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75" r:id="rId3"/>
    <p:sldId id="276" r:id="rId4"/>
    <p:sldId id="311" r:id="rId5"/>
    <p:sldId id="312" r:id="rId6"/>
    <p:sldId id="277" r:id="rId7"/>
    <p:sldId id="278" r:id="rId8"/>
    <p:sldId id="279" r:id="rId9"/>
    <p:sldId id="280" r:id="rId10"/>
    <p:sldId id="260" r:id="rId11"/>
    <p:sldId id="323" r:id="rId12"/>
    <p:sldId id="306" r:id="rId13"/>
    <p:sldId id="308" r:id="rId14"/>
    <p:sldId id="313" r:id="rId15"/>
    <p:sldId id="281" r:id="rId16"/>
    <p:sldId id="282" r:id="rId17"/>
    <p:sldId id="300" r:id="rId18"/>
    <p:sldId id="301" r:id="rId19"/>
    <p:sldId id="302" r:id="rId20"/>
    <p:sldId id="303" r:id="rId21"/>
    <p:sldId id="304" r:id="rId22"/>
    <p:sldId id="272" r:id="rId23"/>
    <p:sldId id="287" r:id="rId24"/>
    <p:sldId id="314" r:id="rId25"/>
    <p:sldId id="315" r:id="rId26"/>
    <p:sldId id="316" r:id="rId27"/>
    <p:sldId id="317" r:id="rId28"/>
    <p:sldId id="318" r:id="rId29"/>
    <p:sldId id="324" r:id="rId30"/>
    <p:sldId id="325" r:id="rId31"/>
    <p:sldId id="292" r:id="rId32"/>
    <p:sldId id="293" r:id="rId33"/>
    <p:sldId id="328" r:id="rId34"/>
    <p:sldId id="329" r:id="rId35"/>
    <p:sldId id="327" r:id="rId36"/>
    <p:sldId id="326" r:id="rId37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F3DEDD"/>
    <a:srgbClr val="F1D8D7"/>
    <a:srgbClr val="F5E4E3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580" autoAdjust="0"/>
    <p:restoredTop sz="94635" autoAdjust="0"/>
  </p:normalViewPr>
  <p:slideViewPr>
    <p:cSldViewPr>
      <p:cViewPr>
        <p:scale>
          <a:sx n="100" d="100"/>
          <a:sy n="100" d="100"/>
        </p:scale>
        <p:origin x="-492" y="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F0B5D1-DFC4-47BB-A5DE-8E69874D887F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EB11F57-2592-4C51-83C9-A5F80F3612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58" tIns="47129" rIns="94258" bIns="47129" anchor="b"/>
          <a:lstStyle/>
          <a:p>
            <a:pPr algn="r"/>
            <a:fld id="{D2CF387E-08A4-448D-90F0-27510DD52177}" type="slidenum">
              <a:rPr lang="ru-RU" altLang="ru-RU" sz="1300">
                <a:latin typeface="Times New Roman" pitchFamily="18" charset="0"/>
              </a:rPr>
              <a:pPr algn="r"/>
              <a:t>2</a:t>
            </a:fld>
            <a:endParaRPr lang="ru-RU" altLang="ru-RU" sz="1300">
              <a:latin typeface="Times New Roman" pitchFamily="18" charset="0"/>
            </a:endParaRPr>
          </a:p>
        </p:txBody>
      </p:sp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58" tIns="47129" rIns="94258" bIns="47129" anchor="b"/>
          <a:lstStyle/>
          <a:p>
            <a:pPr algn="r"/>
            <a:fld id="{853E6E78-65FC-4200-BBD2-CD47834C7A81}" type="slidenum">
              <a:rPr lang="ru-RU" altLang="ru-RU" sz="1300">
                <a:latin typeface="Tahoma" pitchFamily="34" charset="0"/>
              </a:rPr>
              <a:pPr algn="r"/>
              <a:t>2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38213"/>
            <a:fld id="{3252B8A3-A296-442A-B382-8A62DCF63973}" type="slidenum">
              <a:rPr lang="ru-RU" altLang="ru-RU" sz="1200">
                <a:latin typeface="Times New Roman" pitchFamily="18" charset="0"/>
              </a:rPr>
              <a:pPr algn="r" defTabSz="938213"/>
              <a:t>33</a:t>
            </a:fld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9396" name="Номер слайда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58" tIns="47129" rIns="94258" bIns="47129" anchor="b"/>
          <a:lstStyle/>
          <a:p>
            <a:pPr algn="r"/>
            <a:fld id="{772B3ED9-7D01-4601-9689-DFA6F41A1B70}" type="slidenum">
              <a:rPr lang="ru-RU" altLang="ru-RU" sz="1300">
                <a:latin typeface="Tahoma" pitchFamily="34" charset="0"/>
              </a:rPr>
              <a:pPr algn="r"/>
              <a:t>33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8213" fontAlgn="base">
              <a:spcBef>
                <a:spcPct val="0"/>
              </a:spcBef>
              <a:spcAft>
                <a:spcPct val="0"/>
              </a:spcAft>
            </a:pPr>
            <a:fld id="{5ACDD4CF-C981-4C5F-9B4E-7474CA61F179}" type="slidenum">
              <a:rPr lang="ru-RU" altLang="ru-RU" smtClean="0">
                <a:latin typeface="Times New Roman" pitchFamily="18" charset="0"/>
                <a:cs typeface="Arial" charset="0"/>
              </a:rPr>
              <a:pPr defTabSz="938213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2" name="Номер слайда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58" tIns="47129" rIns="94258" bIns="47129" anchor="b"/>
          <a:lstStyle/>
          <a:p>
            <a:pPr algn="r"/>
            <a:fld id="{DC1B1CE0-B388-46EA-9795-58B123708A13}" type="slidenum">
              <a:rPr lang="ru-RU" altLang="ru-RU" sz="1300">
                <a:latin typeface="Tahoma" pitchFamily="34" charset="0"/>
              </a:rPr>
              <a:pPr algn="r"/>
              <a:t>9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4686300"/>
            <a:ext cx="5389563" cy="4441825"/>
          </a:xfrm>
          <a:noFill/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4686300"/>
            <a:ext cx="5389563" cy="4441825"/>
          </a:xfrm>
          <a:noFill/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4686300"/>
            <a:ext cx="5389563" cy="4441825"/>
          </a:xfrm>
          <a:noFill/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4686300"/>
            <a:ext cx="5389563" cy="4441825"/>
          </a:xfrm>
          <a:noFill/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4686300"/>
            <a:ext cx="5389563" cy="4441825"/>
          </a:xfrm>
          <a:noFill/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8213" fontAlgn="base">
              <a:spcBef>
                <a:spcPct val="0"/>
              </a:spcBef>
              <a:spcAft>
                <a:spcPct val="0"/>
              </a:spcAft>
            </a:pPr>
            <a:fld id="{0CBA5811-6C58-4739-87BB-FFE8F199DFA3}" type="slidenum">
              <a:rPr lang="ru-RU" altLang="ru-RU" smtClean="0">
                <a:latin typeface="Times New Roman" pitchFamily="18" charset="0"/>
                <a:cs typeface="Arial" charset="0"/>
              </a:rPr>
              <a:pPr defTabSz="938213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 altLang="ru-RU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58" tIns="47129" rIns="94258" bIns="47129" anchor="b"/>
          <a:lstStyle/>
          <a:p>
            <a:pPr algn="r"/>
            <a:fld id="{CC001239-CB41-4061-9966-4C18BA72FD92}" type="slidenum">
              <a:rPr lang="ru-RU" altLang="ru-RU" sz="1300">
                <a:latin typeface="Tahoma" pitchFamily="34" charset="0"/>
              </a:rPr>
              <a:pPr algn="r"/>
              <a:t>23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05086-E88A-4518-8428-D4BD265A1361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51920-5C8F-4750-9BDD-958BDFC60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54BAF-770A-4762-AB65-716197901873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3A975-34FE-4C8E-B6F1-A5B92CD7D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46C65-F1A7-4381-B256-CC38A2C7D7F9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4E741-A4B9-4CAF-844A-91142E20B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C5678-8975-4916-90FF-48BB01954133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DA312-D5B4-4DCF-9296-7AF49B903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C5F2F-BE74-4314-97F4-2DD0DA648199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6D1E8-2525-4253-AF38-2B47A155A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1E7CB-68A4-48C9-9CE6-04168F32D024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74BE5-A427-46BB-B23C-2F1A6F73D8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E9385-FEC3-4A70-AA98-91B38BAA96AA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A9910-7490-42F6-9923-C278A009B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19DFB-5510-4383-9795-D3251DE9A333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C04E9-F379-4B19-ADE3-DF492666A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FB848-1AEE-4683-8AB5-F9109C0D9B40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D5051-8485-48C0-B833-ECADC6FA6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4ACC1-9E3C-49B1-BDAB-CD949C41DBC1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720D1-C086-485A-ADA8-7A592383D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B5460-8D6D-4C12-931A-00F3886E3E16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7FD63-280B-4423-80C9-B7CAE4A1E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B59D4D-005B-4DA1-A93F-FA9D9464B405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1905BD-1B85-4226-82F9-3C36B3617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glava@khunzakh.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5" Type="http://schemas.openxmlformats.org/officeDocument/2006/relationships/image" Target="../media/image18.png"/><Relationship Id="rId10" Type="http://schemas.openxmlformats.org/officeDocument/2006/relationships/image" Target="../media/image13.gif"/><Relationship Id="rId4" Type="http://schemas.openxmlformats.org/officeDocument/2006/relationships/image" Target="../media/image9.pn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 descr="заставка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38" y="115888"/>
            <a:ext cx="8856662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5805488"/>
            <a:ext cx="2952750" cy="9366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1200" cap="none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ОТВЕТСТВЕННЫЙ ЗА ОБРАБОТКУ:</a:t>
            </a:r>
            <a:br>
              <a:rPr lang="ru-RU" sz="1200" cap="none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cap="none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cap="none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cap="none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Гасанов М.М</a:t>
            </a:r>
            <a:br>
              <a:rPr lang="ru-RU" sz="1200" cap="none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cap="none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ТЕЛ.: (8964) 052 45 44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650" y="1844675"/>
            <a:ext cx="7772400" cy="2808288"/>
          </a:xfrm>
          <a:effectLst>
            <a:outerShdw blurRad="12700" dist="12700" dir="12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pPr algn="ctr" eaLnBrk="1" hangingPunct="1">
              <a:lnSpc>
                <a:spcPct val="170000"/>
              </a:lnSpc>
              <a:defRPr/>
            </a:pPr>
            <a:endParaRPr lang="ru-RU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70000"/>
              </a:lnSpc>
              <a:defRPr/>
            </a:pPr>
            <a:endParaRPr lang="ru-RU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70000"/>
              </a:lnSpc>
              <a:defRPr/>
            </a:pP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ПАСПОРТ ОБЪЕКТА</a:t>
            </a:r>
            <a:b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МИНИСТЕРСТВА ОБРАЗОВАНИЯ И НАУКИ  РД</a:t>
            </a:r>
            <a:b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МКОУ «Ново-Буцринская  СОШ»</a:t>
            </a:r>
          </a:p>
          <a:p>
            <a:pPr algn="ctr" eaLnBrk="1" hangingPunct="1">
              <a:lnSpc>
                <a:spcPct val="170000"/>
              </a:lnSpc>
              <a:defRPr/>
            </a:pP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368260 , РД, МР «Хунзахский район», с. Буцра </a:t>
            </a:r>
            <a:b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ъект 2"/>
          <p:cNvSpPr>
            <a:spLocks noGrp="1"/>
          </p:cNvSpPr>
          <p:nvPr>
            <p:ph idx="1"/>
          </p:nvPr>
        </p:nvSpPr>
        <p:spPr>
          <a:xfrm>
            <a:off x="6443663" y="5229225"/>
            <a:ext cx="2243137" cy="896938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28674" name="Прямоугольник 3"/>
          <p:cNvSpPr>
            <a:spLocks noChangeArrowheads="1"/>
          </p:cNvSpPr>
          <p:nvPr/>
        </p:nvSpPr>
        <p:spPr bwMode="auto">
          <a:xfrm>
            <a:off x="2627313" y="2565400"/>
            <a:ext cx="2063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28675" name="Rectangle 4"/>
          <p:cNvSpPr txBox="1">
            <a:spLocks noChangeArrowheads="1"/>
          </p:cNvSpPr>
          <p:nvPr/>
        </p:nvSpPr>
        <p:spPr bwMode="auto">
          <a:xfrm>
            <a:off x="-1404938" y="0"/>
            <a:ext cx="10260013" cy="90011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lIns="82592" tIns="41297" rIns="82592" bIns="41297" anchor="ctr"/>
          <a:lstStyle/>
          <a:p>
            <a:pPr algn="ctr" defTabSz="1543050"/>
            <a:r>
              <a:rPr 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defTabSz="1543050"/>
            <a:r>
              <a:rPr lang="ru-RU" sz="15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МКОУ «Ново-Буцринская   СОШ»</a:t>
            </a:r>
          </a:p>
          <a:p>
            <a:pPr algn="ctr" defTabSz="1543050"/>
            <a:r>
              <a:rPr lang="ru-RU" sz="15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(космический снимок)</a:t>
            </a:r>
          </a:p>
        </p:txBody>
      </p:sp>
      <p:sp>
        <p:nvSpPr>
          <p:cNvPr id="28676" name="Rectangle 9"/>
          <p:cNvSpPr>
            <a:spLocks noChangeArrowheads="1"/>
          </p:cNvSpPr>
          <p:nvPr/>
        </p:nvSpPr>
        <p:spPr bwMode="auto">
          <a:xfrm>
            <a:off x="6372225" y="4076700"/>
            <a:ext cx="2771775" cy="3667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pic>
        <p:nvPicPr>
          <p:cNvPr id="28677" name="Picture 9" descr="Безымян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31913" y="908050"/>
            <a:ext cx="10475913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Rectangle 9"/>
          <p:cNvSpPr>
            <a:spLocks noChangeArrowheads="1"/>
          </p:cNvSpPr>
          <p:nvPr/>
        </p:nvSpPr>
        <p:spPr bwMode="auto">
          <a:xfrm>
            <a:off x="6011863" y="2636838"/>
            <a:ext cx="273685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solidFill>
                  <a:srgbClr val="000000"/>
                </a:solidFill>
              </a:rPr>
              <a:t>МКОУ «Ново-Буцринская СОШ»</a:t>
            </a:r>
          </a:p>
          <a:p>
            <a:r>
              <a:rPr lang="ru-RU" b="1" u="sng">
                <a:solidFill>
                  <a:srgbClr val="000000"/>
                </a:solidFill>
              </a:rPr>
              <a:t> </a:t>
            </a:r>
            <a:r>
              <a:rPr lang="ru-RU">
                <a:solidFill>
                  <a:srgbClr val="0000FF"/>
                </a:solidFill>
              </a:rPr>
              <a:t>368260 РД, МР «Хунзахский», с.Буцра</a:t>
            </a:r>
          </a:p>
          <a:p>
            <a:r>
              <a:rPr lang="ru-RU">
                <a:solidFill>
                  <a:srgbClr val="0000FF"/>
                </a:solidFill>
              </a:rPr>
              <a:t>Эл. Адрес:</a:t>
            </a:r>
            <a:r>
              <a:rPr lang="en-US" u="sng">
                <a:solidFill>
                  <a:srgbClr val="0000FF"/>
                </a:solidFill>
              </a:rPr>
              <a:t>nbutsra2008@yandex.ru</a:t>
            </a:r>
            <a:endParaRPr lang="ru-RU" u="sng">
              <a:solidFill>
                <a:srgbClr val="0000FF"/>
              </a:solidFill>
            </a:endParaRPr>
          </a:p>
          <a:p>
            <a:r>
              <a:rPr lang="ru-RU">
                <a:solidFill>
                  <a:srgbClr val="0000FF"/>
                </a:solidFill>
              </a:rPr>
              <a:t>телефон/факс ____________________</a:t>
            </a:r>
            <a:endParaRPr lang="en-US">
              <a:solidFill>
                <a:srgbClr val="0000FF"/>
              </a:solidFill>
            </a:endParaRPr>
          </a:p>
          <a:p>
            <a:r>
              <a:rPr lang="ru-RU">
                <a:solidFill>
                  <a:srgbClr val="0000FF"/>
                </a:solidFill>
              </a:rPr>
              <a:t>Руководитель Омаров Магомед Мухумаевич</a:t>
            </a:r>
          </a:p>
          <a:p>
            <a:r>
              <a:rPr lang="ru-RU">
                <a:solidFill>
                  <a:srgbClr val="0000FF"/>
                </a:solidFill>
              </a:rPr>
              <a:t>моб: </a:t>
            </a:r>
            <a:r>
              <a:rPr lang="en-US">
                <a:solidFill>
                  <a:srgbClr val="0000FF"/>
                </a:solidFill>
              </a:rPr>
              <a:t>8</a:t>
            </a:r>
            <a:r>
              <a:rPr lang="ru-RU">
                <a:solidFill>
                  <a:srgbClr val="0000FF"/>
                </a:solidFill>
              </a:rPr>
              <a:t> </a:t>
            </a:r>
            <a:r>
              <a:rPr lang="en-US">
                <a:solidFill>
                  <a:srgbClr val="0000FF"/>
                </a:solidFill>
              </a:rPr>
              <a:t>(903)4</a:t>
            </a:r>
            <a:r>
              <a:rPr lang="ru-RU">
                <a:solidFill>
                  <a:srgbClr val="0000FF"/>
                </a:solidFill>
              </a:rPr>
              <a:t>69</a:t>
            </a:r>
            <a:r>
              <a:rPr lang="en-US">
                <a:solidFill>
                  <a:srgbClr val="0000FF"/>
                </a:solidFill>
              </a:rPr>
              <a:t>-</a:t>
            </a:r>
            <a:r>
              <a:rPr lang="ru-RU">
                <a:solidFill>
                  <a:srgbClr val="0000FF"/>
                </a:solidFill>
              </a:rPr>
              <a:t>63-54</a:t>
            </a:r>
            <a:endParaRPr 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229350" y="-1539875"/>
            <a:ext cx="182880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4"/>
          <p:cNvSpPr txBox="1">
            <a:spLocks noChangeArrowheads="1"/>
          </p:cNvSpPr>
          <p:nvPr/>
        </p:nvSpPr>
        <p:spPr bwMode="auto">
          <a:xfrm>
            <a:off x="0" y="6350"/>
            <a:ext cx="9144000" cy="90011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lIns="82592" tIns="41297" rIns="82592" bIns="41297" anchor="ctr"/>
          <a:lstStyle/>
          <a:p>
            <a:pPr algn="ctr" defTabSz="1543050"/>
            <a:r>
              <a:rPr 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defTabSz="1543050"/>
            <a:r>
              <a:rPr lang="ru-RU" sz="15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МКОУ «Ново-Буцринская   СОШ»</a:t>
            </a:r>
          </a:p>
          <a:p>
            <a:pPr algn="ctr" defTabSz="1543050"/>
            <a:r>
              <a:rPr lang="ru-RU" sz="15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(схема расположения объекта на местности)</a:t>
            </a:r>
          </a:p>
        </p:txBody>
      </p:sp>
      <p:graphicFrame>
        <p:nvGraphicFramePr>
          <p:cNvPr id="29854" name="Group 158"/>
          <p:cNvGraphicFramePr>
            <a:graphicFrameLocks noGrp="1"/>
          </p:cNvGraphicFramePr>
          <p:nvPr/>
        </p:nvGraphicFramePr>
        <p:xfrm>
          <a:off x="0" y="6237288"/>
          <a:ext cx="9144000" cy="987425"/>
        </p:xfrm>
        <a:graphic>
          <a:graphicData uri="http://schemas.openxmlformats.org/drawingml/2006/table">
            <a:tbl>
              <a:tblPr/>
              <a:tblGrid>
                <a:gridCol w="611188"/>
                <a:gridCol w="720725"/>
                <a:gridCol w="1295400"/>
                <a:gridCol w="576262"/>
                <a:gridCol w="1800225"/>
                <a:gridCol w="647700"/>
                <a:gridCol w="1368425"/>
                <a:gridCol w="1439863"/>
                <a:gridCol w="684212"/>
              </a:tblGrid>
              <a:tr h="174625">
                <a:tc gridSpan="9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ОБЩАЯ ИНФОРМАЦИЯ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Год постройки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Дата последнего кап. ремонта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этажей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высота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Размеры геометрические.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(Жилого здания)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метров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Общая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площадь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воспитанников / персонала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здании (чел.)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дневное время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воспитанников / персонала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здании (чел.)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ночное время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выходов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1998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 произв.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1 эт.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м 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х 12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636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м</a:t>
                      </a:r>
                      <a:r>
                        <a:rPr kumimoji="0" lang="ru-RU" sz="9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105/35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0/1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6948264" y="4293096"/>
            <a:ext cx="598555" cy="312614"/>
            <a:chOff x="2293" y="3988"/>
            <a:chExt cx="814" cy="246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grpSpPr>
        <p:sp>
          <p:nvSpPr>
            <p:cNvPr id="9" name="Rectangle 54"/>
            <p:cNvSpPr>
              <a:spLocks noChangeArrowheads="1"/>
            </p:cNvSpPr>
            <p:nvPr/>
          </p:nvSpPr>
          <p:spPr bwMode="auto">
            <a:xfrm>
              <a:off x="2702" y="3988"/>
              <a:ext cx="405" cy="246"/>
            </a:xfrm>
            <a:prstGeom prst="rect">
              <a:avLst/>
            </a:prstGeom>
            <a:grp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689" tIns="12689" rIns="12689" bIns="12689" anchor="ctr"/>
            <a:lstStyle/>
            <a:p>
              <a:pPr algn="ctr" defTabSz="91270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 dirty="0">
                  <a:latin typeface="Times New Roman" pitchFamily="18" charset="0"/>
                  <a:cs typeface="Times New Roman" pitchFamily="18" charset="0"/>
                </a:rPr>
                <a:t>ЦРБ</a:t>
              </a:r>
            </a:p>
          </p:txBody>
        </p:sp>
        <p:grpSp>
          <p:nvGrpSpPr>
            <p:cNvPr id="3" name="Group 56"/>
            <p:cNvGrpSpPr>
              <a:grpSpLocks/>
            </p:cNvGrpSpPr>
            <p:nvPr/>
          </p:nvGrpSpPr>
          <p:grpSpPr bwMode="auto">
            <a:xfrm>
              <a:off x="2293" y="4020"/>
              <a:ext cx="361" cy="211"/>
              <a:chOff x="0" y="1"/>
              <a:chExt cx="20000" cy="19999"/>
            </a:xfrm>
            <a:grpFill/>
          </p:grpSpPr>
          <p:sp>
            <p:nvSpPr>
              <p:cNvPr id="11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grpFill/>
              <a:ln w="63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91347" tIns="45674" rIns="91347" bIns="45674" anchor="ctr"/>
              <a:lstStyle/>
              <a:p>
                <a:pPr algn="ctr" defTabSz="91270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dirty="0">
                  <a:latin typeface="+mn-lt"/>
                  <a:cs typeface="Times New Roman" pitchFamily="18" charset="0"/>
                </a:endParaRPr>
              </a:p>
            </p:txBody>
          </p:sp>
          <p:sp>
            <p:nvSpPr>
              <p:cNvPr id="12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grpFill/>
              <a:ln w="635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dirty="0">
                  <a:latin typeface="+mn-lt"/>
                  <a:cs typeface="Times New Roman" pitchFamily="18" charset="0"/>
                </a:endParaRPr>
              </a:p>
            </p:txBody>
          </p:sp>
          <p:sp>
            <p:nvSpPr>
              <p:cNvPr id="13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grpFill/>
              <a:ln w="635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800" dirty="0">
                  <a:latin typeface="+mn-lt"/>
                  <a:cs typeface="Times New Roman" pitchFamily="18" charset="0"/>
                </a:endParaRPr>
              </a:p>
            </p:txBody>
          </p:sp>
        </p:grpSp>
      </p:grpSp>
      <p:sp>
        <p:nvSpPr>
          <p:cNvPr id="14" name="Text Box 66"/>
          <p:cNvSpPr txBox="1">
            <a:spLocks noChangeArrowheads="1"/>
          </p:cNvSpPr>
          <p:nvPr/>
        </p:nvSpPr>
        <p:spPr bwMode="auto">
          <a:xfrm>
            <a:off x="6032500" y="4573588"/>
            <a:ext cx="890588" cy="2936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54139" tIns="77076" rIns="154139" bIns="77076">
            <a:spAutoFit/>
          </a:bodyPr>
          <a:lstStyle/>
          <a:p>
            <a:pPr algn="ctr" defTabSz="2157789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9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с.Арани</a:t>
            </a:r>
            <a:endParaRPr lang="ru-RU" sz="9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735" name="Группа 18"/>
          <p:cNvGrpSpPr>
            <a:grpSpLocks/>
          </p:cNvGrpSpPr>
          <p:nvPr/>
        </p:nvGrpSpPr>
        <p:grpSpPr bwMode="auto">
          <a:xfrm>
            <a:off x="6443663" y="4005263"/>
            <a:ext cx="469900" cy="439737"/>
            <a:chOff x="3387165" y="2790271"/>
            <a:chExt cx="468972" cy="439986"/>
          </a:xfrm>
        </p:grpSpPr>
        <p:sp>
          <p:nvSpPr>
            <p:cNvPr id="20" name="Freeform 62"/>
            <p:cNvSpPr>
              <a:spLocks/>
            </p:cNvSpPr>
            <p:nvPr/>
          </p:nvSpPr>
          <p:spPr bwMode="auto">
            <a:xfrm>
              <a:off x="3420436" y="2798212"/>
              <a:ext cx="399260" cy="241437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47" tIns="45674" rIns="91347" bIns="45674"/>
            <a:lstStyle/>
            <a:p>
              <a:pPr algn="ctr" defTabSz="91281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Text Box 63"/>
            <p:cNvSpPr txBox="1">
              <a:spLocks noChangeArrowheads="1"/>
            </p:cNvSpPr>
            <p:nvPr/>
          </p:nvSpPr>
          <p:spPr bwMode="auto">
            <a:xfrm>
              <a:off x="3387165" y="2839511"/>
              <a:ext cx="468972" cy="163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35324" rIns="0" bIns="35324" anchor="ctr">
              <a:spAutoFit/>
            </a:bodyPr>
            <a:lstStyle/>
            <a:p>
              <a:pPr algn="ctr" defTabSz="709613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ПСЧ - 27</a:t>
              </a:r>
            </a:p>
          </p:txBody>
        </p:sp>
        <p:sp>
          <p:nvSpPr>
            <p:cNvPr id="22" name="Line 58"/>
            <p:cNvSpPr>
              <a:spLocks noChangeShapeType="1"/>
            </p:cNvSpPr>
            <p:nvPr/>
          </p:nvSpPr>
          <p:spPr bwMode="auto">
            <a:xfrm>
              <a:off x="3426774" y="2790271"/>
              <a:ext cx="0" cy="43998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/>
              <a:tailEnd type="oval"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736" name="Group 149"/>
          <p:cNvGrpSpPr>
            <a:grpSpLocks/>
          </p:cNvGrpSpPr>
          <p:nvPr/>
        </p:nvGrpSpPr>
        <p:grpSpPr bwMode="auto">
          <a:xfrm>
            <a:off x="4140200" y="3068638"/>
            <a:ext cx="334963" cy="196850"/>
            <a:chOff x="2018" y="2750"/>
            <a:chExt cx="361" cy="309"/>
          </a:xfrm>
        </p:grpSpPr>
        <p:sp>
          <p:nvSpPr>
            <p:cNvPr id="29771" name="AutoShape 150"/>
            <p:cNvSpPr>
              <a:spLocks noChangeArrowheads="1"/>
            </p:cNvSpPr>
            <p:nvPr/>
          </p:nvSpPr>
          <p:spPr bwMode="auto">
            <a:xfrm>
              <a:off x="2018" y="3027"/>
              <a:ext cx="24" cy="33"/>
            </a:xfrm>
            <a:custGeom>
              <a:avLst/>
              <a:gdLst>
                <a:gd name="T0" fmla="*/ 0 w 139"/>
                <a:gd name="T1" fmla="*/ 0 h 135"/>
                <a:gd name="T2" fmla="*/ 0 w 139"/>
                <a:gd name="T3" fmla="*/ 0 h 135"/>
                <a:gd name="T4" fmla="*/ 0 w 139"/>
                <a:gd name="T5" fmla="*/ 0 h 135"/>
                <a:gd name="T6" fmla="*/ 0 w 139"/>
                <a:gd name="T7" fmla="*/ 0 h 135"/>
                <a:gd name="T8" fmla="*/ 0 w 139"/>
                <a:gd name="T9" fmla="*/ 0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0 h 135"/>
                <a:gd name="T16" fmla="*/ 0 w 139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9772" name="AutoShape 151"/>
            <p:cNvSpPr>
              <a:spLocks noChangeArrowheads="1"/>
            </p:cNvSpPr>
            <p:nvPr/>
          </p:nvSpPr>
          <p:spPr bwMode="auto">
            <a:xfrm>
              <a:off x="2042" y="2765"/>
              <a:ext cx="330" cy="294"/>
            </a:xfrm>
            <a:custGeom>
              <a:avLst/>
              <a:gdLst>
                <a:gd name="T0" fmla="*/ 0 w 1946"/>
                <a:gd name="T1" fmla="*/ 0 h 1278"/>
                <a:gd name="T2" fmla="*/ 0 w 1946"/>
                <a:gd name="T3" fmla="*/ 0 h 1278"/>
                <a:gd name="T4" fmla="*/ 0 w 1946"/>
                <a:gd name="T5" fmla="*/ 0 h 1278"/>
                <a:gd name="T6" fmla="*/ 0 w 1946"/>
                <a:gd name="T7" fmla="*/ 0 h 1278"/>
                <a:gd name="T8" fmla="*/ 0 w 1946"/>
                <a:gd name="T9" fmla="*/ 0 h 1278"/>
                <a:gd name="T10" fmla="*/ 0 w 1946"/>
                <a:gd name="T11" fmla="*/ 0 h 1278"/>
                <a:gd name="T12" fmla="*/ 0 w 1946"/>
                <a:gd name="T13" fmla="*/ 0 h 1278"/>
                <a:gd name="T14" fmla="*/ 0 w 1946"/>
                <a:gd name="T15" fmla="*/ 0 h 1278"/>
                <a:gd name="T16" fmla="*/ 0 w 1946"/>
                <a:gd name="T17" fmla="*/ 0 h 1278"/>
                <a:gd name="T18" fmla="*/ 0 w 1946"/>
                <a:gd name="T19" fmla="*/ 0 h 1278"/>
                <a:gd name="T20" fmla="*/ 0 w 1946"/>
                <a:gd name="T21" fmla="*/ 0 h 1278"/>
                <a:gd name="T22" fmla="*/ 0 w 1946"/>
                <a:gd name="T23" fmla="*/ 0 h 1278"/>
                <a:gd name="T24" fmla="*/ 0 w 1946"/>
                <a:gd name="T25" fmla="*/ 0 h 1278"/>
                <a:gd name="T26" fmla="*/ 0 w 1946"/>
                <a:gd name="T27" fmla="*/ 0 h 1278"/>
                <a:gd name="T28" fmla="*/ 0 w 1946"/>
                <a:gd name="T29" fmla="*/ 0 h 1278"/>
                <a:gd name="T30" fmla="*/ 0 w 1946"/>
                <a:gd name="T31" fmla="*/ 0 h 1278"/>
                <a:gd name="T32" fmla="*/ 0 w 1946"/>
                <a:gd name="T33" fmla="*/ 0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0 h 1278"/>
                <a:gd name="T42" fmla="*/ 0 w 1946"/>
                <a:gd name="T43" fmla="*/ 0 h 1278"/>
                <a:gd name="T44" fmla="*/ 0 w 1946"/>
                <a:gd name="T45" fmla="*/ 0 h 1278"/>
                <a:gd name="T46" fmla="*/ 0 w 1946"/>
                <a:gd name="T47" fmla="*/ 0 h 1278"/>
                <a:gd name="T48" fmla="*/ 0 w 1946"/>
                <a:gd name="T49" fmla="*/ 0 h 1278"/>
                <a:gd name="T50" fmla="*/ 0 w 1946"/>
                <a:gd name="T51" fmla="*/ 0 h 1278"/>
                <a:gd name="T52" fmla="*/ 0 w 1946"/>
                <a:gd name="T53" fmla="*/ 0 h 1278"/>
                <a:gd name="T54" fmla="*/ 0 w 1946"/>
                <a:gd name="T55" fmla="*/ 0 h 1278"/>
                <a:gd name="T56" fmla="*/ 0 w 1946"/>
                <a:gd name="T57" fmla="*/ 0 h 1278"/>
                <a:gd name="T58" fmla="*/ 0 w 1946"/>
                <a:gd name="T59" fmla="*/ 0 h 1278"/>
                <a:gd name="T60" fmla="*/ 0 w 1946"/>
                <a:gd name="T61" fmla="*/ 0 h 1278"/>
                <a:gd name="T62" fmla="*/ 0 w 1946"/>
                <a:gd name="T63" fmla="*/ 0 h 1278"/>
                <a:gd name="T64" fmla="*/ 0 w 1946"/>
                <a:gd name="T65" fmla="*/ 0 h 1278"/>
                <a:gd name="T66" fmla="*/ 0 w 1946"/>
                <a:gd name="T67" fmla="*/ 0 h 1278"/>
                <a:gd name="T68" fmla="*/ 0 w 1946"/>
                <a:gd name="T69" fmla="*/ 0 h 1278"/>
                <a:gd name="T70" fmla="*/ 0 w 1946"/>
                <a:gd name="T71" fmla="*/ 0 h 1278"/>
                <a:gd name="T72" fmla="*/ 0 w 1946"/>
                <a:gd name="T73" fmla="*/ 0 h 1278"/>
                <a:gd name="T74" fmla="*/ 0 w 1946"/>
                <a:gd name="T75" fmla="*/ 0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9773" name="Rectangle 152"/>
            <p:cNvSpPr>
              <a:spLocks noChangeArrowheads="1"/>
            </p:cNvSpPr>
            <p:nvPr/>
          </p:nvSpPr>
          <p:spPr bwMode="auto">
            <a:xfrm>
              <a:off x="2257" y="2904"/>
              <a:ext cx="19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74" name="Rectangle 153"/>
            <p:cNvSpPr>
              <a:spLocks noChangeArrowheads="1"/>
            </p:cNvSpPr>
            <p:nvPr/>
          </p:nvSpPr>
          <p:spPr bwMode="auto">
            <a:xfrm>
              <a:off x="2243" y="2918"/>
              <a:ext cx="22" cy="8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75" name="Rectangle 154"/>
            <p:cNvSpPr>
              <a:spLocks noChangeArrowheads="1"/>
            </p:cNvSpPr>
            <p:nvPr/>
          </p:nvSpPr>
          <p:spPr bwMode="auto">
            <a:xfrm>
              <a:off x="2315" y="2891"/>
              <a:ext cx="28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76" name="Rectangle 155"/>
            <p:cNvSpPr>
              <a:spLocks noChangeArrowheads="1"/>
            </p:cNvSpPr>
            <p:nvPr/>
          </p:nvSpPr>
          <p:spPr bwMode="auto">
            <a:xfrm>
              <a:off x="2307" y="2904"/>
              <a:ext cx="19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77" name="Rectangle 156"/>
            <p:cNvSpPr>
              <a:spLocks noChangeArrowheads="1"/>
            </p:cNvSpPr>
            <p:nvPr/>
          </p:nvSpPr>
          <p:spPr bwMode="auto">
            <a:xfrm>
              <a:off x="2307" y="2878"/>
              <a:ext cx="19" cy="1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78" name="Rectangle 157"/>
            <p:cNvSpPr>
              <a:spLocks noChangeArrowheads="1"/>
            </p:cNvSpPr>
            <p:nvPr/>
          </p:nvSpPr>
          <p:spPr bwMode="auto">
            <a:xfrm>
              <a:off x="2042" y="2899"/>
              <a:ext cx="21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79" name="Rectangle 158"/>
            <p:cNvSpPr>
              <a:spLocks noChangeArrowheads="1"/>
            </p:cNvSpPr>
            <p:nvPr/>
          </p:nvSpPr>
          <p:spPr bwMode="auto">
            <a:xfrm>
              <a:off x="2042" y="2888"/>
              <a:ext cx="13" cy="11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80" name="Rectangle 159"/>
            <p:cNvSpPr>
              <a:spLocks noChangeArrowheads="1"/>
            </p:cNvSpPr>
            <p:nvPr/>
          </p:nvSpPr>
          <p:spPr bwMode="auto">
            <a:xfrm>
              <a:off x="2042" y="2915"/>
              <a:ext cx="13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81" name="Rectangle 160"/>
            <p:cNvSpPr>
              <a:spLocks noChangeArrowheads="1"/>
            </p:cNvSpPr>
            <p:nvPr/>
          </p:nvSpPr>
          <p:spPr bwMode="auto">
            <a:xfrm>
              <a:off x="2134" y="2899"/>
              <a:ext cx="21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82" name="Rectangle 161"/>
            <p:cNvSpPr>
              <a:spLocks noChangeArrowheads="1"/>
            </p:cNvSpPr>
            <p:nvPr/>
          </p:nvSpPr>
          <p:spPr bwMode="auto">
            <a:xfrm>
              <a:off x="2119" y="2915"/>
              <a:ext cx="21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83" name="Rectangle 162"/>
            <p:cNvSpPr>
              <a:spLocks noChangeArrowheads="1"/>
            </p:cNvSpPr>
            <p:nvPr/>
          </p:nvSpPr>
          <p:spPr bwMode="auto">
            <a:xfrm>
              <a:off x="2042" y="3001"/>
              <a:ext cx="21" cy="1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84" name="Rectangle 163"/>
            <p:cNvSpPr>
              <a:spLocks noChangeArrowheads="1"/>
            </p:cNvSpPr>
            <p:nvPr/>
          </p:nvSpPr>
          <p:spPr bwMode="auto">
            <a:xfrm>
              <a:off x="2042" y="2989"/>
              <a:ext cx="13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85" name="Rectangle 164"/>
            <p:cNvSpPr>
              <a:spLocks noChangeArrowheads="1"/>
            </p:cNvSpPr>
            <p:nvPr/>
          </p:nvSpPr>
          <p:spPr bwMode="auto">
            <a:xfrm>
              <a:off x="2042" y="3016"/>
              <a:ext cx="13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86" name="Rectangle 165"/>
            <p:cNvSpPr>
              <a:spLocks noChangeArrowheads="1"/>
            </p:cNvSpPr>
            <p:nvPr/>
          </p:nvSpPr>
          <p:spPr bwMode="auto">
            <a:xfrm>
              <a:off x="2134" y="3001"/>
              <a:ext cx="21" cy="1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87" name="Rectangle 166"/>
            <p:cNvSpPr>
              <a:spLocks noChangeArrowheads="1"/>
            </p:cNvSpPr>
            <p:nvPr/>
          </p:nvSpPr>
          <p:spPr bwMode="auto">
            <a:xfrm>
              <a:off x="2119" y="3016"/>
              <a:ext cx="21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88" name="AutoShape 167"/>
            <p:cNvSpPr>
              <a:spLocks noChangeArrowheads="1"/>
            </p:cNvSpPr>
            <p:nvPr/>
          </p:nvSpPr>
          <p:spPr bwMode="auto">
            <a:xfrm>
              <a:off x="2170" y="2899"/>
              <a:ext cx="73" cy="29"/>
            </a:xfrm>
            <a:custGeom>
              <a:avLst/>
              <a:gdLst>
                <a:gd name="T0" fmla="*/ 0 w 440"/>
                <a:gd name="T1" fmla="*/ 0 h 102"/>
                <a:gd name="T2" fmla="*/ 0 w 440"/>
                <a:gd name="T3" fmla="*/ 0 h 102"/>
                <a:gd name="T4" fmla="*/ 0 w 440"/>
                <a:gd name="T5" fmla="*/ 0 h 102"/>
                <a:gd name="T6" fmla="*/ 0 w 440"/>
                <a:gd name="T7" fmla="*/ 0 h 102"/>
                <a:gd name="T8" fmla="*/ 0 w 440"/>
                <a:gd name="T9" fmla="*/ 0 h 102"/>
                <a:gd name="T10" fmla="*/ 0 w 440"/>
                <a:gd name="T11" fmla="*/ 0 h 102"/>
                <a:gd name="T12" fmla="*/ 0 w 440"/>
                <a:gd name="T13" fmla="*/ 0 h 102"/>
                <a:gd name="T14" fmla="*/ 0 w 440"/>
                <a:gd name="T15" fmla="*/ 0 h 102"/>
                <a:gd name="T16" fmla="*/ 0 w 440"/>
                <a:gd name="T17" fmla="*/ 0 h 102"/>
                <a:gd name="T18" fmla="*/ 0 w 440"/>
                <a:gd name="T19" fmla="*/ 0 h 102"/>
                <a:gd name="T20" fmla="*/ 0 w 440"/>
                <a:gd name="T21" fmla="*/ 0 h 102"/>
                <a:gd name="T22" fmla="*/ 0 w 440"/>
                <a:gd name="T23" fmla="*/ 0 h 102"/>
                <a:gd name="T24" fmla="*/ 0 w 440"/>
                <a:gd name="T25" fmla="*/ 0 h 102"/>
                <a:gd name="T26" fmla="*/ 0 w 440"/>
                <a:gd name="T27" fmla="*/ 0 h 102"/>
                <a:gd name="T28" fmla="*/ 0 w 440"/>
                <a:gd name="T29" fmla="*/ 0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0 h 102"/>
                <a:gd name="T38" fmla="*/ 0 w 440"/>
                <a:gd name="T39" fmla="*/ 0 h 102"/>
                <a:gd name="T40" fmla="*/ 0 w 440"/>
                <a:gd name="T41" fmla="*/ 0 h 102"/>
                <a:gd name="T42" fmla="*/ 0 w 440"/>
                <a:gd name="T43" fmla="*/ 0 h 102"/>
                <a:gd name="T44" fmla="*/ 0 w 440"/>
                <a:gd name="T45" fmla="*/ 0 h 102"/>
                <a:gd name="T46" fmla="*/ 0 w 440"/>
                <a:gd name="T47" fmla="*/ 0 h 102"/>
                <a:gd name="T48" fmla="*/ 0 w 440"/>
                <a:gd name="T49" fmla="*/ 0 h 102"/>
                <a:gd name="T50" fmla="*/ 0 w 440"/>
                <a:gd name="T51" fmla="*/ 0 h 102"/>
                <a:gd name="T52" fmla="*/ 0 w 440"/>
                <a:gd name="T53" fmla="*/ 0 h 102"/>
                <a:gd name="T54" fmla="*/ 0 w 440"/>
                <a:gd name="T55" fmla="*/ 0 h 102"/>
                <a:gd name="T56" fmla="*/ 0 w 440"/>
                <a:gd name="T57" fmla="*/ 0 h 102"/>
                <a:gd name="T58" fmla="*/ 0 w 440"/>
                <a:gd name="T59" fmla="*/ 0 h 102"/>
                <a:gd name="T60" fmla="*/ 0 w 440"/>
                <a:gd name="T61" fmla="*/ 0 h 102"/>
                <a:gd name="T62" fmla="*/ 0 w 440"/>
                <a:gd name="T63" fmla="*/ 0 h 102"/>
                <a:gd name="T64" fmla="*/ 0 w 440"/>
                <a:gd name="T65" fmla="*/ 0 h 102"/>
                <a:gd name="T66" fmla="*/ 0 w 440"/>
                <a:gd name="T67" fmla="*/ 0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9789" name="AutoShape 168"/>
            <p:cNvSpPr>
              <a:spLocks noChangeArrowheads="1"/>
            </p:cNvSpPr>
            <p:nvPr/>
          </p:nvSpPr>
          <p:spPr bwMode="auto">
            <a:xfrm>
              <a:off x="2050" y="2750"/>
              <a:ext cx="315" cy="38"/>
            </a:xfrm>
            <a:custGeom>
              <a:avLst/>
              <a:gdLst>
                <a:gd name="T0" fmla="*/ 0 w 1847"/>
                <a:gd name="T1" fmla="*/ 0 h 168"/>
                <a:gd name="T2" fmla="*/ 0 w 1847"/>
                <a:gd name="T3" fmla="*/ 0 h 168"/>
                <a:gd name="T4" fmla="*/ 0 w 1847"/>
                <a:gd name="T5" fmla="*/ 0 h 168"/>
                <a:gd name="T6" fmla="*/ 0 w 1847"/>
                <a:gd name="T7" fmla="*/ 0 h 168"/>
                <a:gd name="T8" fmla="*/ 0 w 1847"/>
                <a:gd name="T9" fmla="*/ 0 h 168"/>
                <a:gd name="T10" fmla="*/ 0 w 1847"/>
                <a:gd name="T11" fmla="*/ 0 h 168"/>
                <a:gd name="T12" fmla="*/ 0 w 1847"/>
                <a:gd name="T13" fmla="*/ 0 h 168"/>
                <a:gd name="T14" fmla="*/ 0 w 1847"/>
                <a:gd name="T15" fmla="*/ 0 h 168"/>
                <a:gd name="T16" fmla="*/ 0 w 1847"/>
                <a:gd name="T17" fmla="*/ 0 h 168"/>
                <a:gd name="T18" fmla="*/ 0 w 1847"/>
                <a:gd name="T19" fmla="*/ 0 h 168"/>
                <a:gd name="T20" fmla="*/ 0 w 1847"/>
                <a:gd name="T21" fmla="*/ 0 h 168"/>
                <a:gd name="T22" fmla="*/ 0 w 1847"/>
                <a:gd name="T23" fmla="*/ 0 h 168"/>
                <a:gd name="T24" fmla="*/ 0 w 1847"/>
                <a:gd name="T25" fmla="*/ 0 h 168"/>
                <a:gd name="T26" fmla="*/ 0 w 1847"/>
                <a:gd name="T27" fmla="*/ 0 h 168"/>
                <a:gd name="T28" fmla="*/ 0 w 1847"/>
                <a:gd name="T29" fmla="*/ 0 h 168"/>
                <a:gd name="T30" fmla="*/ 0 w 1847"/>
                <a:gd name="T31" fmla="*/ 0 h 168"/>
                <a:gd name="T32" fmla="*/ 0 w 1847"/>
                <a:gd name="T33" fmla="*/ 0 h 168"/>
                <a:gd name="T34" fmla="*/ 0 w 1847"/>
                <a:gd name="T35" fmla="*/ 0 h 168"/>
                <a:gd name="T36" fmla="*/ 0 w 1847"/>
                <a:gd name="T37" fmla="*/ 0 h 168"/>
                <a:gd name="T38" fmla="*/ 0 w 1847"/>
                <a:gd name="T39" fmla="*/ 0 h 168"/>
                <a:gd name="T40" fmla="*/ 0 w 1847"/>
                <a:gd name="T41" fmla="*/ 0 h 168"/>
                <a:gd name="T42" fmla="*/ 0 w 1847"/>
                <a:gd name="T43" fmla="*/ 0 h 168"/>
                <a:gd name="T44" fmla="*/ 0 w 1847"/>
                <a:gd name="T45" fmla="*/ 0 h 168"/>
                <a:gd name="T46" fmla="*/ 0 w 1847"/>
                <a:gd name="T47" fmla="*/ 0 h 168"/>
                <a:gd name="T48" fmla="*/ 0 w 1847"/>
                <a:gd name="T49" fmla="*/ 0 h 168"/>
                <a:gd name="T50" fmla="*/ 0 w 1847"/>
                <a:gd name="T51" fmla="*/ 0 h 168"/>
                <a:gd name="T52" fmla="*/ 0 w 1847"/>
                <a:gd name="T53" fmla="*/ 0 h 168"/>
                <a:gd name="T54" fmla="*/ 0 w 1847"/>
                <a:gd name="T55" fmla="*/ 0 h 168"/>
                <a:gd name="T56" fmla="*/ 0 w 1847"/>
                <a:gd name="T57" fmla="*/ 0 h 168"/>
                <a:gd name="T58" fmla="*/ 0 w 1847"/>
                <a:gd name="T59" fmla="*/ 0 h 168"/>
                <a:gd name="T60" fmla="*/ 0 w 1847"/>
                <a:gd name="T61" fmla="*/ 0 h 168"/>
                <a:gd name="T62" fmla="*/ 0 w 1847"/>
                <a:gd name="T63" fmla="*/ 0 h 168"/>
                <a:gd name="T64" fmla="*/ 0 w 1847"/>
                <a:gd name="T65" fmla="*/ 0 h 168"/>
                <a:gd name="T66" fmla="*/ 0 w 1847"/>
                <a:gd name="T67" fmla="*/ 0 h 168"/>
                <a:gd name="T68" fmla="*/ 0 w 1847"/>
                <a:gd name="T69" fmla="*/ 0 h 168"/>
                <a:gd name="T70" fmla="*/ 0 w 1847"/>
                <a:gd name="T71" fmla="*/ 0 h 168"/>
                <a:gd name="T72" fmla="*/ 0 w 1847"/>
                <a:gd name="T73" fmla="*/ 0 h 168"/>
                <a:gd name="T74" fmla="*/ 0 w 1847"/>
                <a:gd name="T75" fmla="*/ 0 h 168"/>
                <a:gd name="T76" fmla="*/ 0 w 1847"/>
                <a:gd name="T77" fmla="*/ 0 h 168"/>
                <a:gd name="T78" fmla="*/ 0 w 1847"/>
                <a:gd name="T79" fmla="*/ 0 h 168"/>
                <a:gd name="T80" fmla="*/ 0 w 1847"/>
                <a:gd name="T81" fmla="*/ 0 h 168"/>
                <a:gd name="T82" fmla="*/ 0 w 1847"/>
                <a:gd name="T83" fmla="*/ 0 h 168"/>
                <a:gd name="T84" fmla="*/ 0 w 1847"/>
                <a:gd name="T85" fmla="*/ 0 h 168"/>
                <a:gd name="T86" fmla="*/ 0 w 1847"/>
                <a:gd name="T87" fmla="*/ 0 h 168"/>
                <a:gd name="T88" fmla="*/ 0 w 1847"/>
                <a:gd name="T89" fmla="*/ 0 h 168"/>
                <a:gd name="T90" fmla="*/ 0 w 1847"/>
                <a:gd name="T91" fmla="*/ 0 h 168"/>
                <a:gd name="T92" fmla="*/ 0 w 1847"/>
                <a:gd name="T93" fmla="*/ 0 h 168"/>
                <a:gd name="T94" fmla="*/ 0 w 1847"/>
                <a:gd name="T95" fmla="*/ 0 h 168"/>
                <a:gd name="T96" fmla="*/ 0 w 1847"/>
                <a:gd name="T97" fmla="*/ 0 h 168"/>
                <a:gd name="T98" fmla="*/ 0 w 1847"/>
                <a:gd name="T99" fmla="*/ 0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9790" name="Rectangle 169"/>
            <p:cNvSpPr>
              <a:spLocks noChangeArrowheads="1"/>
            </p:cNvSpPr>
            <p:nvPr/>
          </p:nvSpPr>
          <p:spPr bwMode="auto">
            <a:xfrm>
              <a:off x="2366" y="2773"/>
              <a:ext cx="15" cy="35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91" name="Rectangle 170"/>
            <p:cNvSpPr>
              <a:spLocks noChangeArrowheads="1"/>
            </p:cNvSpPr>
            <p:nvPr/>
          </p:nvSpPr>
          <p:spPr bwMode="auto">
            <a:xfrm>
              <a:off x="2035" y="2773"/>
              <a:ext cx="13" cy="35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92" name="Rectangle 171"/>
            <p:cNvSpPr>
              <a:spLocks noChangeArrowheads="1"/>
            </p:cNvSpPr>
            <p:nvPr/>
          </p:nvSpPr>
          <p:spPr bwMode="auto">
            <a:xfrm>
              <a:off x="2170" y="2923"/>
              <a:ext cx="73" cy="86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93" name="Rectangle 172"/>
            <p:cNvSpPr>
              <a:spLocks noChangeArrowheads="1"/>
            </p:cNvSpPr>
            <p:nvPr/>
          </p:nvSpPr>
          <p:spPr bwMode="auto">
            <a:xfrm>
              <a:off x="2170" y="3012"/>
              <a:ext cx="73" cy="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94" name="Rectangle 173"/>
            <p:cNvSpPr>
              <a:spLocks noChangeArrowheads="1"/>
            </p:cNvSpPr>
            <p:nvPr/>
          </p:nvSpPr>
          <p:spPr bwMode="auto">
            <a:xfrm>
              <a:off x="2170" y="3027"/>
              <a:ext cx="73" cy="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95" name="Rectangle 174"/>
            <p:cNvSpPr>
              <a:spLocks noChangeArrowheads="1"/>
            </p:cNvSpPr>
            <p:nvPr/>
          </p:nvSpPr>
          <p:spPr bwMode="auto">
            <a:xfrm>
              <a:off x="2170" y="3044"/>
              <a:ext cx="73" cy="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96" name="Rectangle 175"/>
            <p:cNvSpPr>
              <a:spLocks noChangeArrowheads="1"/>
            </p:cNvSpPr>
            <p:nvPr/>
          </p:nvSpPr>
          <p:spPr bwMode="auto">
            <a:xfrm>
              <a:off x="2210" y="2929"/>
              <a:ext cx="33" cy="82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97" name="Rectangle 176"/>
            <p:cNvSpPr>
              <a:spLocks noChangeArrowheads="1"/>
            </p:cNvSpPr>
            <p:nvPr/>
          </p:nvSpPr>
          <p:spPr bwMode="auto">
            <a:xfrm>
              <a:off x="2210" y="2929"/>
              <a:ext cx="33" cy="82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98" name="Rectangle 177"/>
            <p:cNvSpPr>
              <a:spLocks noChangeArrowheads="1"/>
            </p:cNvSpPr>
            <p:nvPr/>
          </p:nvSpPr>
          <p:spPr bwMode="auto">
            <a:xfrm>
              <a:off x="2173" y="2929"/>
              <a:ext cx="32" cy="82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99" name="Rectangle 178"/>
            <p:cNvSpPr>
              <a:spLocks noChangeArrowheads="1"/>
            </p:cNvSpPr>
            <p:nvPr/>
          </p:nvSpPr>
          <p:spPr bwMode="auto">
            <a:xfrm>
              <a:off x="2210" y="2975"/>
              <a:ext cx="33" cy="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800" name="Rectangle 179"/>
            <p:cNvSpPr>
              <a:spLocks noChangeArrowheads="1"/>
            </p:cNvSpPr>
            <p:nvPr/>
          </p:nvSpPr>
          <p:spPr bwMode="auto">
            <a:xfrm>
              <a:off x="2243" y="2993"/>
              <a:ext cx="22" cy="68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801" name="Rectangle 180"/>
            <p:cNvSpPr>
              <a:spLocks noChangeArrowheads="1"/>
            </p:cNvSpPr>
            <p:nvPr/>
          </p:nvSpPr>
          <p:spPr bwMode="auto">
            <a:xfrm>
              <a:off x="2154" y="2993"/>
              <a:ext cx="11" cy="68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802" name="Rectangle 181"/>
            <p:cNvSpPr>
              <a:spLocks noChangeArrowheads="1"/>
            </p:cNvSpPr>
            <p:nvPr/>
          </p:nvSpPr>
          <p:spPr bwMode="auto">
            <a:xfrm>
              <a:off x="2170" y="3016"/>
              <a:ext cx="73" cy="13"/>
            </a:xfrm>
            <a:prstGeom prst="rect">
              <a:avLst/>
            </a:pr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803" name="Rectangle 182"/>
            <p:cNvSpPr>
              <a:spLocks noChangeArrowheads="1"/>
            </p:cNvSpPr>
            <p:nvPr/>
          </p:nvSpPr>
          <p:spPr bwMode="auto">
            <a:xfrm>
              <a:off x="2170" y="3031"/>
              <a:ext cx="73" cy="11"/>
            </a:xfrm>
            <a:prstGeom prst="rect">
              <a:avLst/>
            </a:pr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804" name="Rectangle 183"/>
            <p:cNvSpPr>
              <a:spLocks noChangeArrowheads="1"/>
            </p:cNvSpPr>
            <p:nvPr/>
          </p:nvSpPr>
          <p:spPr bwMode="auto">
            <a:xfrm>
              <a:off x="2170" y="3048"/>
              <a:ext cx="73" cy="11"/>
            </a:xfrm>
            <a:prstGeom prst="rect">
              <a:avLst/>
            </a:pr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805" name="Rectangle 184"/>
            <p:cNvSpPr>
              <a:spLocks noChangeArrowheads="1"/>
            </p:cNvSpPr>
            <p:nvPr/>
          </p:nvSpPr>
          <p:spPr bwMode="auto">
            <a:xfrm>
              <a:off x="2210" y="2975"/>
              <a:ext cx="33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806" name="Rectangle 185"/>
            <p:cNvSpPr>
              <a:spLocks noChangeArrowheads="1"/>
            </p:cNvSpPr>
            <p:nvPr/>
          </p:nvSpPr>
          <p:spPr bwMode="auto">
            <a:xfrm>
              <a:off x="2173" y="2975"/>
              <a:ext cx="32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807" name="Rectangle 186"/>
            <p:cNvSpPr>
              <a:spLocks noChangeArrowheads="1"/>
            </p:cNvSpPr>
            <p:nvPr/>
          </p:nvSpPr>
          <p:spPr bwMode="auto">
            <a:xfrm>
              <a:off x="2210" y="2964"/>
              <a:ext cx="2" cy="1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808" name="Rectangle 187"/>
            <p:cNvSpPr>
              <a:spLocks noChangeArrowheads="1"/>
            </p:cNvSpPr>
            <p:nvPr/>
          </p:nvSpPr>
          <p:spPr bwMode="auto">
            <a:xfrm>
              <a:off x="2199" y="2964"/>
              <a:ext cx="13" cy="1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809" name="Rectangle 188"/>
            <p:cNvSpPr>
              <a:spLocks noChangeArrowheads="1"/>
            </p:cNvSpPr>
            <p:nvPr/>
          </p:nvSpPr>
          <p:spPr bwMode="auto">
            <a:xfrm>
              <a:off x="2210" y="2986"/>
              <a:ext cx="33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810" name="Rectangle 189"/>
            <p:cNvSpPr>
              <a:spLocks noChangeArrowheads="1"/>
            </p:cNvSpPr>
            <p:nvPr/>
          </p:nvSpPr>
          <p:spPr bwMode="auto">
            <a:xfrm>
              <a:off x="2173" y="2986"/>
              <a:ext cx="32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811" name="Rectangle 190"/>
            <p:cNvSpPr>
              <a:spLocks noChangeArrowheads="1"/>
            </p:cNvSpPr>
            <p:nvPr/>
          </p:nvSpPr>
          <p:spPr bwMode="auto">
            <a:xfrm>
              <a:off x="2243" y="3027"/>
              <a:ext cx="22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812" name="Rectangle 191"/>
            <p:cNvSpPr>
              <a:spLocks noChangeArrowheads="1"/>
            </p:cNvSpPr>
            <p:nvPr/>
          </p:nvSpPr>
          <p:spPr bwMode="auto">
            <a:xfrm>
              <a:off x="2154" y="3027"/>
              <a:ext cx="11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813" name="Rectangle 192"/>
            <p:cNvSpPr>
              <a:spLocks noChangeArrowheads="1"/>
            </p:cNvSpPr>
            <p:nvPr/>
          </p:nvSpPr>
          <p:spPr bwMode="auto">
            <a:xfrm>
              <a:off x="2329" y="2815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814" name="Rectangle 193"/>
            <p:cNvSpPr>
              <a:spLocks noChangeArrowheads="1"/>
            </p:cNvSpPr>
            <p:nvPr/>
          </p:nvSpPr>
          <p:spPr bwMode="auto">
            <a:xfrm>
              <a:off x="2276" y="2923"/>
              <a:ext cx="32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815" name="Rectangle 194"/>
            <p:cNvSpPr>
              <a:spLocks noChangeArrowheads="1"/>
            </p:cNvSpPr>
            <p:nvPr/>
          </p:nvSpPr>
          <p:spPr bwMode="auto">
            <a:xfrm>
              <a:off x="2116" y="2815"/>
              <a:ext cx="28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816" name="Rectangle 195"/>
            <p:cNvSpPr>
              <a:spLocks noChangeArrowheads="1"/>
            </p:cNvSpPr>
            <p:nvPr/>
          </p:nvSpPr>
          <p:spPr bwMode="auto">
            <a:xfrm>
              <a:off x="2218" y="2815"/>
              <a:ext cx="24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817" name="Rectangle 196"/>
            <p:cNvSpPr>
              <a:spLocks noChangeArrowheads="1"/>
            </p:cNvSpPr>
            <p:nvPr/>
          </p:nvSpPr>
          <p:spPr bwMode="auto">
            <a:xfrm>
              <a:off x="2276" y="2815"/>
              <a:ext cx="32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818" name="Rectangle 197"/>
            <p:cNvSpPr>
              <a:spLocks noChangeArrowheads="1"/>
            </p:cNvSpPr>
            <p:nvPr/>
          </p:nvSpPr>
          <p:spPr bwMode="auto">
            <a:xfrm>
              <a:off x="2329" y="2923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819" name="Rectangle 198"/>
            <p:cNvSpPr>
              <a:spLocks noChangeArrowheads="1"/>
            </p:cNvSpPr>
            <p:nvPr/>
          </p:nvSpPr>
          <p:spPr bwMode="auto">
            <a:xfrm>
              <a:off x="2167" y="2815"/>
              <a:ext cx="32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820" name="Rectangle 199"/>
            <p:cNvSpPr>
              <a:spLocks noChangeArrowheads="1"/>
            </p:cNvSpPr>
            <p:nvPr/>
          </p:nvSpPr>
          <p:spPr bwMode="auto">
            <a:xfrm>
              <a:off x="2060" y="2815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821" name="Rectangle 200"/>
            <p:cNvSpPr>
              <a:spLocks noChangeArrowheads="1"/>
            </p:cNvSpPr>
            <p:nvPr/>
          </p:nvSpPr>
          <p:spPr bwMode="auto">
            <a:xfrm>
              <a:off x="2116" y="2923"/>
              <a:ext cx="28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822" name="Rectangle 201"/>
            <p:cNvSpPr>
              <a:spLocks noChangeArrowheads="1"/>
            </p:cNvSpPr>
            <p:nvPr/>
          </p:nvSpPr>
          <p:spPr bwMode="auto">
            <a:xfrm>
              <a:off x="2060" y="2923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823" name="AutoShape 202"/>
            <p:cNvSpPr>
              <a:spLocks noChangeArrowheads="1"/>
            </p:cNvSpPr>
            <p:nvPr/>
          </p:nvSpPr>
          <p:spPr bwMode="auto">
            <a:xfrm>
              <a:off x="2215" y="2808"/>
              <a:ext cx="42" cy="86"/>
            </a:xfrm>
            <a:custGeom>
              <a:avLst/>
              <a:gdLst>
                <a:gd name="T0" fmla="*/ 0 w 217"/>
                <a:gd name="T1" fmla="*/ 0 h 373"/>
                <a:gd name="T2" fmla="*/ 0 w 217"/>
                <a:gd name="T3" fmla="*/ 0 h 373"/>
                <a:gd name="T4" fmla="*/ 0 w 217"/>
                <a:gd name="T5" fmla="*/ 0 h 373"/>
                <a:gd name="T6" fmla="*/ 0 w 217"/>
                <a:gd name="T7" fmla="*/ 0 h 373"/>
                <a:gd name="T8" fmla="*/ 0 w 217"/>
                <a:gd name="T9" fmla="*/ 0 h 373"/>
                <a:gd name="T10" fmla="*/ 0 w 217"/>
                <a:gd name="T11" fmla="*/ 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0 h 373"/>
                <a:gd name="T18" fmla="*/ 0 w 217"/>
                <a:gd name="T19" fmla="*/ 0 h 373"/>
                <a:gd name="T20" fmla="*/ 0 w 217"/>
                <a:gd name="T21" fmla="*/ 0 h 373"/>
                <a:gd name="T22" fmla="*/ 0 w 217"/>
                <a:gd name="T23" fmla="*/ 0 h 373"/>
                <a:gd name="T24" fmla="*/ 0 w 217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9824" name="AutoShape 203"/>
            <p:cNvSpPr>
              <a:spLocks noChangeArrowheads="1"/>
            </p:cNvSpPr>
            <p:nvPr/>
          </p:nvSpPr>
          <p:spPr bwMode="auto">
            <a:xfrm>
              <a:off x="2247" y="2808"/>
              <a:ext cx="7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9825" name="AutoShape 204"/>
            <p:cNvSpPr>
              <a:spLocks noChangeArrowheads="1"/>
            </p:cNvSpPr>
            <p:nvPr/>
          </p:nvSpPr>
          <p:spPr bwMode="auto">
            <a:xfrm>
              <a:off x="2269" y="2808"/>
              <a:ext cx="41" cy="86"/>
            </a:xfrm>
            <a:custGeom>
              <a:avLst/>
              <a:gdLst>
                <a:gd name="T0" fmla="*/ 0 w 216"/>
                <a:gd name="T1" fmla="*/ 0 h 373"/>
                <a:gd name="T2" fmla="*/ 0 w 216"/>
                <a:gd name="T3" fmla="*/ 0 h 373"/>
                <a:gd name="T4" fmla="*/ 0 w 216"/>
                <a:gd name="T5" fmla="*/ 0 h 373"/>
                <a:gd name="T6" fmla="*/ 0 w 216"/>
                <a:gd name="T7" fmla="*/ 0 h 373"/>
                <a:gd name="T8" fmla="*/ 0 w 216"/>
                <a:gd name="T9" fmla="*/ 0 h 373"/>
                <a:gd name="T10" fmla="*/ 0 w 216"/>
                <a:gd name="T11" fmla="*/ 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0 h 373"/>
                <a:gd name="T18" fmla="*/ 0 w 216"/>
                <a:gd name="T19" fmla="*/ 0 h 373"/>
                <a:gd name="T20" fmla="*/ 0 w 216"/>
                <a:gd name="T21" fmla="*/ 0 h 373"/>
                <a:gd name="T22" fmla="*/ 0 w 216"/>
                <a:gd name="T23" fmla="*/ 0 h 373"/>
                <a:gd name="T24" fmla="*/ 0 w 216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9826" name="AutoShape 205"/>
            <p:cNvSpPr>
              <a:spLocks noChangeArrowheads="1"/>
            </p:cNvSpPr>
            <p:nvPr/>
          </p:nvSpPr>
          <p:spPr bwMode="auto">
            <a:xfrm>
              <a:off x="2303" y="2808"/>
              <a:ext cx="4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9827" name="AutoShape 206"/>
            <p:cNvSpPr>
              <a:spLocks noChangeArrowheads="1"/>
            </p:cNvSpPr>
            <p:nvPr/>
          </p:nvSpPr>
          <p:spPr bwMode="auto">
            <a:xfrm>
              <a:off x="2324" y="2808"/>
              <a:ext cx="33" cy="86"/>
            </a:xfrm>
            <a:custGeom>
              <a:avLst/>
              <a:gdLst>
                <a:gd name="T0" fmla="*/ 0 w 217"/>
                <a:gd name="T1" fmla="*/ 0 h 373"/>
                <a:gd name="T2" fmla="*/ 0 w 217"/>
                <a:gd name="T3" fmla="*/ 0 h 373"/>
                <a:gd name="T4" fmla="*/ 0 w 217"/>
                <a:gd name="T5" fmla="*/ 0 h 373"/>
                <a:gd name="T6" fmla="*/ 0 w 217"/>
                <a:gd name="T7" fmla="*/ 0 h 373"/>
                <a:gd name="T8" fmla="*/ 0 w 217"/>
                <a:gd name="T9" fmla="*/ 0 h 373"/>
                <a:gd name="T10" fmla="*/ 0 w 217"/>
                <a:gd name="T11" fmla="*/ 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0 h 373"/>
                <a:gd name="T18" fmla="*/ 0 w 217"/>
                <a:gd name="T19" fmla="*/ 0 h 373"/>
                <a:gd name="T20" fmla="*/ 0 w 217"/>
                <a:gd name="T21" fmla="*/ 0 h 373"/>
                <a:gd name="T22" fmla="*/ 0 w 217"/>
                <a:gd name="T23" fmla="*/ 0 h 373"/>
                <a:gd name="T24" fmla="*/ 0 w 217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9828" name="AutoShape 207"/>
            <p:cNvSpPr>
              <a:spLocks noChangeArrowheads="1"/>
            </p:cNvSpPr>
            <p:nvPr/>
          </p:nvSpPr>
          <p:spPr bwMode="auto">
            <a:xfrm>
              <a:off x="2356" y="2808"/>
              <a:ext cx="1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9829" name="AutoShape 208"/>
            <p:cNvSpPr>
              <a:spLocks noChangeArrowheads="1"/>
            </p:cNvSpPr>
            <p:nvPr/>
          </p:nvSpPr>
          <p:spPr bwMode="auto">
            <a:xfrm>
              <a:off x="2269" y="2918"/>
              <a:ext cx="41" cy="85"/>
            </a:xfrm>
            <a:custGeom>
              <a:avLst/>
              <a:gdLst>
                <a:gd name="T0" fmla="*/ 0 w 216"/>
                <a:gd name="T1" fmla="*/ 0 h 372"/>
                <a:gd name="T2" fmla="*/ 0 w 216"/>
                <a:gd name="T3" fmla="*/ 0 h 372"/>
                <a:gd name="T4" fmla="*/ 0 w 216"/>
                <a:gd name="T5" fmla="*/ 0 h 372"/>
                <a:gd name="T6" fmla="*/ 0 w 216"/>
                <a:gd name="T7" fmla="*/ 0 h 372"/>
                <a:gd name="T8" fmla="*/ 0 w 216"/>
                <a:gd name="T9" fmla="*/ 0 h 372"/>
                <a:gd name="T10" fmla="*/ 0 w 216"/>
                <a:gd name="T11" fmla="*/ 0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0 h 372"/>
                <a:gd name="T18" fmla="*/ 0 w 216"/>
                <a:gd name="T19" fmla="*/ 0 h 372"/>
                <a:gd name="T20" fmla="*/ 0 w 216"/>
                <a:gd name="T21" fmla="*/ 0 h 372"/>
                <a:gd name="T22" fmla="*/ 0 w 216"/>
                <a:gd name="T23" fmla="*/ 0 h 372"/>
                <a:gd name="T24" fmla="*/ 0 w 216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9830" name="AutoShape 209"/>
            <p:cNvSpPr>
              <a:spLocks noChangeArrowheads="1"/>
            </p:cNvSpPr>
            <p:nvPr/>
          </p:nvSpPr>
          <p:spPr bwMode="auto">
            <a:xfrm>
              <a:off x="2303" y="2918"/>
              <a:ext cx="4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9831" name="AutoShape 210"/>
            <p:cNvSpPr>
              <a:spLocks noChangeArrowheads="1"/>
            </p:cNvSpPr>
            <p:nvPr/>
          </p:nvSpPr>
          <p:spPr bwMode="auto">
            <a:xfrm>
              <a:off x="2324" y="2918"/>
              <a:ext cx="33" cy="85"/>
            </a:xfrm>
            <a:custGeom>
              <a:avLst/>
              <a:gdLst>
                <a:gd name="T0" fmla="*/ 0 w 217"/>
                <a:gd name="T1" fmla="*/ 0 h 372"/>
                <a:gd name="T2" fmla="*/ 0 w 217"/>
                <a:gd name="T3" fmla="*/ 0 h 372"/>
                <a:gd name="T4" fmla="*/ 0 w 217"/>
                <a:gd name="T5" fmla="*/ 0 h 372"/>
                <a:gd name="T6" fmla="*/ 0 w 217"/>
                <a:gd name="T7" fmla="*/ 0 h 372"/>
                <a:gd name="T8" fmla="*/ 0 w 217"/>
                <a:gd name="T9" fmla="*/ 0 h 372"/>
                <a:gd name="T10" fmla="*/ 0 w 217"/>
                <a:gd name="T11" fmla="*/ 0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0 h 372"/>
                <a:gd name="T18" fmla="*/ 0 w 217"/>
                <a:gd name="T19" fmla="*/ 0 h 372"/>
                <a:gd name="T20" fmla="*/ 0 w 217"/>
                <a:gd name="T21" fmla="*/ 0 h 372"/>
                <a:gd name="T22" fmla="*/ 0 w 217"/>
                <a:gd name="T23" fmla="*/ 0 h 372"/>
                <a:gd name="T24" fmla="*/ 0 w 217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9832" name="AutoShape 211"/>
            <p:cNvSpPr>
              <a:spLocks noChangeArrowheads="1"/>
            </p:cNvSpPr>
            <p:nvPr/>
          </p:nvSpPr>
          <p:spPr bwMode="auto">
            <a:xfrm>
              <a:off x="2356" y="2918"/>
              <a:ext cx="1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9833" name="AutoShape 212"/>
            <p:cNvSpPr>
              <a:spLocks noChangeArrowheads="1"/>
            </p:cNvSpPr>
            <p:nvPr/>
          </p:nvSpPr>
          <p:spPr bwMode="auto">
            <a:xfrm>
              <a:off x="2163" y="2808"/>
              <a:ext cx="35" cy="86"/>
            </a:xfrm>
            <a:custGeom>
              <a:avLst/>
              <a:gdLst>
                <a:gd name="T0" fmla="*/ 0 w 215"/>
                <a:gd name="T1" fmla="*/ 0 h 373"/>
                <a:gd name="T2" fmla="*/ 0 w 215"/>
                <a:gd name="T3" fmla="*/ 0 h 373"/>
                <a:gd name="T4" fmla="*/ 0 w 215"/>
                <a:gd name="T5" fmla="*/ 0 h 373"/>
                <a:gd name="T6" fmla="*/ 0 w 215"/>
                <a:gd name="T7" fmla="*/ 0 h 373"/>
                <a:gd name="T8" fmla="*/ 0 w 215"/>
                <a:gd name="T9" fmla="*/ 0 h 373"/>
                <a:gd name="T10" fmla="*/ 0 w 215"/>
                <a:gd name="T11" fmla="*/ 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0 h 373"/>
                <a:gd name="T18" fmla="*/ 0 w 215"/>
                <a:gd name="T19" fmla="*/ 0 h 373"/>
                <a:gd name="T20" fmla="*/ 0 w 215"/>
                <a:gd name="T21" fmla="*/ 0 h 373"/>
                <a:gd name="T22" fmla="*/ 0 w 215"/>
                <a:gd name="T23" fmla="*/ 0 h 373"/>
                <a:gd name="T24" fmla="*/ 0 w 215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9834" name="AutoShape 213"/>
            <p:cNvSpPr>
              <a:spLocks noChangeArrowheads="1"/>
            </p:cNvSpPr>
            <p:nvPr/>
          </p:nvSpPr>
          <p:spPr bwMode="auto">
            <a:xfrm>
              <a:off x="2163" y="2808"/>
              <a:ext cx="2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9835" name="AutoShape 214"/>
            <p:cNvSpPr>
              <a:spLocks noChangeArrowheads="1"/>
            </p:cNvSpPr>
            <p:nvPr/>
          </p:nvSpPr>
          <p:spPr bwMode="auto">
            <a:xfrm>
              <a:off x="2108" y="2808"/>
              <a:ext cx="39" cy="86"/>
            </a:xfrm>
            <a:custGeom>
              <a:avLst/>
              <a:gdLst>
                <a:gd name="T0" fmla="*/ 0 w 216"/>
                <a:gd name="T1" fmla="*/ 0 h 373"/>
                <a:gd name="T2" fmla="*/ 0 w 216"/>
                <a:gd name="T3" fmla="*/ 0 h 373"/>
                <a:gd name="T4" fmla="*/ 0 w 216"/>
                <a:gd name="T5" fmla="*/ 0 h 373"/>
                <a:gd name="T6" fmla="*/ 0 w 216"/>
                <a:gd name="T7" fmla="*/ 0 h 373"/>
                <a:gd name="T8" fmla="*/ 0 w 216"/>
                <a:gd name="T9" fmla="*/ 0 h 373"/>
                <a:gd name="T10" fmla="*/ 0 w 216"/>
                <a:gd name="T11" fmla="*/ 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0 h 373"/>
                <a:gd name="T18" fmla="*/ 0 w 216"/>
                <a:gd name="T19" fmla="*/ 0 h 373"/>
                <a:gd name="T20" fmla="*/ 0 w 216"/>
                <a:gd name="T21" fmla="*/ 0 h 373"/>
                <a:gd name="T22" fmla="*/ 0 w 216"/>
                <a:gd name="T23" fmla="*/ 0 h 373"/>
                <a:gd name="T24" fmla="*/ 0 w 216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9836" name="AutoShape 215"/>
            <p:cNvSpPr>
              <a:spLocks noChangeArrowheads="1"/>
            </p:cNvSpPr>
            <p:nvPr/>
          </p:nvSpPr>
          <p:spPr bwMode="auto">
            <a:xfrm>
              <a:off x="2108" y="2808"/>
              <a:ext cx="2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9837" name="AutoShape 216"/>
            <p:cNvSpPr>
              <a:spLocks noChangeArrowheads="1"/>
            </p:cNvSpPr>
            <p:nvPr/>
          </p:nvSpPr>
          <p:spPr bwMode="auto">
            <a:xfrm>
              <a:off x="2057" y="2808"/>
              <a:ext cx="44" cy="86"/>
            </a:xfrm>
            <a:custGeom>
              <a:avLst/>
              <a:gdLst>
                <a:gd name="T0" fmla="*/ 0 w 215"/>
                <a:gd name="T1" fmla="*/ 0 h 373"/>
                <a:gd name="T2" fmla="*/ 0 w 215"/>
                <a:gd name="T3" fmla="*/ 0 h 373"/>
                <a:gd name="T4" fmla="*/ 0 w 215"/>
                <a:gd name="T5" fmla="*/ 0 h 373"/>
                <a:gd name="T6" fmla="*/ 0 w 215"/>
                <a:gd name="T7" fmla="*/ 0 h 373"/>
                <a:gd name="T8" fmla="*/ 0 w 215"/>
                <a:gd name="T9" fmla="*/ 0 h 373"/>
                <a:gd name="T10" fmla="*/ 0 w 215"/>
                <a:gd name="T11" fmla="*/ 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0 h 373"/>
                <a:gd name="T18" fmla="*/ 0 w 215"/>
                <a:gd name="T19" fmla="*/ 0 h 373"/>
                <a:gd name="T20" fmla="*/ 0 w 215"/>
                <a:gd name="T21" fmla="*/ 0 h 373"/>
                <a:gd name="T22" fmla="*/ 0 w 215"/>
                <a:gd name="T23" fmla="*/ 0 h 373"/>
                <a:gd name="T24" fmla="*/ 0 w 215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9838" name="AutoShape 217"/>
            <p:cNvSpPr>
              <a:spLocks noChangeArrowheads="1"/>
            </p:cNvSpPr>
            <p:nvPr/>
          </p:nvSpPr>
          <p:spPr bwMode="auto">
            <a:xfrm>
              <a:off x="2057" y="2808"/>
              <a:ext cx="4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9839" name="AutoShape 218"/>
            <p:cNvSpPr>
              <a:spLocks noChangeArrowheads="1"/>
            </p:cNvSpPr>
            <p:nvPr/>
          </p:nvSpPr>
          <p:spPr bwMode="auto">
            <a:xfrm>
              <a:off x="2108" y="2918"/>
              <a:ext cx="39" cy="85"/>
            </a:xfrm>
            <a:custGeom>
              <a:avLst/>
              <a:gdLst>
                <a:gd name="T0" fmla="*/ 0 w 216"/>
                <a:gd name="T1" fmla="*/ 0 h 372"/>
                <a:gd name="T2" fmla="*/ 0 w 216"/>
                <a:gd name="T3" fmla="*/ 0 h 372"/>
                <a:gd name="T4" fmla="*/ 0 w 216"/>
                <a:gd name="T5" fmla="*/ 0 h 372"/>
                <a:gd name="T6" fmla="*/ 0 w 216"/>
                <a:gd name="T7" fmla="*/ 0 h 372"/>
                <a:gd name="T8" fmla="*/ 0 w 216"/>
                <a:gd name="T9" fmla="*/ 0 h 372"/>
                <a:gd name="T10" fmla="*/ 0 w 216"/>
                <a:gd name="T11" fmla="*/ 0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0 h 372"/>
                <a:gd name="T18" fmla="*/ 0 w 216"/>
                <a:gd name="T19" fmla="*/ 0 h 372"/>
                <a:gd name="T20" fmla="*/ 0 w 216"/>
                <a:gd name="T21" fmla="*/ 0 h 372"/>
                <a:gd name="T22" fmla="*/ 0 w 216"/>
                <a:gd name="T23" fmla="*/ 0 h 372"/>
                <a:gd name="T24" fmla="*/ 0 w 216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9840" name="AutoShape 219"/>
            <p:cNvSpPr>
              <a:spLocks noChangeArrowheads="1"/>
            </p:cNvSpPr>
            <p:nvPr/>
          </p:nvSpPr>
          <p:spPr bwMode="auto">
            <a:xfrm>
              <a:off x="2108" y="2918"/>
              <a:ext cx="2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9841" name="AutoShape 220"/>
            <p:cNvSpPr>
              <a:spLocks noChangeArrowheads="1"/>
            </p:cNvSpPr>
            <p:nvPr/>
          </p:nvSpPr>
          <p:spPr bwMode="auto">
            <a:xfrm>
              <a:off x="2057" y="2918"/>
              <a:ext cx="44" cy="85"/>
            </a:xfrm>
            <a:custGeom>
              <a:avLst/>
              <a:gdLst>
                <a:gd name="T0" fmla="*/ 0 w 215"/>
                <a:gd name="T1" fmla="*/ 0 h 372"/>
                <a:gd name="T2" fmla="*/ 0 w 215"/>
                <a:gd name="T3" fmla="*/ 0 h 372"/>
                <a:gd name="T4" fmla="*/ 0 w 215"/>
                <a:gd name="T5" fmla="*/ 0 h 372"/>
                <a:gd name="T6" fmla="*/ 0 w 215"/>
                <a:gd name="T7" fmla="*/ 0 h 372"/>
                <a:gd name="T8" fmla="*/ 0 w 215"/>
                <a:gd name="T9" fmla="*/ 0 h 372"/>
                <a:gd name="T10" fmla="*/ 0 w 215"/>
                <a:gd name="T11" fmla="*/ 0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0 h 372"/>
                <a:gd name="T18" fmla="*/ 0 w 215"/>
                <a:gd name="T19" fmla="*/ 0 h 372"/>
                <a:gd name="T20" fmla="*/ 0 w 215"/>
                <a:gd name="T21" fmla="*/ 0 h 372"/>
                <a:gd name="T22" fmla="*/ 0 w 215"/>
                <a:gd name="T23" fmla="*/ 0 h 372"/>
                <a:gd name="T24" fmla="*/ 0 w 215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9842" name="AutoShape 221"/>
            <p:cNvSpPr>
              <a:spLocks noChangeArrowheads="1"/>
            </p:cNvSpPr>
            <p:nvPr/>
          </p:nvSpPr>
          <p:spPr bwMode="auto">
            <a:xfrm>
              <a:off x="2057" y="2918"/>
              <a:ext cx="4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9843" name="Rectangle 222"/>
            <p:cNvSpPr>
              <a:spLocks noChangeArrowheads="1"/>
            </p:cNvSpPr>
            <p:nvPr/>
          </p:nvSpPr>
          <p:spPr bwMode="auto">
            <a:xfrm>
              <a:off x="2215" y="2851"/>
              <a:ext cx="42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844" name="Rectangle 223"/>
            <p:cNvSpPr>
              <a:spLocks noChangeArrowheads="1"/>
            </p:cNvSpPr>
            <p:nvPr/>
          </p:nvSpPr>
          <p:spPr bwMode="auto">
            <a:xfrm>
              <a:off x="2269" y="2851"/>
              <a:ext cx="41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845" name="Rectangle 224"/>
            <p:cNvSpPr>
              <a:spLocks noChangeArrowheads="1"/>
            </p:cNvSpPr>
            <p:nvPr/>
          </p:nvSpPr>
          <p:spPr bwMode="auto">
            <a:xfrm>
              <a:off x="2324" y="2851"/>
              <a:ext cx="33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846" name="Rectangle 225"/>
            <p:cNvSpPr>
              <a:spLocks noChangeArrowheads="1"/>
            </p:cNvSpPr>
            <p:nvPr/>
          </p:nvSpPr>
          <p:spPr bwMode="auto">
            <a:xfrm>
              <a:off x="2163" y="2851"/>
              <a:ext cx="35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847" name="Rectangle 226"/>
            <p:cNvSpPr>
              <a:spLocks noChangeArrowheads="1"/>
            </p:cNvSpPr>
            <p:nvPr/>
          </p:nvSpPr>
          <p:spPr bwMode="auto">
            <a:xfrm>
              <a:off x="2108" y="2851"/>
              <a:ext cx="39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848" name="Rectangle 227"/>
            <p:cNvSpPr>
              <a:spLocks noChangeArrowheads="1"/>
            </p:cNvSpPr>
            <p:nvPr/>
          </p:nvSpPr>
          <p:spPr bwMode="auto">
            <a:xfrm>
              <a:off x="2057" y="2851"/>
              <a:ext cx="44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438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849" name="AutoShape 228"/>
            <p:cNvSpPr>
              <a:spLocks noChangeArrowheads="1"/>
            </p:cNvSpPr>
            <p:nvPr/>
          </p:nvSpPr>
          <p:spPr bwMode="auto">
            <a:xfrm>
              <a:off x="2150" y="2813"/>
              <a:ext cx="4" cy="8"/>
            </a:xfrm>
            <a:custGeom>
              <a:avLst/>
              <a:gdLst>
                <a:gd name="T0" fmla="*/ 0 w 37"/>
                <a:gd name="T1" fmla="*/ 0 h 38"/>
                <a:gd name="T2" fmla="*/ 0 w 37"/>
                <a:gd name="T3" fmla="*/ 0 h 38"/>
                <a:gd name="T4" fmla="*/ 0 w 37"/>
                <a:gd name="T5" fmla="*/ 0 h 38"/>
                <a:gd name="T6" fmla="*/ 0 w 37"/>
                <a:gd name="T7" fmla="*/ 0 h 38"/>
                <a:gd name="T8" fmla="*/ 0 w 37"/>
                <a:gd name="T9" fmla="*/ 0 h 38"/>
                <a:gd name="T10" fmla="*/ 0 w 37"/>
                <a:gd name="T11" fmla="*/ 0 h 38"/>
                <a:gd name="T12" fmla="*/ 0 w 37"/>
                <a:gd name="T13" fmla="*/ 0 h 38"/>
                <a:gd name="T14" fmla="*/ 0 w 37"/>
                <a:gd name="T15" fmla="*/ 0 h 38"/>
                <a:gd name="T16" fmla="*/ 0 w 37"/>
                <a:gd name="T17" fmla="*/ 0 h 38"/>
                <a:gd name="T18" fmla="*/ 0 w 37"/>
                <a:gd name="T19" fmla="*/ 0 h 38"/>
                <a:gd name="T20" fmla="*/ 0 w 37"/>
                <a:gd name="T21" fmla="*/ 0 h 38"/>
                <a:gd name="T22" fmla="*/ 0 w 37"/>
                <a:gd name="T23" fmla="*/ 0 h 38"/>
                <a:gd name="T24" fmla="*/ 0 w 37"/>
                <a:gd name="T25" fmla="*/ 0 h 38"/>
                <a:gd name="T26" fmla="*/ 0 w 37"/>
                <a:gd name="T27" fmla="*/ 0 h 38"/>
                <a:gd name="T28" fmla="*/ 0 w 37"/>
                <a:gd name="T29" fmla="*/ 0 h 38"/>
                <a:gd name="T30" fmla="*/ 0 w 37"/>
                <a:gd name="T31" fmla="*/ 0 h 38"/>
                <a:gd name="T32" fmla="*/ 0 w 37"/>
                <a:gd name="T33" fmla="*/ 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</p:grpSp>
      <p:sp>
        <p:nvSpPr>
          <p:cNvPr id="29737" name="Выноска 1 197"/>
          <p:cNvSpPr>
            <a:spLocks/>
          </p:cNvSpPr>
          <p:nvPr/>
        </p:nvSpPr>
        <p:spPr bwMode="auto">
          <a:xfrm>
            <a:off x="5219700" y="1268413"/>
            <a:ext cx="3744913" cy="1081087"/>
          </a:xfrm>
          <a:prstGeom prst="borderCallout1">
            <a:avLst>
              <a:gd name="adj1" fmla="val 10574"/>
              <a:gd name="adj2" fmla="val -2037"/>
              <a:gd name="adj3" fmla="val 180028"/>
              <a:gd name="adj4" fmla="val -19542"/>
            </a:avLst>
          </a:prstGeom>
          <a:solidFill>
            <a:srgbClr val="FFFF00"/>
          </a:solidFill>
          <a:ln w="9525" algn="ctr">
            <a:solidFill>
              <a:srgbClr val="FF0000"/>
            </a:solidFill>
            <a:round/>
            <a:headEnd type="oval" w="med" len="med"/>
            <a:tailEnd type="triangle" w="lg" len="lg"/>
          </a:ln>
        </p:spPr>
        <p:txBody>
          <a:bodyPr lIns="68306" tIns="34153" rIns="68306" bIns="34153" anchor="ctr"/>
          <a:lstStyle/>
          <a:p>
            <a:pPr algn="ctr"/>
            <a:r>
              <a:rPr lang="ru-RU" sz="1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МКОУ «Ново-Буцриская  СОШ»</a:t>
            </a:r>
          </a:p>
          <a:p>
            <a:pPr algn="ctr"/>
            <a:r>
              <a:rPr lang="ru-RU" sz="1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368260 РД, МР «Хунзахский район», с. Буцра</a:t>
            </a:r>
          </a:p>
          <a:p>
            <a:pPr algn="ctr"/>
            <a:r>
              <a:rPr lang="ru-RU" sz="1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Эл. Адрес:</a:t>
            </a:r>
            <a:r>
              <a:rPr lang="en-US" sz="1000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nbutsra2008@yandex.ru</a:t>
            </a:r>
            <a:endParaRPr lang="ru-RU" sz="1000" u="sng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телефон/факс ____________________</a:t>
            </a:r>
            <a:endParaRPr lang="en-US" sz="1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Руководитель – Омаров Магомед Мухумаевич</a:t>
            </a:r>
          </a:p>
          <a:p>
            <a:pPr algn="ctr"/>
            <a:r>
              <a:rPr lang="ru-RU" sz="1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моб: </a:t>
            </a:r>
            <a:r>
              <a:rPr lang="en-US" sz="1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(96</a:t>
            </a:r>
            <a:r>
              <a:rPr lang="ru-RU" sz="1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469 63 54</a:t>
            </a:r>
            <a:endParaRPr lang="en-US" sz="1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4" name="Group 300"/>
          <p:cNvGraphicFramePr>
            <a:graphicFrameLocks noGrp="1"/>
          </p:cNvGraphicFramePr>
          <p:nvPr/>
        </p:nvGraphicFramePr>
        <p:xfrm>
          <a:off x="-396875" y="4868863"/>
          <a:ext cx="3886200" cy="1008062"/>
        </p:xfrm>
        <a:graphic>
          <a:graphicData uri="http://schemas.openxmlformats.org/drawingml/2006/table">
            <a:tbl>
              <a:tblPr/>
              <a:tblGrid>
                <a:gridCol w="1318410">
                  <a:extLst>
                    <a:ext uri="{9D8B030D-6E8A-4147-A177-3AD203B41FA5}"/>
                  </a:extLst>
                </a:gridCol>
                <a:gridCol w="1612479">
                  <a:extLst>
                    <a:ext uri="{9D8B030D-6E8A-4147-A177-3AD203B41FA5}"/>
                  </a:extLst>
                </a:gridCol>
                <a:gridCol w="955725">
                  <a:extLst>
                    <a:ext uri="{9D8B030D-6E8A-4147-A177-3AD203B41FA5}"/>
                  </a:extLst>
                </a:gridCol>
              </a:tblGrid>
              <a:tr h="19253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КЧС и ПБ МО «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Хунзахский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Председатель Гаджиев М-Р. А.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8(960)415-64-67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96269">
                <a:tc rowSpan="3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РОВД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Начальник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Сайбулаев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М-Г. Г.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Рабочий8(872)332 22-63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Мобильный 8928566 66-51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96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33119">
                <a:tc vMerge="1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Дежурная часть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8(872)99-47-85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96269">
                <a:tc rowSpan="2">
                  <a:txBody>
                    <a:bodyPr/>
                    <a:lstStyle/>
                    <a:p>
                      <a:pPr algn="ctr" defTabSz="752475"/>
                      <a:r>
                        <a:rPr lang="ru-RU" sz="700" dirty="0" err="1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Arial" charset="0"/>
                        </a:rPr>
                        <a:t>Хунзахская</a:t>
                      </a:r>
                      <a:r>
                        <a:rPr lang="ru-RU" sz="70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Arial" charset="0"/>
                        </a:rPr>
                        <a:t> ЦРБ</a:t>
                      </a:r>
                      <a:endParaRPr lang="ru-RU" sz="700" dirty="0">
                        <a:solidFill>
                          <a:prstClr val="black"/>
                        </a:solidFill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Гусейнова П-Т. О.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89884598376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96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Приемный покой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89064475946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cxnSp>
        <p:nvCxnSpPr>
          <p:cNvPr id="105" name="Прямая со стрелкой 104"/>
          <p:cNvCxnSpPr/>
          <p:nvPr/>
        </p:nvCxnSpPr>
        <p:spPr>
          <a:xfrm>
            <a:off x="4572000" y="3284538"/>
            <a:ext cx="2228850" cy="1131887"/>
          </a:xfrm>
          <a:prstGeom prst="straightConnector1">
            <a:avLst/>
          </a:prstGeom>
          <a:noFill/>
          <a:ln w="0" cap="flat" cmpd="sng" algn="ctr">
            <a:solidFill>
              <a:schemeClr val="tx1"/>
            </a:solidFill>
            <a:prstDash val="solid"/>
            <a:headEnd type="triangle" w="lg" len="lg"/>
            <a:tailEnd type="triangle" w="lg" len="lg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9767" name="Прямоугольник 105"/>
          <p:cNvSpPr>
            <a:spLocks noChangeArrowheads="1"/>
          </p:cNvSpPr>
          <p:nvPr/>
        </p:nvSpPr>
        <p:spPr bwMode="auto">
          <a:xfrm>
            <a:off x="5435600" y="3357563"/>
            <a:ext cx="628650" cy="200025"/>
          </a:xfrm>
          <a:prstGeom prst="rect">
            <a:avLst/>
          </a:prstGeom>
          <a:solidFill>
            <a:srgbClr val="FFFFFF"/>
          </a:solidFill>
          <a:ln w="0" algn="ctr">
            <a:solidFill>
              <a:srgbClr val="000000"/>
            </a:solidFill>
            <a:miter lim="800000"/>
            <a:headEnd/>
            <a:tailEnd/>
          </a:ln>
        </p:spPr>
        <p:txBody>
          <a:bodyPr lIns="128016" tIns="64008" rIns="128016" bIns="64008" anchor="ctr"/>
          <a:lstStyle/>
          <a:p>
            <a:pPr algn="ctr" defTabSz="1279525"/>
            <a:r>
              <a:rPr lang="ru-RU" sz="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 км</a:t>
            </a:r>
          </a:p>
        </p:txBody>
      </p:sp>
      <p:sp>
        <p:nvSpPr>
          <p:cNvPr id="107" name="Прямоугольная выноска 106"/>
          <p:cNvSpPr/>
          <p:nvPr/>
        </p:nvSpPr>
        <p:spPr>
          <a:xfrm>
            <a:off x="7451725" y="3068638"/>
            <a:ext cx="1441450" cy="546100"/>
          </a:xfrm>
          <a:prstGeom prst="wedgeRectCallout">
            <a:avLst>
              <a:gd name="adj1" fmla="val -76512"/>
              <a:gd name="adj2" fmla="val 163526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7524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Хунзахская</a:t>
            </a:r>
            <a:r>
              <a:rPr lang="ru-RU" sz="7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 ЦРБ</a:t>
            </a:r>
          </a:p>
          <a:p>
            <a:pPr algn="ctr" defTabSz="7524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Хунзахский</a:t>
            </a:r>
            <a:r>
              <a:rPr lang="ru-RU" sz="7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район, </a:t>
            </a:r>
            <a:r>
              <a:rPr lang="ru-RU" sz="700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с.Арани</a:t>
            </a:r>
            <a:endParaRPr lang="ru-RU" sz="7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algn="ctr" defTabSz="7524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Тел. </a:t>
            </a:r>
            <a:r>
              <a:rPr lang="ru-RU" sz="700" dirty="0">
                <a:latin typeface="Times New Roman" pitchFamily="18" charset="0"/>
              </a:rPr>
              <a:t>8(988)774-51-56</a:t>
            </a:r>
            <a:endParaRPr lang="ru-RU" sz="7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algn="ctr" defTabSz="7524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>
                <a:solidFill>
                  <a:prstClr val="black"/>
                </a:solidFill>
                <a:latin typeface="Times New Roman" pitchFamily="18" charset="0"/>
              </a:rPr>
              <a:t>Койка-мест </a:t>
            </a:r>
            <a:r>
              <a:rPr lang="ru-RU" sz="700">
                <a:solidFill>
                  <a:prstClr val="black"/>
                </a:solidFill>
                <a:latin typeface="Times New Roman" pitchFamily="18" charset="0"/>
              </a:rPr>
              <a:t>– 120 </a:t>
            </a:r>
            <a:r>
              <a:rPr lang="ru-RU" sz="700" dirty="0">
                <a:solidFill>
                  <a:prstClr val="black"/>
                </a:solidFill>
                <a:latin typeface="Times New Roman" pitchFamily="18" charset="0"/>
              </a:rPr>
              <a:t>чел.</a:t>
            </a:r>
          </a:p>
        </p:txBody>
      </p:sp>
      <p:sp>
        <p:nvSpPr>
          <p:cNvPr id="29769" name="Прямоугольник 107"/>
          <p:cNvSpPr>
            <a:spLocks noChangeArrowheads="1"/>
          </p:cNvSpPr>
          <p:nvPr/>
        </p:nvSpPr>
        <p:spPr bwMode="auto">
          <a:xfrm>
            <a:off x="5435600" y="3573463"/>
            <a:ext cx="628650" cy="200025"/>
          </a:xfrm>
          <a:prstGeom prst="rect">
            <a:avLst/>
          </a:prstGeom>
          <a:solidFill>
            <a:srgbClr val="FFFFFF"/>
          </a:solidFill>
          <a:ln w="0" algn="ctr">
            <a:solidFill>
              <a:srgbClr val="000000"/>
            </a:solidFill>
            <a:miter lim="800000"/>
            <a:headEnd/>
            <a:tailEnd/>
          </a:ln>
        </p:spPr>
        <p:txBody>
          <a:bodyPr lIns="128016" tIns="64008" rIns="128016" bIns="64008" anchor="ctr"/>
          <a:lstStyle/>
          <a:p>
            <a:pPr algn="ctr" defTabSz="1279525"/>
            <a:r>
              <a:rPr lang="ru-RU" sz="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27мин</a:t>
            </a:r>
          </a:p>
        </p:txBody>
      </p:sp>
      <p:sp>
        <p:nvSpPr>
          <p:cNvPr id="7" name="Прямоугольник с двумя скругленными соседними углами 6"/>
          <p:cNvSpPr/>
          <p:nvPr/>
        </p:nvSpPr>
        <p:spPr>
          <a:xfrm>
            <a:off x="3635375" y="3292475"/>
            <a:ext cx="936625" cy="317500"/>
          </a:xfrm>
          <a:prstGeom prst="round2SameRect">
            <a:avLst/>
          </a:prstGeom>
          <a:solidFill>
            <a:srgbClr val="F3DEDD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400">
                <a:solidFill>
                  <a:srgbClr val="000000"/>
                </a:solidFill>
                <a:latin typeface="Arial" charset="0"/>
                <a:cs typeface="Arial" charset="0"/>
              </a:rPr>
              <a:t>Ново-Буцра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 txBox="1">
            <a:spLocks noChangeArrowheads="1"/>
          </p:cNvSpPr>
          <p:nvPr/>
        </p:nvSpPr>
        <p:spPr bwMode="auto">
          <a:xfrm>
            <a:off x="0" y="6350"/>
            <a:ext cx="9144000" cy="90011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lIns="82592" tIns="41297" rIns="82592" bIns="41297" anchor="ctr"/>
          <a:lstStyle/>
          <a:p>
            <a:pPr algn="ctr" defTabSz="1543050"/>
            <a:r>
              <a:rPr 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defTabSz="1543050"/>
            <a:r>
              <a:rPr lang="ru-RU" sz="15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МКОУ « Ново-Буцринская  СОШ»</a:t>
            </a:r>
          </a:p>
          <a:p>
            <a:pPr algn="ctr" defTabSz="1543050">
              <a:lnSpc>
                <a:spcPct val="80000"/>
              </a:lnSpc>
            </a:pPr>
            <a:r>
              <a:rPr lang="ru-RU" sz="15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эвакуации )</a:t>
            </a:r>
          </a:p>
        </p:txBody>
      </p:sp>
      <p:pic>
        <p:nvPicPr>
          <p:cNvPr id="30722" name="Picture 3" descr="Scan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981075"/>
            <a:ext cx="7772400" cy="780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 txBox="1">
            <a:spLocks noChangeArrowheads="1"/>
          </p:cNvSpPr>
          <p:nvPr/>
        </p:nvSpPr>
        <p:spPr bwMode="auto">
          <a:xfrm>
            <a:off x="0" y="6350"/>
            <a:ext cx="9144000" cy="90011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lIns="82592" tIns="41297" rIns="82592" bIns="41297" anchor="ctr"/>
          <a:lstStyle/>
          <a:p>
            <a:pPr algn="ctr" defTabSz="1543050"/>
            <a:r>
              <a:rPr 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defTabSz="1543050"/>
            <a:r>
              <a:rPr lang="ru-RU" sz="15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МКОУ «Ново-Буцринская   СОШ»</a:t>
            </a:r>
          </a:p>
          <a:p>
            <a:pPr algn="ctr" defTabSz="1543050">
              <a:lnSpc>
                <a:spcPct val="80000"/>
              </a:lnSpc>
            </a:pPr>
            <a:r>
              <a:rPr lang="ru-RU" sz="15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чердака объекта)</a:t>
            </a:r>
          </a:p>
        </p:txBody>
      </p:sp>
      <p:grpSp>
        <p:nvGrpSpPr>
          <p:cNvPr id="31746" name="Group 15"/>
          <p:cNvGrpSpPr>
            <a:grpSpLocks noChangeAspect="1"/>
          </p:cNvGrpSpPr>
          <p:nvPr/>
        </p:nvGrpSpPr>
        <p:grpSpPr bwMode="auto">
          <a:xfrm>
            <a:off x="755650" y="1628775"/>
            <a:ext cx="7381875" cy="4429125"/>
            <a:chOff x="4776" y="3669"/>
            <a:chExt cx="7202" cy="4321"/>
          </a:xfrm>
        </p:grpSpPr>
        <p:sp>
          <p:nvSpPr>
            <p:cNvPr id="31747" name="AutoShape 16"/>
            <p:cNvSpPr>
              <a:spLocks noChangeAspect="1" noChangeArrowheads="1"/>
            </p:cNvSpPr>
            <p:nvPr/>
          </p:nvSpPr>
          <p:spPr bwMode="auto">
            <a:xfrm>
              <a:off x="4776" y="3669"/>
              <a:ext cx="7202" cy="4321"/>
            </a:xfrm>
            <a:prstGeom prst="rect">
              <a:avLst/>
            </a:prstGeom>
            <a:solidFill>
              <a:schemeClr val="bg1"/>
            </a:solidFill>
            <a:ln w="31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48" name="Line 17"/>
            <p:cNvSpPr>
              <a:spLocks noChangeShapeType="1"/>
            </p:cNvSpPr>
            <p:nvPr/>
          </p:nvSpPr>
          <p:spPr bwMode="auto">
            <a:xfrm>
              <a:off x="5226" y="4299"/>
              <a:ext cx="62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49" name="Line 18"/>
            <p:cNvSpPr>
              <a:spLocks noChangeShapeType="1"/>
            </p:cNvSpPr>
            <p:nvPr/>
          </p:nvSpPr>
          <p:spPr bwMode="auto">
            <a:xfrm>
              <a:off x="5406" y="6009"/>
              <a:ext cx="61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0" name="Line 19"/>
            <p:cNvSpPr>
              <a:spLocks noChangeShapeType="1"/>
            </p:cNvSpPr>
            <p:nvPr/>
          </p:nvSpPr>
          <p:spPr bwMode="auto">
            <a:xfrm>
              <a:off x="5226" y="4299"/>
              <a:ext cx="720" cy="8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1" name="Line 20"/>
            <p:cNvSpPr>
              <a:spLocks noChangeShapeType="1"/>
            </p:cNvSpPr>
            <p:nvPr/>
          </p:nvSpPr>
          <p:spPr bwMode="auto">
            <a:xfrm flipH="1">
              <a:off x="5316" y="5109"/>
              <a:ext cx="63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2" name="Line 21"/>
            <p:cNvSpPr>
              <a:spLocks noChangeShapeType="1"/>
            </p:cNvSpPr>
            <p:nvPr/>
          </p:nvSpPr>
          <p:spPr bwMode="auto">
            <a:xfrm flipH="1">
              <a:off x="5316" y="6009"/>
              <a:ext cx="9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3" name="Line 22"/>
            <p:cNvSpPr>
              <a:spLocks noChangeShapeType="1"/>
            </p:cNvSpPr>
            <p:nvPr/>
          </p:nvSpPr>
          <p:spPr bwMode="auto">
            <a:xfrm>
              <a:off x="5226" y="4299"/>
              <a:ext cx="90" cy="17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4" name="Line 23"/>
            <p:cNvSpPr>
              <a:spLocks noChangeShapeType="1"/>
            </p:cNvSpPr>
            <p:nvPr/>
          </p:nvSpPr>
          <p:spPr bwMode="auto">
            <a:xfrm>
              <a:off x="5946" y="5109"/>
              <a:ext cx="59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5" name="Line 24"/>
            <p:cNvSpPr>
              <a:spLocks noChangeShapeType="1"/>
            </p:cNvSpPr>
            <p:nvPr/>
          </p:nvSpPr>
          <p:spPr bwMode="auto">
            <a:xfrm flipV="1">
              <a:off x="11526" y="5109"/>
              <a:ext cx="360" cy="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6" name="Line 25"/>
            <p:cNvSpPr>
              <a:spLocks noChangeShapeType="1"/>
            </p:cNvSpPr>
            <p:nvPr/>
          </p:nvSpPr>
          <p:spPr bwMode="auto">
            <a:xfrm>
              <a:off x="11436" y="4299"/>
              <a:ext cx="450" cy="8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 descr="Scan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1525" y="-457200"/>
            <a:ext cx="10688638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0004" name="Group 100"/>
          <p:cNvGraphicFramePr>
            <a:graphicFrameLocks noGrp="1"/>
          </p:cNvGraphicFramePr>
          <p:nvPr/>
        </p:nvGraphicFramePr>
        <p:xfrm>
          <a:off x="136525" y="1266825"/>
          <a:ext cx="8869363" cy="4079875"/>
        </p:xfrm>
        <a:graphic>
          <a:graphicData uri="http://schemas.openxmlformats.org/drawingml/2006/table">
            <a:tbl>
              <a:tblPr/>
              <a:tblGrid>
                <a:gridCol w="574902">
                  <a:extLst>
                    <a:ext uri="{9D8B030D-6E8A-4147-A177-3AD203B41FA5}"/>
                  </a:extLst>
                </a:gridCol>
                <a:gridCol w="3876990">
                  <a:extLst>
                    <a:ext uri="{9D8B030D-6E8A-4147-A177-3AD203B41FA5}"/>
                  </a:extLst>
                </a:gridCol>
                <a:gridCol w="1954503">
                  <a:extLst>
                    <a:ext uri="{9D8B030D-6E8A-4147-A177-3AD203B41FA5}"/>
                  </a:extLst>
                </a:gridCol>
                <a:gridCol w="2463194">
                  <a:extLst>
                    <a:ext uri="{9D8B030D-6E8A-4147-A177-3AD203B41FA5}"/>
                  </a:extLst>
                </a:gridCol>
              </a:tblGrid>
              <a:tr h="70992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п.п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риска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641350" marR="0" lvl="1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риска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показатели риска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  <a:tr h="214339">
                <a:tc gridSpan="4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транспорте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2527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возникновения ЧС на объектах автомобильного транспорта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–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2414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железнодорожного транспорта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26409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воздушного транспорта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2754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речного транспорта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 - Октябрь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75281">
                <a:tc gridSpan="4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техногенного характера</a:t>
                      </a: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2754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химически опасных объектах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2414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радиационно опасных объектах 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2527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биологически опасных объектах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pSp>
        <p:nvGrpSpPr>
          <p:cNvPr id="33850" name="Прямоугольник 7"/>
          <p:cNvGrpSpPr>
            <a:grpSpLocks/>
          </p:cNvGrpSpPr>
          <p:nvPr/>
        </p:nvGrpSpPr>
        <p:grpSpPr bwMode="auto">
          <a:xfrm>
            <a:off x="4575175" y="2190750"/>
            <a:ext cx="1963738" cy="431800"/>
            <a:chOff x="2158" y="1156"/>
            <a:chExt cx="1237" cy="272"/>
          </a:xfrm>
        </p:grpSpPr>
        <p:pic>
          <p:nvPicPr>
            <p:cNvPr id="33877" name="Прямоугольник 7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58" y="1156"/>
              <a:ext cx="123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78" name="Text Box 90"/>
            <p:cNvSpPr txBox="1">
              <a:spLocks noChangeArrowheads="1"/>
            </p:cNvSpPr>
            <p:nvPr/>
          </p:nvSpPr>
          <p:spPr bwMode="auto">
            <a:xfrm>
              <a:off x="2172" y="1170"/>
              <a:ext cx="121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973" tIns="63987" rIns="127973" bIns="63987" anchor="ctr"/>
            <a:lstStyle/>
            <a:p>
              <a:pPr algn="ctr" defTabSz="1277938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692650" y="2247900"/>
            <a:ext cx="18430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+mn-cs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+mn-cs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+mn-cs"/>
            </a:endParaRPr>
          </a:p>
        </p:txBody>
      </p:sp>
      <p:grpSp>
        <p:nvGrpSpPr>
          <p:cNvPr id="33852" name="Прямоугольник 16"/>
          <p:cNvGrpSpPr>
            <a:grpSpLocks/>
          </p:cNvGrpSpPr>
          <p:nvPr/>
        </p:nvGrpSpPr>
        <p:grpSpPr bwMode="auto">
          <a:xfrm>
            <a:off x="4578350" y="4033838"/>
            <a:ext cx="1974850" cy="546100"/>
            <a:chOff x="2150" y="2887"/>
            <a:chExt cx="1245" cy="276"/>
          </a:xfrm>
        </p:grpSpPr>
        <p:pic>
          <p:nvPicPr>
            <p:cNvPr id="33875" name="Прямоугольник 1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50" y="2887"/>
              <a:ext cx="1245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76" name="Text Box 102"/>
            <p:cNvSpPr txBox="1">
              <a:spLocks noChangeArrowheads="1"/>
            </p:cNvSpPr>
            <p:nvPr/>
          </p:nvSpPr>
          <p:spPr bwMode="auto">
            <a:xfrm>
              <a:off x="2166" y="2907"/>
              <a:ext cx="121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973" tIns="63987" rIns="127973" bIns="63987" anchor="ctr"/>
            <a:lstStyle/>
            <a:p>
              <a:pPr algn="ctr" defTabSz="1277938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4667250" y="4156075"/>
            <a:ext cx="18446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+mn-cs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+mn-cs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+mn-cs"/>
            </a:endParaRPr>
          </a:p>
        </p:txBody>
      </p:sp>
      <p:grpSp>
        <p:nvGrpSpPr>
          <p:cNvPr id="33854" name="Прямоугольник 22"/>
          <p:cNvGrpSpPr>
            <a:grpSpLocks/>
          </p:cNvGrpSpPr>
          <p:nvPr/>
        </p:nvGrpSpPr>
        <p:grpSpPr bwMode="auto">
          <a:xfrm>
            <a:off x="4573588" y="2603500"/>
            <a:ext cx="1968500" cy="436563"/>
            <a:chOff x="2150" y="1425"/>
            <a:chExt cx="1241" cy="276"/>
          </a:xfrm>
        </p:grpSpPr>
        <p:pic>
          <p:nvPicPr>
            <p:cNvPr id="33873" name="Прямоугольник 22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50" y="1425"/>
              <a:ext cx="1241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74" name="Text Box 106"/>
            <p:cNvSpPr txBox="1">
              <a:spLocks noChangeArrowheads="1"/>
            </p:cNvSpPr>
            <p:nvPr/>
          </p:nvSpPr>
          <p:spPr bwMode="auto">
            <a:xfrm>
              <a:off x="2166" y="1441"/>
              <a:ext cx="1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973" tIns="63987" rIns="127973" bIns="63987" anchor="ctr"/>
            <a:lstStyle/>
            <a:p>
              <a:pPr algn="ctr" defTabSz="1277938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4697413" y="2670175"/>
            <a:ext cx="16938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+mn-cs"/>
              </a:rPr>
              <a:t>Приемлемый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+mn-cs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+mn-cs"/>
            </a:endParaRPr>
          </a:p>
        </p:txBody>
      </p:sp>
      <p:grpSp>
        <p:nvGrpSpPr>
          <p:cNvPr id="33856" name="Прямоугольник 25"/>
          <p:cNvGrpSpPr>
            <a:grpSpLocks/>
          </p:cNvGrpSpPr>
          <p:nvPr/>
        </p:nvGrpSpPr>
        <p:grpSpPr bwMode="auto">
          <a:xfrm>
            <a:off x="4584700" y="3030538"/>
            <a:ext cx="1963738" cy="492125"/>
            <a:chOff x="2158" y="1701"/>
            <a:chExt cx="1237" cy="257"/>
          </a:xfrm>
        </p:grpSpPr>
        <p:pic>
          <p:nvPicPr>
            <p:cNvPr id="33871" name="Прямоугольник 25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58" y="1701"/>
              <a:ext cx="1237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72" name="Text Box 110"/>
            <p:cNvSpPr txBox="1">
              <a:spLocks noChangeArrowheads="1"/>
            </p:cNvSpPr>
            <p:nvPr/>
          </p:nvSpPr>
          <p:spPr bwMode="auto">
            <a:xfrm>
              <a:off x="2172" y="1718"/>
              <a:ext cx="1211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973" tIns="63987" rIns="127973" bIns="63987" anchor="ctr"/>
            <a:lstStyle/>
            <a:p>
              <a:pPr algn="ctr" defTabSz="1277938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33857" name="Прямоугольник 28"/>
          <p:cNvGrpSpPr>
            <a:grpSpLocks/>
          </p:cNvGrpSpPr>
          <p:nvPr/>
        </p:nvGrpSpPr>
        <p:grpSpPr bwMode="auto">
          <a:xfrm>
            <a:off x="4589463" y="3436938"/>
            <a:ext cx="1963737" cy="469900"/>
            <a:chOff x="2158" y="2196"/>
            <a:chExt cx="1237" cy="296"/>
          </a:xfrm>
        </p:grpSpPr>
        <p:pic>
          <p:nvPicPr>
            <p:cNvPr id="33869" name="Прямоугольник 28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158" y="2196"/>
              <a:ext cx="1237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70" name="Text Box 113"/>
            <p:cNvSpPr txBox="1">
              <a:spLocks noChangeArrowheads="1"/>
            </p:cNvSpPr>
            <p:nvPr/>
          </p:nvSpPr>
          <p:spPr bwMode="auto">
            <a:xfrm>
              <a:off x="2173" y="2211"/>
              <a:ext cx="1211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973" tIns="63987" rIns="127973" bIns="63987" anchor="ctr"/>
            <a:lstStyle/>
            <a:p>
              <a:pPr algn="ctr" defTabSz="1277938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4708525" y="3549650"/>
            <a:ext cx="17573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+mn-cs"/>
              </a:rPr>
              <a:t>Повышенный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+mn-cs"/>
              </a:rPr>
              <a:t>-3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+mn-cs"/>
            </a:endParaRPr>
          </a:p>
        </p:txBody>
      </p:sp>
      <p:grpSp>
        <p:nvGrpSpPr>
          <p:cNvPr id="33859" name="Прямоугольник 31"/>
          <p:cNvGrpSpPr>
            <a:grpSpLocks/>
          </p:cNvGrpSpPr>
          <p:nvPr/>
        </p:nvGrpSpPr>
        <p:grpSpPr bwMode="auto">
          <a:xfrm>
            <a:off x="4592638" y="4532313"/>
            <a:ext cx="1963737" cy="454025"/>
            <a:chOff x="2158" y="3168"/>
            <a:chExt cx="1237" cy="265"/>
          </a:xfrm>
        </p:grpSpPr>
        <p:pic>
          <p:nvPicPr>
            <p:cNvPr id="33867" name="Прямоугольник 31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158" y="3168"/>
              <a:ext cx="1237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68" name="Text Box 117"/>
            <p:cNvSpPr txBox="1">
              <a:spLocks noChangeArrowheads="1"/>
            </p:cNvSpPr>
            <p:nvPr/>
          </p:nvSpPr>
          <p:spPr bwMode="auto">
            <a:xfrm>
              <a:off x="2172" y="3183"/>
              <a:ext cx="1211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973" tIns="63987" rIns="127973" bIns="63987" anchor="ctr"/>
            <a:lstStyle/>
            <a:p>
              <a:pPr algn="ctr" defTabSz="1277938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4722813" y="4632325"/>
            <a:ext cx="17287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+mn-cs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+mn-cs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+mn-cs"/>
            </a:endParaRPr>
          </a:p>
        </p:txBody>
      </p:sp>
      <p:grpSp>
        <p:nvGrpSpPr>
          <p:cNvPr id="33861" name="Прямоугольник 40"/>
          <p:cNvGrpSpPr>
            <a:grpSpLocks/>
          </p:cNvGrpSpPr>
          <p:nvPr/>
        </p:nvGrpSpPr>
        <p:grpSpPr bwMode="auto">
          <a:xfrm>
            <a:off x="4589463" y="4976813"/>
            <a:ext cx="1963737" cy="396875"/>
            <a:chOff x="2158" y="3421"/>
            <a:chExt cx="1237" cy="292"/>
          </a:xfrm>
        </p:grpSpPr>
        <p:pic>
          <p:nvPicPr>
            <p:cNvPr id="33865" name="Прямоугольник 40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158" y="3421"/>
              <a:ext cx="1237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66" name="Text Box 121"/>
            <p:cNvSpPr txBox="1">
              <a:spLocks noChangeArrowheads="1"/>
            </p:cNvSpPr>
            <p:nvPr/>
          </p:nvSpPr>
          <p:spPr bwMode="auto">
            <a:xfrm>
              <a:off x="2172" y="3437"/>
              <a:ext cx="1211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973" tIns="63987" rIns="127973" bIns="63987" anchor="ctr"/>
            <a:lstStyle/>
            <a:p>
              <a:pPr algn="ctr" defTabSz="1277938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4757738" y="4997450"/>
            <a:ext cx="1727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+mn-cs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+mn-cs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+mn-cs"/>
            </a:endParaRPr>
          </a:p>
        </p:txBody>
      </p:sp>
      <p:sp>
        <p:nvSpPr>
          <p:cNvPr id="46" name="Прямоугольник 45"/>
          <p:cNvSpPr>
            <a:spLocks noChangeArrowheads="1"/>
          </p:cNvSpPr>
          <p:nvPr/>
        </p:nvSpPr>
        <p:spPr bwMode="auto">
          <a:xfrm>
            <a:off x="4727575" y="3092450"/>
            <a:ext cx="16938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+mn-cs"/>
              </a:rPr>
              <a:t>Приемлемый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+mn-cs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+mn-cs"/>
            </a:endParaRPr>
          </a:p>
        </p:txBody>
      </p:sp>
      <p:sp>
        <p:nvSpPr>
          <p:cNvPr id="33864" name="Rectangle 4"/>
          <p:cNvSpPr txBox="1">
            <a:spLocks noChangeArrowheads="1"/>
          </p:cNvSpPr>
          <p:nvPr/>
        </p:nvSpPr>
        <p:spPr bwMode="auto">
          <a:xfrm>
            <a:off x="0" y="6350"/>
            <a:ext cx="9144000" cy="90011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lIns="82592" tIns="41297" rIns="82592" bIns="41297" anchor="ctr"/>
          <a:lstStyle/>
          <a:p>
            <a:pPr algn="ctr" defTabSz="1543050"/>
            <a:r>
              <a:rPr 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defTabSz="1543050"/>
            <a:r>
              <a:rPr lang="ru-RU" sz="15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МКОУ «Ново-Буцринская  СОШ»</a:t>
            </a:r>
          </a:p>
          <a:p>
            <a:pPr algn="ctr" defTabSz="1543050"/>
            <a:r>
              <a:rPr lang="ru-RU" sz="15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(Оценка защищенности, исходя из рисков возникновения ЧС)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1080" name="Group 152"/>
          <p:cNvGraphicFramePr>
            <a:graphicFrameLocks noGrp="1"/>
          </p:cNvGraphicFramePr>
          <p:nvPr/>
        </p:nvGraphicFramePr>
        <p:xfrm>
          <a:off x="142875" y="2047875"/>
          <a:ext cx="8858250" cy="1217613"/>
        </p:xfrm>
        <a:graphic>
          <a:graphicData uri="http://schemas.openxmlformats.org/drawingml/2006/table">
            <a:tbl>
              <a:tblPr/>
              <a:tblGrid>
                <a:gridCol w="733606">
                  <a:extLst>
                    <a:ext uri="{9D8B030D-6E8A-4147-A177-3AD203B41FA5}"/>
                  </a:extLst>
                </a:gridCol>
                <a:gridCol w="3695521">
                  <a:extLst>
                    <a:ext uri="{9D8B030D-6E8A-4147-A177-3AD203B41FA5}"/>
                  </a:extLst>
                </a:gridCol>
                <a:gridCol w="1954500">
                  <a:extLst>
                    <a:ext uri="{9D8B030D-6E8A-4147-A177-3AD203B41FA5}"/>
                  </a:extLst>
                </a:gridCol>
                <a:gridCol w="2474624">
                  <a:extLst>
                    <a:ext uri="{9D8B030D-6E8A-4147-A177-3AD203B41FA5}"/>
                  </a:extLst>
                </a:gridCol>
              </a:tblGrid>
              <a:tr h="3659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военных ПОО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2539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системах тепло-, водоснабжения 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 - Март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265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электросетях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381081" name="Group 153"/>
          <p:cNvGraphicFramePr>
            <a:graphicFrameLocks noGrp="1"/>
          </p:cNvGraphicFramePr>
          <p:nvPr/>
        </p:nvGraphicFramePr>
        <p:xfrm>
          <a:off x="142875" y="1268413"/>
          <a:ext cx="8858250" cy="784225"/>
        </p:xfrm>
        <a:graphic>
          <a:graphicData uri="http://schemas.openxmlformats.org/drawingml/2006/table">
            <a:tbl>
              <a:tblPr/>
              <a:tblGrid>
                <a:gridCol w="725856">
                  <a:extLst>
                    <a:ext uri="{9D8B030D-6E8A-4147-A177-3AD203B41FA5}"/>
                  </a:extLst>
                </a:gridCol>
                <a:gridCol w="3651834">
                  <a:extLst>
                    <a:ext uri="{9D8B030D-6E8A-4147-A177-3AD203B41FA5}"/>
                  </a:extLst>
                </a:gridCol>
                <a:gridCol w="2005937">
                  <a:extLst>
                    <a:ext uri="{9D8B030D-6E8A-4147-A177-3AD203B41FA5}"/>
                  </a:extLst>
                </a:gridCol>
                <a:gridCol w="2474622">
                  <a:extLst>
                    <a:ext uri="{9D8B030D-6E8A-4147-A177-3AD203B41FA5}"/>
                  </a:extLst>
                </a:gridCol>
              </a:tblGrid>
              <a:tr h="78354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риска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риска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показатели риска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381082" name="Group 154"/>
          <p:cNvGraphicFramePr>
            <a:graphicFrameLocks noGrp="1"/>
          </p:cNvGraphicFramePr>
          <p:nvPr/>
        </p:nvGraphicFramePr>
        <p:xfrm>
          <a:off x="142875" y="3298825"/>
          <a:ext cx="8858250" cy="1276350"/>
        </p:xfrm>
        <a:graphic>
          <a:graphicData uri="http://schemas.openxmlformats.org/drawingml/2006/table">
            <a:tbl>
              <a:tblPr/>
              <a:tblGrid>
                <a:gridCol w="725856">
                  <a:extLst>
                    <a:ext uri="{9D8B030D-6E8A-4147-A177-3AD203B41FA5}"/>
                  </a:extLst>
                </a:gridCol>
                <a:gridCol w="3703269">
                  <a:extLst>
                    <a:ext uri="{9D8B030D-6E8A-4147-A177-3AD203B41FA5}"/>
                  </a:extLst>
                </a:gridCol>
                <a:gridCol w="1954503">
                  <a:extLst>
                    <a:ext uri="{9D8B030D-6E8A-4147-A177-3AD203B41FA5}"/>
                  </a:extLst>
                </a:gridCol>
                <a:gridCol w="2474623">
                  <a:extLst>
                    <a:ext uri="{9D8B030D-6E8A-4147-A177-3AD203B41FA5}"/>
                  </a:extLst>
                </a:gridCol>
              </a:tblGrid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канализационных сетях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26357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техногенных пожаров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гидродинамических аварий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Июнь</a:t>
                      </a: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381083" name="Group 155"/>
          <p:cNvGraphicFramePr>
            <a:graphicFrameLocks noGrp="1"/>
          </p:cNvGraphicFramePr>
          <p:nvPr/>
        </p:nvGraphicFramePr>
        <p:xfrm>
          <a:off x="146050" y="4592638"/>
          <a:ext cx="8858250" cy="1016000"/>
        </p:xfrm>
        <a:graphic>
          <a:graphicData uri="http://schemas.openxmlformats.org/drawingml/2006/table">
            <a:tbl>
              <a:tblPr/>
              <a:tblGrid>
                <a:gridCol w="722656">
                  <a:extLst>
                    <a:ext uri="{9D8B030D-6E8A-4147-A177-3AD203B41FA5}"/>
                  </a:extLst>
                </a:gridCol>
                <a:gridCol w="3651834">
                  <a:extLst>
                    <a:ext uri="{9D8B030D-6E8A-4147-A177-3AD203B41FA5}"/>
                  </a:extLst>
                </a:gridCol>
                <a:gridCol w="911885">
                  <a:extLst>
                    <a:ext uri="{9D8B030D-6E8A-4147-A177-3AD203B41FA5}"/>
                  </a:extLst>
                </a:gridCol>
                <a:gridCol w="1094052">
                  <a:extLst>
                    <a:ext uri="{9D8B030D-6E8A-4147-A177-3AD203B41FA5}"/>
                  </a:extLst>
                </a:gridCol>
                <a:gridCol w="2477823">
                  <a:extLst>
                    <a:ext uri="{9D8B030D-6E8A-4147-A177-3AD203B41FA5}"/>
                  </a:extLst>
                </a:gridCol>
              </a:tblGrid>
              <a:tr h="182563">
                <a:tc gridSpan="5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природного характера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природного характера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Июнь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0821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землетрясений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pSp>
        <p:nvGrpSpPr>
          <p:cNvPr id="34895" name="Прямоугольник 9"/>
          <p:cNvGrpSpPr>
            <a:grpSpLocks/>
          </p:cNvGrpSpPr>
          <p:nvPr/>
        </p:nvGrpSpPr>
        <p:grpSpPr bwMode="auto">
          <a:xfrm>
            <a:off x="4519613" y="2389188"/>
            <a:ext cx="2019300" cy="457200"/>
            <a:chOff x="2154" y="1233"/>
            <a:chExt cx="1271" cy="288"/>
          </a:xfrm>
        </p:grpSpPr>
        <p:pic>
          <p:nvPicPr>
            <p:cNvPr id="34951" name="Прямоугольник 9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54" y="1233"/>
              <a:ext cx="12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952" name="Text Box 110"/>
            <p:cNvSpPr txBox="1">
              <a:spLocks noChangeArrowheads="1"/>
            </p:cNvSpPr>
            <p:nvPr/>
          </p:nvSpPr>
          <p:spPr bwMode="auto">
            <a:xfrm>
              <a:off x="2170" y="1248"/>
              <a:ext cx="1242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973" tIns="63987" rIns="127973" bIns="63987" anchor="ctr"/>
            <a:lstStyle/>
            <a:p>
              <a:pPr algn="ctr" defTabSz="1277938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34896" name="Прямоугольник 15"/>
          <p:cNvGrpSpPr>
            <a:grpSpLocks/>
          </p:cNvGrpSpPr>
          <p:nvPr/>
        </p:nvGrpSpPr>
        <p:grpSpPr bwMode="auto">
          <a:xfrm>
            <a:off x="4519613" y="2043113"/>
            <a:ext cx="2012950" cy="414337"/>
            <a:chOff x="2158" y="1010"/>
            <a:chExt cx="1267" cy="261"/>
          </a:xfrm>
        </p:grpSpPr>
        <p:pic>
          <p:nvPicPr>
            <p:cNvPr id="34949" name="Прямоугольник 1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58" y="1010"/>
              <a:ext cx="1267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950" name="Text Box 113"/>
            <p:cNvSpPr txBox="1">
              <a:spLocks noChangeArrowheads="1"/>
            </p:cNvSpPr>
            <p:nvPr/>
          </p:nvSpPr>
          <p:spPr bwMode="auto">
            <a:xfrm>
              <a:off x="2172" y="1025"/>
              <a:ext cx="1242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973" tIns="63987" rIns="127973" bIns="63987" anchor="ctr"/>
            <a:lstStyle/>
            <a:p>
              <a:pPr algn="ctr" defTabSz="1277938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4640263" y="2133600"/>
            <a:ext cx="17287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+mn-cs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+mn-cs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+mn-cs"/>
            </a:endParaRPr>
          </a:p>
        </p:txBody>
      </p:sp>
      <p:grpSp>
        <p:nvGrpSpPr>
          <p:cNvPr id="34898" name="Прямоугольник 18"/>
          <p:cNvGrpSpPr>
            <a:grpSpLocks/>
          </p:cNvGrpSpPr>
          <p:nvPr/>
        </p:nvGrpSpPr>
        <p:grpSpPr bwMode="auto">
          <a:xfrm>
            <a:off x="4519613" y="2832100"/>
            <a:ext cx="2019300" cy="447675"/>
            <a:chOff x="2154" y="1501"/>
            <a:chExt cx="1271" cy="281"/>
          </a:xfrm>
        </p:grpSpPr>
        <p:pic>
          <p:nvPicPr>
            <p:cNvPr id="34947" name="Прямоугольник 18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54" y="1501"/>
              <a:ext cx="1271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948" name="Text Box 117"/>
            <p:cNvSpPr txBox="1">
              <a:spLocks noChangeArrowheads="1"/>
            </p:cNvSpPr>
            <p:nvPr/>
          </p:nvSpPr>
          <p:spPr bwMode="auto">
            <a:xfrm>
              <a:off x="2170" y="1518"/>
              <a:ext cx="12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973" tIns="63987" rIns="127973" bIns="63987" anchor="ctr"/>
            <a:lstStyle/>
            <a:p>
              <a:pPr algn="ctr" defTabSz="1277938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34899" name="Прямоугольник 39"/>
          <p:cNvGrpSpPr>
            <a:grpSpLocks/>
          </p:cNvGrpSpPr>
          <p:nvPr/>
        </p:nvGrpSpPr>
        <p:grpSpPr bwMode="auto">
          <a:xfrm>
            <a:off x="4516438" y="4772025"/>
            <a:ext cx="2019300" cy="414338"/>
            <a:chOff x="2158" y="3494"/>
            <a:chExt cx="1271" cy="262"/>
          </a:xfrm>
        </p:grpSpPr>
        <p:pic>
          <p:nvPicPr>
            <p:cNvPr id="34945" name="Прямоугольник 39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58" y="3494"/>
              <a:ext cx="1271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946" name="Text Box 120"/>
            <p:cNvSpPr txBox="1">
              <a:spLocks noChangeArrowheads="1"/>
            </p:cNvSpPr>
            <p:nvPr/>
          </p:nvSpPr>
          <p:spPr bwMode="auto">
            <a:xfrm>
              <a:off x="2174" y="3510"/>
              <a:ext cx="124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973" tIns="63987" rIns="127973" bIns="63987" anchor="ctr"/>
            <a:lstStyle/>
            <a:p>
              <a:pPr algn="ctr" defTabSz="1277938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1" name="Прямоугольник 40"/>
          <p:cNvSpPr>
            <a:spLocks noChangeArrowheads="1"/>
          </p:cNvSpPr>
          <p:nvPr/>
        </p:nvSpPr>
        <p:spPr bwMode="auto">
          <a:xfrm>
            <a:off x="4635500" y="4803775"/>
            <a:ext cx="18446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+mn-cs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+mn-cs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+mn-cs"/>
            </a:endParaRPr>
          </a:p>
        </p:txBody>
      </p:sp>
      <p:grpSp>
        <p:nvGrpSpPr>
          <p:cNvPr id="34901" name="Прямоугольник 42"/>
          <p:cNvGrpSpPr>
            <a:grpSpLocks/>
          </p:cNvGrpSpPr>
          <p:nvPr/>
        </p:nvGrpSpPr>
        <p:grpSpPr bwMode="auto">
          <a:xfrm>
            <a:off x="4513263" y="5183188"/>
            <a:ext cx="2012950" cy="439737"/>
            <a:chOff x="2158" y="3744"/>
            <a:chExt cx="1267" cy="296"/>
          </a:xfrm>
        </p:grpSpPr>
        <p:pic>
          <p:nvPicPr>
            <p:cNvPr id="34943" name="Прямоугольник 42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158" y="3744"/>
              <a:ext cx="1267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944" name="Text Box 124"/>
            <p:cNvSpPr txBox="1">
              <a:spLocks noChangeArrowheads="1"/>
            </p:cNvSpPr>
            <p:nvPr/>
          </p:nvSpPr>
          <p:spPr bwMode="auto">
            <a:xfrm>
              <a:off x="2173" y="3759"/>
              <a:ext cx="1242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973" tIns="63987" rIns="127973" bIns="63987" anchor="ctr"/>
            <a:lstStyle/>
            <a:p>
              <a:pPr algn="ctr" defTabSz="1277938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4" name="Прямоугольник 43"/>
          <p:cNvSpPr>
            <a:spLocks noChangeArrowheads="1"/>
          </p:cNvSpPr>
          <p:nvPr/>
        </p:nvSpPr>
        <p:spPr bwMode="auto">
          <a:xfrm>
            <a:off x="4681538" y="5257800"/>
            <a:ext cx="18430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+mn-cs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+mn-cs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+mn-cs"/>
            </a:endParaRPr>
          </a:p>
        </p:txBody>
      </p:sp>
      <p:grpSp>
        <p:nvGrpSpPr>
          <p:cNvPr id="34903" name="Прямоугольник 48"/>
          <p:cNvGrpSpPr>
            <a:grpSpLocks/>
          </p:cNvGrpSpPr>
          <p:nvPr/>
        </p:nvGrpSpPr>
        <p:grpSpPr bwMode="auto">
          <a:xfrm>
            <a:off x="4525963" y="3281363"/>
            <a:ext cx="2012950" cy="439737"/>
            <a:chOff x="2158" y="2066"/>
            <a:chExt cx="1267" cy="276"/>
          </a:xfrm>
        </p:grpSpPr>
        <p:pic>
          <p:nvPicPr>
            <p:cNvPr id="34941" name="Прямоугольник 48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158" y="2066"/>
              <a:ext cx="1267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942" name="Text Box 131"/>
            <p:cNvSpPr txBox="1">
              <a:spLocks noChangeArrowheads="1"/>
            </p:cNvSpPr>
            <p:nvPr/>
          </p:nvSpPr>
          <p:spPr bwMode="auto">
            <a:xfrm>
              <a:off x="2173" y="2081"/>
              <a:ext cx="1242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973" tIns="63987" rIns="127973" bIns="63987" anchor="ctr"/>
            <a:lstStyle/>
            <a:p>
              <a:pPr algn="ctr" defTabSz="1277938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34904" name="Прямоугольник 54"/>
          <p:cNvGrpSpPr>
            <a:grpSpLocks/>
          </p:cNvGrpSpPr>
          <p:nvPr/>
        </p:nvGrpSpPr>
        <p:grpSpPr bwMode="auto">
          <a:xfrm>
            <a:off x="4524375" y="3722688"/>
            <a:ext cx="2012950" cy="438150"/>
            <a:chOff x="2158" y="2573"/>
            <a:chExt cx="1267" cy="276"/>
          </a:xfrm>
        </p:grpSpPr>
        <p:pic>
          <p:nvPicPr>
            <p:cNvPr id="34939" name="Прямоугольник 54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158" y="2573"/>
              <a:ext cx="1267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940" name="Text Box 138"/>
            <p:cNvSpPr txBox="1">
              <a:spLocks noChangeArrowheads="1"/>
            </p:cNvSpPr>
            <p:nvPr/>
          </p:nvSpPr>
          <p:spPr bwMode="auto">
            <a:xfrm>
              <a:off x="2173" y="2587"/>
              <a:ext cx="1242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973" tIns="63987" rIns="127973" bIns="63987" anchor="ctr"/>
            <a:lstStyle/>
            <a:p>
              <a:pPr algn="ctr" defTabSz="1277938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34905" name="Прямоугольник 60"/>
          <p:cNvGrpSpPr>
            <a:grpSpLocks/>
          </p:cNvGrpSpPr>
          <p:nvPr/>
        </p:nvGrpSpPr>
        <p:grpSpPr bwMode="auto">
          <a:xfrm>
            <a:off x="4524375" y="4144963"/>
            <a:ext cx="2019300" cy="439737"/>
            <a:chOff x="2158" y="3091"/>
            <a:chExt cx="1271" cy="277"/>
          </a:xfrm>
        </p:grpSpPr>
        <p:pic>
          <p:nvPicPr>
            <p:cNvPr id="34937" name="Прямоугольник 60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158" y="3091"/>
              <a:ext cx="1271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938" name="Text Box 144"/>
            <p:cNvSpPr txBox="1">
              <a:spLocks noChangeArrowheads="1"/>
            </p:cNvSpPr>
            <p:nvPr/>
          </p:nvSpPr>
          <p:spPr bwMode="auto">
            <a:xfrm>
              <a:off x="2174" y="3107"/>
              <a:ext cx="1242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973" tIns="63987" rIns="127973" bIns="63987" anchor="ctr"/>
            <a:lstStyle/>
            <a:p>
              <a:pPr algn="ctr" defTabSz="1277938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62" name="Прямоугольник 61"/>
          <p:cNvSpPr>
            <a:spLocks noChangeArrowheads="1"/>
          </p:cNvSpPr>
          <p:nvPr/>
        </p:nvSpPr>
        <p:spPr bwMode="auto">
          <a:xfrm>
            <a:off x="4732338" y="4206875"/>
            <a:ext cx="18430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+mn-cs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+mn-cs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+mn-cs"/>
            </a:endParaRPr>
          </a:p>
        </p:txBody>
      </p:sp>
      <p:sp>
        <p:nvSpPr>
          <p:cNvPr id="63" name="Прямоугольник 62"/>
          <p:cNvSpPr>
            <a:spLocks noChangeArrowheads="1"/>
          </p:cNvSpPr>
          <p:nvPr/>
        </p:nvSpPr>
        <p:spPr bwMode="auto">
          <a:xfrm>
            <a:off x="4662488" y="2505075"/>
            <a:ext cx="17287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+mn-cs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+mn-cs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+mn-cs"/>
            </a:endParaRPr>
          </a:p>
        </p:txBody>
      </p:sp>
      <p:sp>
        <p:nvSpPr>
          <p:cNvPr id="64" name="Прямоугольник 63"/>
          <p:cNvSpPr>
            <a:spLocks noChangeArrowheads="1"/>
          </p:cNvSpPr>
          <p:nvPr/>
        </p:nvSpPr>
        <p:spPr bwMode="auto">
          <a:xfrm>
            <a:off x="4686300" y="2916238"/>
            <a:ext cx="17287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+mn-cs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+mn-cs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+mn-cs"/>
            </a:endParaRPr>
          </a:p>
        </p:txBody>
      </p:sp>
      <p:sp>
        <p:nvSpPr>
          <p:cNvPr id="66" name="Прямоугольник 65"/>
          <p:cNvSpPr>
            <a:spLocks noChangeArrowheads="1"/>
          </p:cNvSpPr>
          <p:nvPr/>
        </p:nvSpPr>
        <p:spPr bwMode="auto">
          <a:xfrm>
            <a:off x="4700588" y="3368675"/>
            <a:ext cx="17287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+mn-cs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+mn-cs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+mn-cs"/>
            </a:endParaRPr>
          </a:p>
        </p:txBody>
      </p:sp>
      <p:sp>
        <p:nvSpPr>
          <p:cNvPr id="67" name="Прямоугольник 66"/>
          <p:cNvSpPr>
            <a:spLocks noChangeArrowheads="1"/>
          </p:cNvSpPr>
          <p:nvPr/>
        </p:nvSpPr>
        <p:spPr bwMode="auto">
          <a:xfrm>
            <a:off x="4716463" y="3800475"/>
            <a:ext cx="17573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+mn-cs"/>
              </a:rPr>
              <a:t>Повышенный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+mn-cs"/>
              </a:rPr>
              <a:t>-3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+mn-cs"/>
            </a:endParaRPr>
          </a:p>
        </p:txBody>
      </p:sp>
      <p:graphicFrame>
        <p:nvGraphicFramePr>
          <p:cNvPr id="381084" name="Group 156"/>
          <p:cNvGraphicFramePr>
            <a:graphicFrameLocks noGrp="1"/>
          </p:cNvGraphicFramePr>
          <p:nvPr/>
        </p:nvGraphicFramePr>
        <p:xfrm>
          <a:off x="142875" y="5607050"/>
          <a:ext cx="8858250" cy="850900"/>
        </p:xfrm>
        <a:graphic>
          <a:graphicData uri="http://schemas.openxmlformats.org/drawingml/2006/table">
            <a:tbl>
              <a:tblPr/>
              <a:tblGrid>
                <a:gridCol w="733606">
                  <a:extLst>
                    <a:ext uri="{9D8B030D-6E8A-4147-A177-3AD203B41FA5}"/>
                  </a:extLst>
                </a:gridCol>
                <a:gridCol w="3695519">
                  <a:extLst>
                    <a:ext uri="{9D8B030D-6E8A-4147-A177-3AD203B41FA5}"/>
                  </a:extLst>
                </a:gridCol>
                <a:gridCol w="1954503">
                  <a:extLst>
                    <a:ext uri="{9D8B030D-6E8A-4147-A177-3AD203B41FA5}"/>
                  </a:extLst>
                </a:gridCol>
                <a:gridCol w="2474622">
                  <a:extLst>
                    <a:ext uri="{9D8B030D-6E8A-4147-A177-3AD203B41FA5}"/>
                  </a:extLst>
                </a:gridCol>
              </a:tblGrid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возникновений подтоплений (затоплений)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Июнь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природных пожаров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Ноябрь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pSp>
        <p:nvGrpSpPr>
          <p:cNvPr id="34928" name="Прямоугольник 11"/>
          <p:cNvGrpSpPr>
            <a:grpSpLocks/>
          </p:cNvGrpSpPr>
          <p:nvPr/>
        </p:nvGrpSpPr>
        <p:grpSpPr bwMode="auto">
          <a:xfrm>
            <a:off x="4510088" y="5600700"/>
            <a:ext cx="2024062" cy="438150"/>
            <a:chOff x="2154" y="1014"/>
            <a:chExt cx="1233" cy="276"/>
          </a:xfrm>
        </p:grpSpPr>
        <p:pic>
          <p:nvPicPr>
            <p:cNvPr id="34935" name="Прямоугольник 11"/>
            <p:cNvPicPr>
              <a:picLocks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154" y="1014"/>
              <a:ext cx="1233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936" name="Text Box 92"/>
            <p:cNvSpPr txBox="1">
              <a:spLocks noChangeArrowheads="1"/>
            </p:cNvSpPr>
            <p:nvPr/>
          </p:nvSpPr>
          <p:spPr bwMode="auto">
            <a:xfrm>
              <a:off x="2170" y="1028"/>
              <a:ext cx="1205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0" tIns="45710" rIns="91420" bIns="45710" anchor="ctr"/>
            <a:lstStyle/>
            <a:p>
              <a:pPr algn="ctr" defTabSz="1277938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34929" name="Прямоугольник 47"/>
          <p:cNvGrpSpPr>
            <a:grpSpLocks/>
          </p:cNvGrpSpPr>
          <p:nvPr/>
        </p:nvGrpSpPr>
        <p:grpSpPr bwMode="auto">
          <a:xfrm>
            <a:off x="4535488" y="6027738"/>
            <a:ext cx="2019300" cy="444500"/>
            <a:chOff x="2158" y="1283"/>
            <a:chExt cx="1225" cy="280"/>
          </a:xfrm>
        </p:grpSpPr>
        <p:pic>
          <p:nvPicPr>
            <p:cNvPr id="34933" name="Прямоугольник 47"/>
            <p:cNvPicPr>
              <a:picLocks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158" y="1283"/>
              <a:ext cx="1225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934" name="Text Box 106"/>
            <p:cNvSpPr txBox="1">
              <a:spLocks noChangeArrowheads="1"/>
            </p:cNvSpPr>
            <p:nvPr/>
          </p:nvSpPr>
          <p:spPr bwMode="auto">
            <a:xfrm>
              <a:off x="2173" y="1299"/>
              <a:ext cx="1197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0" tIns="45710" rIns="91420" bIns="45710" anchor="ctr"/>
            <a:lstStyle/>
            <a:p>
              <a:pPr algn="ctr" defTabSz="1277938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61" name="Прямоугольник 60"/>
          <p:cNvSpPr>
            <a:spLocks noChangeArrowheads="1"/>
          </p:cNvSpPr>
          <p:nvPr/>
        </p:nvSpPr>
        <p:spPr bwMode="auto">
          <a:xfrm>
            <a:off x="4737100" y="5692775"/>
            <a:ext cx="16764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284" tIns="32642" rIns="65284" bIns="32642">
            <a:spAutoFit/>
          </a:bodyPr>
          <a:lstStyle/>
          <a:p>
            <a:pPr algn="ctr" defTabSz="9125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+mn-cs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+mn-cs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+mn-cs"/>
            </a:endParaRPr>
          </a:p>
        </p:txBody>
      </p:sp>
      <p:sp>
        <p:nvSpPr>
          <p:cNvPr id="69" name="Прямоугольник 68"/>
          <p:cNvSpPr>
            <a:spLocks noChangeArrowheads="1"/>
          </p:cNvSpPr>
          <p:nvPr/>
        </p:nvSpPr>
        <p:spPr bwMode="auto">
          <a:xfrm>
            <a:off x="4727575" y="6116638"/>
            <a:ext cx="1674813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284" tIns="32642" rIns="65284" bIns="32642">
            <a:spAutoFit/>
          </a:bodyPr>
          <a:lstStyle/>
          <a:p>
            <a:pPr algn="ctr" defTabSz="91259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+mn-cs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+mn-cs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+mn-cs"/>
            </a:endParaRPr>
          </a:p>
        </p:txBody>
      </p:sp>
      <p:sp>
        <p:nvSpPr>
          <p:cNvPr id="34932" name="Rectangle 4"/>
          <p:cNvSpPr txBox="1">
            <a:spLocks noChangeArrowheads="1"/>
          </p:cNvSpPr>
          <p:nvPr/>
        </p:nvSpPr>
        <p:spPr bwMode="auto">
          <a:xfrm>
            <a:off x="0" y="6350"/>
            <a:ext cx="9144000" cy="90011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lIns="82592" tIns="41297" rIns="82592" bIns="41297" anchor="ctr"/>
          <a:lstStyle/>
          <a:p>
            <a:pPr algn="ctr" defTabSz="1543050"/>
            <a:r>
              <a:rPr 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defTabSz="1543050"/>
            <a:r>
              <a:rPr lang="ru-RU" sz="15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МКОУ «Ново-Буцринская   СОШ»</a:t>
            </a:r>
          </a:p>
          <a:p>
            <a:pPr algn="ctr" defTabSz="1543050"/>
            <a:r>
              <a:rPr lang="ru-RU" sz="15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(Оценка защищенности, исходя из рисков возникновения ЧС)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73" name="Group 33"/>
          <p:cNvGraphicFramePr>
            <a:graphicFrameLocks noGrp="1"/>
          </p:cNvGraphicFramePr>
          <p:nvPr/>
        </p:nvGraphicFramePr>
        <p:xfrm>
          <a:off x="285750" y="957263"/>
          <a:ext cx="8572500" cy="5810250"/>
        </p:xfrm>
        <a:graphic>
          <a:graphicData uri="http://schemas.openxmlformats.org/drawingml/2006/table">
            <a:tbl>
              <a:tblPr/>
              <a:tblGrid>
                <a:gridCol w="714375"/>
                <a:gridCol w="4786313"/>
                <a:gridCol w="3071812"/>
              </a:tblGrid>
              <a:tr h="642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п\п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здания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огнестойкости здания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степень огнестойкости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находящихся людей в здании: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дневное время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ночное время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чел. 105; детей 0 чел.; больных –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чел. 2; детей 0 чел.; больных – чел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7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и конструктивные особенности здания: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этажность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высота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размеры (геометрические)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подвала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чердака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 этажа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этаж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метров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 * 12 метров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27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конструкции: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Наружные стены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мин. (потеря огнестойкости)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(умереннопожароопасные)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мин. (потеря несущей 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(умереннопожароопасные)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5871" name="Rectangle 4"/>
          <p:cNvSpPr txBox="1">
            <a:spLocks noChangeArrowheads="1"/>
          </p:cNvSpPr>
          <p:nvPr/>
        </p:nvSpPr>
        <p:spPr bwMode="auto">
          <a:xfrm>
            <a:off x="0" y="6350"/>
            <a:ext cx="9144000" cy="90011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lIns="82592" tIns="41297" rIns="82592" bIns="41297" anchor="ctr"/>
          <a:lstStyle/>
          <a:p>
            <a:pPr algn="ctr" defTabSz="1543050"/>
            <a:r>
              <a:rPr 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defTabSz="1543050"/>
            <a:r>
              <a:rPr lang="ru-RU" sz="15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МКОУ «Ново-Буцринская  СОШ»</a:t>
            </a:r>
          </a:p>
          <a:p>
            <a:pPr algn="ctr" defTabSz="1543050">
              <a:lnSpc>
                <a:spcPct val="80000"/>
              </a:lnSpc>
            </a:pPr>
            <a:r>
              <a:rPr lang="ru-RU" sz="15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98" name="Group 22"/>
          <p:cNvGraphicFramePr>
            <a:graphicFrameLocks noGrp="1"/>
          </p:cNvGraphicFramePr>
          <p:nvPr/>
        </p:nvGraphicFramePr>
        <p:xfrm>
          <a:off x="184150" y="963613"/>
          <a:ext cx="8777288" cy="5803900"/>
        </p:xfrm>
        <a:graphic>
          <a:graphicData uri="http://schemas.openxmlformats.org/drawingml/2006/table">
            <a:tbl>
              <a:tblPr/>
              <a:tblGrid>
                <a:gridCol w="731384">
                  <a:extLst>
                    <a:ext uri="{9D8B030D-6E8A-4147-A177-3AD203B41FA5}"/>
                  </a:extLst>
                </a:gridCol>
                <a:gridCol w="4900839">
                  <a:extLst>
                    <a:ext uri="{9D8B030D-6E8A-4147-A177-3AD203B41FA5}"/>
                  </a:extLst>
                </a:gridCol>
                <a:gridCol w="3144384">
                  <a:extLst>
                    <a:ext uri="{9D8B030D-6E8A-4147-A177-3AD203B41FA5}"/>
                  </a:extLst>
                </a:gridCol>
              </a:tblGrid>
              <a:tr h="799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п\п</a:t>
                      </a:r>
                    </a:p>
                  </a:txBody>
                  <a:tcPr marL="65314" marR="65314" marT="32657" marB="32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65314" marR="65314" marT="32657" marB="32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65314" marR="65314" marT="32657" marB="32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/>
                </a:extLst>
              </a:tr>
              <a:tr h="19809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5.1.5</a:t>
                      </a: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мин. (потеря целостнотсти)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(умереннопожароопасные)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мин. (потеря целостнотсти)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(умереннопожароопасные)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024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материалы: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умеренногорючие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умереннораспространяемые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умеренноопасные.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нормальногорючие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умереннораспространяющие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умеренноопасные</a:t>
                      </a:r>
                    </a:p>
                  </a:txBody>
                  <a:tcPr marL="65314" marR="65314" marT="32657" marB="32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7907" name="Rectangle 4"/>
          <p:cNvSpPr txBox="1">
            <a:spLocks noChangeArrowheads="1"/>
          </p:cNvSpPr>
          <p:nvPr/>
        </p:nvSpPr>
        <p:spPr bwMode="auto">
          <a:xfrm>
            <a:off x="0" y="6350"/>
            <a:ext cx="9144000" cy="90011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lIns="82592" tIns="41297" rIns="82592" bIns="41297" anchor="ctr"/>
          <a:lstStyle/>
          <a:p>
            <a:pPr algn="ctr" defTabSz="1543050"/>
            <a:r>
              <a:rPr 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defTabSz="1543050"/>
            <a:r>
              <a:rPr lang="ru-RU" sz="15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МКОУ «Ново-Буцринская  СОШ»</a:t>
            </a:r>
          </a:p>
          <a:p>
            <a:pPr algn="ctr" defTabSz="1543050">
              <a:lnSpc>
                <a:spcPct val="80000"/>
              </a:lnSpc>
            </a:pPr>
            <a:r>
              <a:rPr lang="ru-RU" sz="15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61" name="Group 37"/>
          <p:cNvGraphicFramePr>
            <a:graphicFrameLocks noGrp="1"/>
          </p:cNvGraphicFramePr>
          <p:nvPr/>
        </p:nvGraphicFramePr>
        <p:xfrm>
          <a:off x="285750" y="957263"/>
          <a:ext cx="8572500" cy="5676900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/>
                  </a:extLst>
                </a:gridCol>
                <a:gridCol w="4786313">
                  <a:extLst>
                    <a:ext uri="{9D8B030D-6E8A-4147-A177-3AD203B41FA5}"/>
                  </a:extLst>
                </a:gridCol>
                <a:gridCol w="3071812">
                  <a:extLst>
                    <a:ext uri="{9D8B030D-6E8A-4147-A177-3AD203B41FA5}"/>
                  </a:extLst>
                </a:gridCol>
              </a:tblGrid>
              <a:tr h="669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/>
                </a:extLst>
              </a:tr>
              <a:tr h="2127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нормальногорючие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умереннораспространяющие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умеренноопасные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85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и вид противопожарных преград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85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Пути эвакуации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Дверные и оконные проемы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646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Места отключения электроэнергии, вентиляции, дымоудаления.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Электроэнергия от электрощитовой в помещении тамбура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 нет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646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элементы опасности для людей при пожаре.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Отравление СО и продуктами разложения, воздействие высокой температуры, обрушение конструкций.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016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Противопожарное водоснабжение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пожарных водоемов, их емкость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пожарный водопровод, его вид, расход воды;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гидрантов;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наличие и количество внутренних пожарных кранов;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шт. 10000л.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9971" name="Rectangle 4"/>
          <p:cNvSpPr txBox="1">
            <a:spLocks noChangeArrowheads="1"/>
          </p:cNvSpPr>
          <p:nvPr/>
        </p:nvSpPr>
        <p:spPr bwMode="auto">
          <a:xfrm>
            <a:off x="0" y="6350"/>
            <a:ext cx="9144000" cy="90011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lIns="82592" tIns="41297" rIns="82592" bIns="41297" anchor="ctr"/>
          <a:lstStyle/>
          <a:p>
            <a:pPr algn="ctr" defTabSz="1543050"/>
            <a:r>
              <a:rPr 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defTabSz="1543050"/>
            <a:r>
              <a:rPr lang="ru-RU" sz="15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МКОУ «Ново-Буцринская   СОШ»</a:t>
            </a:r>
          </a:p>
          <a:p>
            <a:pPr algn="ctr" defTabSz="1543050">
              <a:lnSpc>
                <a:spcPct val="80000"/>
              </a:lnSpc>
            </a:pPr>
            <a:r>
              <a:rPr lang="ru-RU" sz="15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заставка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2708275"/>
            <a:ext cx="9144000" cy="1646238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№ 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СОДЕРЖАНИЕ</a:t>
            </a:r>
          </a:p>
        </p:txBody>
      </p:sp>
      <p:sp>
        <p:nvSpPr>
          <p:cNvPr id="15363" name="Text Box 65"/>
          <p:cNvSpPr txBox="1">
            <a:spLocks noChangeArrowheads="1"/>
          </p:cNvSpPr>
          <p:nvPr/>
        </p:nvSpPr>
        <p:spPr bwMode="auto">
          <a:xfrm>
            <a:off x="8532813" y="0"/>
            <a:ext cx="5143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298" tIns="32649" rIns="65298" bIns="32649">
            <a:spAutoFit/>
          </a:bodyPr>
          <a:lstStyle/>
          <a:p>
            <a:pPr algn="r" defTabSz="1279525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025" name="Group 41"/>
          <p:cNvGraphicFramePr>
            <a:graphicFrameLocks noGrp="1"/>
          </p:cNvGraphicFramePr>
          <p:nvPr/>
        </p:nvGraphicFramePr>
        <p:xfrm>
          <a:off x="285750" y="957263"/>
          <a:ext cx="8572500" cy="5508625"/>
        </p:xfrm>
        <a:graphic>
          <a:graphicData uri="http://schemas.openxmlformats.org/drawingml/2006/table">
            <a:tbl>
              <a:tblPr/>
              <a:tblGrid>
                <a:gridCol w="714375"/>
                <a:gridCol w="4438650"/>
                <a:gridCol w="3419475"/>
              </a:tblGrid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п\п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-тип соединения и диаметр внутренних пожарных кранов;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требуемый расход воды на нужды пожаротушения: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способы подачи воды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13,8 л/с.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автоцистерны: с установкой на ПВ- расстояние 60 м.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Помещения с наличием взрывоопасных веществ и материалов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устройств автоматического пожаротушения и автоматической пожарной сигнализации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Дымовое устройство автоматической пожарной сигнализации «Гранд магистр 4». Сигнал выведен на улицу и передается в ПЧ-34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Способ вывода сигнала о срабатывании систем противопожарной защиты в подразделение пожарной охраны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Прямая телефонная связь с подразделением пожарной охраны для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проводная/беспроводная/по радиоканалу МЧС России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имеется/отсутствует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Охранная сигнализация в здании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Кнопка (брелок) экстренного вызова милиции в здании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имеется/отсутствует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имеется/отсутствует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Система оповещения и управления эвакуацией людей при пожаре в здании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Тип системы оповещения и управления эвакуацией людей при пожаре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имеется/отсутствует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проводная/беспроводная/по радиоканалу МЧС России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Обеспеченность персонала здания учреждения средствами индивидуальной защиты органов дыхания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Обеспеченность персонала корпуса (здания) учреждения носилками для эвакуации маломобильных пациентов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имеются/отсутствуют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имеются/отсутствуют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2023" name="Rectangle 4"/>
          <p:cNvSpPr txBox="1">
            <a:spLocks noChangeArrowheads="1"/>
          </p:cNvSpPr>
          <p:nvPr/>
        </p:nvSpPr>
        <p:spPr bwMode="auto">
          <a:xfrm>
            <a:off x="0" y="6350"/>
            <a:ext cx="9144000" cy="90011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lIns="82592" tIns="41297" rIns="82592" bIns="41297" anchor="ctr"/>
          <a:lstStyle/>
          <a:p>
            <a:pPr algn="ctr" defTabSz="1543050"/>
            <a:r>
              <a:rPr 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defTabSz="1543050"/>
            <a:r>
              <a:rPr lang="ru-RU" sz="15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МКОУ «Ново-Буцринская  СОШ»</a:t>
            </a:r>
          </a:p>
          <a:p>
            <a:pPr algn="ctr" defTabSz="1543050">
              <a:lnSpc>
                <a:spcPct val="80000"/>
              </a:lnSpc>
            </a:pPr>
            <a:r>
              <a:rPr lang="ru-RU" sz="15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69" name="Group 37"/>
          <p:cNvGraphicFramePr>
            <a:graphicFrameLocks noGrp="1"/>
          </p:cNvGraphicFramePr>
          <p:nvPr/>
        </p:nvGraphicFramePr>
        <p:xfrm>
          <a:off x="285750" y="957263"/>
          <a:ext cx="8572500" cy="3479800"/>
        </p:xfrm>
        <a:graphic>
          <a:graphicData uri="http://schemas.openxmlformats.org/drawingml/2006/table">
            <a:tbl>
              <a:tblPr/>
              <a:tblGrid>
                <a:gridCol w="714375"/>
                <a:gridCol w="4438650"/>
                <a:gridCol w="3419475"/>
              </a:tblGrid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п\п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Текущее состояние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исправном состоянии (нуждается в реконструкции/находится в аварийном состоянии)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Капитальное ограждение территории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имеется/отсутствует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Наличие металлических входных дверей в здании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имеются/отсутствуют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Физическая охрана здания или каждого корпуса (частное охранное предприятие или отдел вневедомственной охраны)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Видеонаблюдение территории и помещений для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имеется/отсутствует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имеется/отсутствует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Состояние эвакуационных путей и выходов в здании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соответствует/ не соответствует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Время прибытия ближайшего пожарного подразделения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час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4067" name="Rectangle 4"/>
          <p:cNvSpPr txBox="1">
            <a:spLocks noChangeArrowheads="1"/>
          </p:cNvSpPr>
          <p:nvPr/>
        </p:nvSpPr>
        <p:spPr bwMode="auto">
          <a:xfrm>
            <a:off x="0" y="6350"/>
            <a:ext cx="9144000" cy="90011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lIns="82592" tIns="41297" rIns="82592" bIns="41297" anchor="ctr"/>
          <a:lstStyle/>
          <a:p>
            <a:pPr algn="ctr" defTabSz="1543050"/>
            <a:r>
              <a:rPr 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defTabSz="1543050"/>
            <a:r>
              <a:rPr lang="ru-RU" sz="15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МКОУ «Ново-Буцринская  СОШ»</a:t>
            </a:r>
          </a:p>
          <a:p>
            <a:pPr algn="ctr" defTabSz="1543050">
              <a:lnSpc>
                <a:spcPct val="80000"/>
              </a:lnSpc>
            </a:pPr>
            <a:r>
              <a:rPr lang="ru-RU" sz="15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характеристики объекта)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4"/>
          <p:cNvSpPr txBox="1">
            <a:spLocks noChangeArrowheads="1"/>
          </p:cNvSpPr>
          <p:nvPr/>
        </p:nvSpPr>
        <p:spPr bwMode="auto">
          <a:xfrm>
            <a:off x="0" y="6350"/>
            <a:ext cx="9144000" cy="90011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lIns="82592" tIns="41297" rIns="82592" bIns="41297" anchor="ctr"/>
          <a:lstStyle/>
          <a:p>
            <a:pPr algn="ctr" defTabSz="1543050"/>
            <a:r>
              <a:rPr 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defTabSz="1543050"/>
            <a:r>
              <a:rPr lang="ru-RU" sz="15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МКОУ «Ново-Буцринская  СОШ»</a:t>
            </a:r>
          </a:p>
          <a:p>
            <a:pPr algn="ctr" defTabSz="1543050"/>
            <a:r>
              <a:rPr lang="ru-RU" sz="15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(лист учета проверки надзорными органами)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9375" y="1023938"/>
            <a:ext cx="8975725" cy="57324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46642" tIns="23321" rIns="46642" bIns="2332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7" name="Group 76"/>
          <p:cNvGraphicFramePr>
            <a:graphicFrameLocks/>
          </p:cNvGraphicFramePr>
          <p:nvPr/>
        </p:nvGraphicFramePr>
        <p:xfrm>
          <a:off x="200025" y="1133475"/>
          <a:ext cx="8743950" cy="4400550"/>
        </p:xfrm>
        <a:graphic>
          <a:graphicData uri="http://schemas.openxmlformats.org/drawingml/2006/table">
            <a:tbl>
              <a:tblPr/>
              <a:tblGrid>
                <a:gridCol w="565777">
                  <a:extLst>
                    <a:ext uri="{9D8B030D-6E8A-4147-A177-3AD203B41FA5}"/>
                  </a:extLst>
                </a:gridCol>
                <a:gridCol w="2206741">
                  <a:extLst>
                    <a:ext uri="{9D8B030D-6E8A-4147-A177-3AD203B41FA5}"/>
                  </a:extLst>
                </a:gridCol>
                <a:gridCol w="2833819">
                  <a:extLst>
                    <a:ext uri="{9D8B030D-6E8A-4147-A177-3AD203B41FA5}"/>
                  </a:extLst>
                </a:gridCol>
                <a:gridCol w="3137492">
                  <a:extLst>
                    <a:ext uri="{9D8B030D-6E8A-4147-A177-3AD203B41FA5}"/>
                  </a:extLst>
                </a:gridCol>
              </a:tblGrid>
              <a:tr h="565219">
                <a:tc>
                  <a:txBody>
                    <a:bodyPr/>
                    <a:lstStyle/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ПРОВЕРКИ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ПРОВЕРЯЮЩИЙ ОРГАН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ВЫНЕСЕННОЕ РЕШЕНИЕ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/>
                </a:extLst>
              </a:tr>
              <a:tr h="320658">
                <a:tc>
                  <a:txBody>
                    <a:bodyPr/>
                    <a:lstStyle/>
                    <a:p>
                      <a:pPr marL="539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19287">
                <a:tc>
                  <a:txBody>
                    <a:bodyPr/>
                    <a:lstStyle/>
                    <a:p>
                      <a:pPr marL="412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19287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19287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20658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20658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заставка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 № </a:t>
            </a:r>
            <a:r>
              <a:rPr lang="ru-RU" sz="2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4</a:t>
            </a:r>
            <a:endParaRPr lang="ru-RU" sz="23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АКТ  КОМИССИОННОЙ ПРОВЕРКИ ОБЪЕКТА</a:t>
            </a:r>
            <a:endParaRPr lang="ru-RU" sz="23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47107" name="Text Box 115"/>
          <p:cNvSpPr txBox="1">
            <a:spLocks noChangeArrowheads="1"/>
          </p:cNvSpPr>
          <p:nvPr/>
        </p:nvSpPr>
        <p:spPr bwMode="auto">
          <a:xfrm>
            <a:off x="8532813" y="0"/>
            <a:ext cx="5143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298" tIns="32649" rIns="65298" bIns="32649">
            <a:spAutoFit/>
          </a:bodyPr>
          <a:lstStyle/>
          <a:p>
            <a:pPr algn="r" defTabSz="1279525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229600" cy="114300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br>
              <a:rPr lang="ru-RU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u="sng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МКОУ «Ново-Буцринская  СОШ»</a:t>
            </a:r>
            <a:br>
              <a:rPr lang="ru-RU" sz="1400" u="sng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(Акт комиссионной проверки)</a:t>
            </a:r>
            <a:br>
              <a:rPr lang="ru-RU" sz="1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smtClean="0"/>
          </a:p>
        </p:txBody>
      </p:sp>
      <p:sp>
        <p:nvSpPr>
          <p:cNvPr id="491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000" b="1" smtClean="0"/>
              <a:t>АКТ </a:t>
            </a:r>
            <a:endParaRPr lang="ru-RU" sz="1000" smtClean="0"/>
          </a:p>
          <a:p>
            <a:pPr eaLnBrk="1" hangingPunct="1">
              <a:lnSpc>
                <a:spcPct val="80000"/>
              </a:lnSpc>
            </a:pPr>
            <a:r>
              <a:rPr lang="ru-RU" sz="1000" b="1" smtClean="0"/>
              <a:t>комиссионной проверки состояния антитеррористической защищенности объектов </a:t>
            </a:r>
            <a:endParaRPr lang="ru-RU" sz="1000" smtClean="0"/>
          </a:p>
          <a:p>
            <a:pPr eaLnBrk="1" hangingPunct="1">
              <a:lnSpc>
                <a:spcPct val="80000"/>
              </a:lnSpc>
            </a:pPr>
            <a:r>
              <a:rPr lang="ru-RU" sz="1000" b="1" smtClean="0"/>
              <a:t>образования и категорирования </a:t>
            </a:r>
            <a:endParaRPr lang="ru-RU" sz="1000" smtClean="0"/>
          </a:p>
          <a:p>
            <a:pPr eaLnBrk="1" hangingPunct="1">
              <a:lnSpc>
                <a:spcPct val="80000"/>
              </a:lnSpc>
            </a:pPr>
            <a:r>
              <a:rPr lang="ru-RU" sz="1000" u="sng" smtClean="0"/>
              <a:t>«24» мая 2018 г. </a:t>
            </a:r>
            <a:r>
              <a:rPr lang="ru-RU" sz="1000" smtClean="0"/>
              <a:t>село </a:t>
            </a:r>
            <a:r>
              <a:rPr lang="ru-RU" sz="1000" b="1" u="sng" smtClean="0">
                <a:latin typeface="Arial" charset="0"/>
              </a:rPr>
              <a:t>Буцра</a:t>
            </a:r>
            <a:endParaRPr lang="ru-RU" sz="10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000" smtClean="0"/>
              <a:t>В соответствии с: Приказам МКОУ «</a:t>
            </a:r>
            <a:r>
              <a:rPr lang="ru-RU" sz="1000" smtClean="0">
                <a:latin typeface="Arial" charset="0"/>
              </a:rPr>
              <a:t>Ново-Буцринская </a:t>
            </a:r>
            <a:r>
              <a:rPr lang="ru-RU" sz="1000" smtClean="0"/>
              <a:t> СОШ» 21.04.2018 № 57 </a:t>
            </a:r>
          </a:p>
          <a:p>
            <a:pPr eaLnBrk="1" hangingPunct="1">
              <a:lnSpc>
                <a:spcPct val="80000"/>
              </a:lnSpc>
            </a:pPr>
            <a:r>
              <a:rPr lang="ru-RU" sz="1000" smtClean="0"/>
              <a:t>комиссией в составе: </a:t>
            </a:r>
            <a:r>
              <a:rPr lang="ru-RU" sz="1000" b="1" smtClean="0"/>
              <a:t>Председатель (руководитель) комиссии: </a:t>
            </a:r>
            <a:endParaRPr lang="ru-RU" sz="1000" smtClean="0"/>
          </a:p>
          <a:p>
            <a:pPr eaLnBrk="1" hangingPunct="1">
              <a:lnSpc>
                <a:spcPct val="80000"/>
              </a:lnSpc>
            </a:pPr>
            <a:r>
              <a:rPr lang="ru-RU" sz="1000" b="1" smtClean="0">
                <a:latin typeface="Arial" charset="0"/>
              </a:rPr>
              <a:t>Омаров Магомед Мухумаевич</a:t>
            </a:r>
            <a:r>
              <a:rPr lang="ru-RU" sz="1000" b="1" smtClean="0"/>
              <a:t>                              МКОУ «</a:t>
            </a:r>
            <a:r>
              <a:rPr lang="ru-RU" sz="1000" b="1" smtClean="0">
                <a:latin typeface="Arial" charset="0"/>
              </a:rPr>
              <a:t>Ново-Буцринская </a:t>
            </a:r>
            <a:r>
              <a:rPr lang="ru-RU" sz="1000" b="1" smtClean="0"/>
              <a:t>СОШ» </a:t>
            </a:r>
            <a:endParaRPr lang="ru-RU" sz="1000" smtClean="0"/>
          </a:p>
          <a:p>
            <a:pPr eaLnBrk="1" hangingPunct="1">
              <a:lnSpc>
                <a:spcPct val="80000"/>
              </a:lnSpc>
            </a:pPr>
            <a:r>
              <a:rPr lang="ru-RU" sz="1000" smtClean="0"/>
              <a:t> </a:t>
            </a:r>
          </a:p>
          <a:p>
            <a:pPr eaLnBrk="1" hangingPunct="1">
              <a:lnSpc>
                <a:spcPct val="80000"/>
              </a:lnSpc>
            </a:pPr>
            <a:r>
              <a:rPr lang="ru-RU" sz="1000" smtClean="0"/>
              <a:t> </a:t>
            </a:r>
          </a:p>
          <a:p>
            <a:pPr eaLnBrk="1" hangingPunct="1">
              <a:lnSpc>
                <a:spcPct val="80000"/>
              </a:lnSpc>
            </a:pPr>
            <a:r>
              <a:rPr lang="ru-RU" sz="1000" smtClean="0"/>
              <a:t>Члены комиссии: </a:t>
            </a:r>
          </a:p>
          <a:p>
            <a:pPr eaLnBrk="1" hangingPunct="1">
              <a:lnSpc>
                <a:spcPct val="80000"/>
              </a:lnSpc>
            </a:pPr>
            <a:r>
              <a:rPr lang="ru-RU" sz="1000" b="1" smtClean="0"/>
              <a:t>Махдиев З. Г.  – Инспектор группы ОООПОО МОВО по Левашинскому району филиала ФГКУ УВО ВНГ России по РД лейтенант полиции, </a:t>
            </a:r>
            <a:endParaRPr lang="ru-RU" sz="1000" smtClean="0"/>
          </a:p>
          <a:p>
            <a:pPr eaLnBrk="1" hangingPunct="1">
              <a:lnSpc>
                <a:spcPct val="80000"/>
              </a:lnSpc>
            </a:pPr>
            <a:r>
              <a:rPr lang="ru-RU" sz="1000" smtClean="0"/>
              <a:t> </a:t>
            </a:r>
          </a:p>
          <a:p>
            <a:pPr eaLnBrk="1" hangingPunct="1">
              <a:lnSpc>
                <a:spcPct val="80000"/>
              </a:lnSpc>
            </a:pPr>
            <a:r>
              <a:rPr lang="ru-RU" sz="1000" b="1" smtClean="0"/>
              <a:t>Амиралиев Д.Г.- Начальник отдела УФСБ  по Р. Дагестан в селении Хунзах, </a:t>
            </a:r>
            <a:endParaRPr lang="ru-RU" sz="1000" smtClean="0"/>
          </a:p>
          <a:p>
            <a:pPr eaLnBrk="1" hangingPunct="1">
              <a:lnSpc>
                <a:spcPct val="80000"/>
              </a:lnSpc>
            </a:pPr>
            <a:r>
              <a:rPr lang="ru-RU" sz="1000" b="1" smtClean="0"/>
              <a:t>Гаджиев М.А.- Начальник отдела по ГО и ЧС в МР «Хунзахский район» </a:t>
            </a:r>
            <a:endParaRPr lang="ru-RU" sz="1000" smtClean="0"/>
          </a:p>
          <a:p>
            <a:pPr eaLnBrk="1" hangingPunct="1">
              <a:lnSpc>
                <a:spcPct val="80000"/>
              </a:lnSpc>
            </a:pPr>
            <a:r>
              <a:rPr lang="ru-RU" sz="1000" b="1" smtClean="0"/>
              <a:t>Омаров З.Г. –  начальник отдела образования МР «Хунзахского района»</a:t>
            </a:r>
            <a:endParaRPr lang="ru-RU" sz="1000" smtClean="0"/>
          </a:p>
          <a:p>
            <a:pPr eaLnBrk="1" hangingPunct="1">
              <a:lnSpc>
                <a:spcPct val="80000"/>
              </a:lnSpc>
            </a:pPr>
            <a:r>
              <a:rPr lang="ru-RU" sz="1000" smtClean="0"/>
              <a:t>(ф.и.о. проверяющих, должность, ведомство) </a:t>
            </a:r>
          </a:p>
          <a:p>
            <a:pPr eaLnBrk="1" hangingPunct="1">
              <a:lnSpc>
                <a:spcPct val="80000"/>
              </a:lnSpc>
            </a:pPr>
            <a:r>
              <a:rPr lang="ru-RU" sz="1000" smtClean="0"/>
              <a:t> </a:t>
            </a:r>
          </a:p>
          <a:p>
            <a:pPr eaLnBrk="1" hangingPunct="1">
              <a:lnSpc>
                <a:spcPct val="80000"/>
              </a:lnSpc>
            </a:pPr>
            <a:r>
              <a:rPr lang="ru-RU" sz="1000" smtClean="0"/>
              <a:t>осуществлена проверка состояния антитеррористической защищённости </a:t>
            </a:r>
            <a:r>
              <a:rPr lang="ru-RU" sz="1000" b="1" u="sng" smtClean="0"/>
              <a:t>МКОУ «</a:t>
            </a:r>
            <a:r>
              <a:rPr lang="ru-RU" sz="1000" b="1" u="sng" smtClean="0">
                <a:latin typeface="Arial" charset="0"/>
              </a:rPr>
              <a:t>Ново-Буцринская </a:t>
            </a:r>
            <a:r>
              <a:rPr lang="ru-RU" sz="1000" b="1" u="sng" smtClean="0"/>
              <a:t>СОШ» </a:t>
            </a:r>
            <a:endParaRPr lang="ru-RU" sz="1000" smtClean="0"/>
          </a:p>
          <a:p>
            <a:pPr eaLnBrk="1" hangingPunct="1">
              <a:lnSpc>
                <a:spcPct val="80000"/>
              </a:lnSpc>
            </a:pPr>
            <a:r>
              <a:rPr lang="ru-RU" sz="1000" smtClean="0"/>
              <a:t>(полное наименование объекта проверки) </a:t>
            </a:r>
          </a:p>
          <a:p>
            <a:pPr eaLnBrk="1" hangingPunct="1">
              <a:lnSpc>
                <a:spcPct val="80000"/>
              </a:lnSpc>
            </a:pPr>
            <a:r>
              <a:rPr lang="ru-RU" sz="1000" b="1" smtClean="0"/>
              <a:t>В ходе проверки установлено следующее: </a:t>
            </a:r>
            <a:endParaRPr lang="ru-RU" sz="1000" smtClean="0"/>
          </a:p>
          <a:p>
            <a:pPr eaLnBrk="1" hangingPunct="1">
              <a:lnSpc>
                <a:spcPct val="80000"/>
              </a:lnSpc>
            </a:pPr>
            <a:r>
              <a:rPr lang="ru-RU" sz="1000" b="1" smtClean="0"/>
              <a:t>1. Общие сведения об объекте, его наименование, характеристика помещений и территории объекта: </a:t>
            </a:r>
            <a:endParaRPr lang="ru-RU" sz="1000" smtClean="0"/>
          </a:p>
          <a:p>
            <a:pPr eaLnBrk="1" hangingPunct="1">
              <a:lnSpc>
                <a:spcPct val="80000"/>
              </a:lnSpc>
            </a:pPr>
            <a:r>
              <a:rPr lang="ru-RU" sz="1000" smtClean="0"/>
              <a:t>- (форма собственности) </a:t>
            </a:r>
            <a:r>
              <a:rPr lang="ru-RU" sz="1000" b="1" u="sng" smtClean="0"/>
              <a:t>муниципальная</a:t>
            </a:r>
            <a:r>
              <a:rPr lang="ru-RU" sz="1000" smtClean="0"/>
              <a:t>_____________________________________________________; </a:t>
            </a:r>
          </a:p>
          <a:p>
            <a:pPr eaLnBrk="1" hangingPunct="1">
              <a:lnSpc>
                <a:spcPct val="80000"/>
              </a:lnSpc>
            </a:pPr>
            <a:r>
              <a:rPr lang="ru-RU" sz="1000" smtClean="0"/>
              <a:t>- адрес, телефон </a:t>
            </a:r>
            <a:r>
              <a:rPr lang="ru-RU" sz="1000" b="1" u="sng" smtClean="0"/>
              <a:t>РД Хунзахский  район с. </a:t>
            </a:r>
            <a:r>
              <a:rPr lang="ru-RU" sz="1000" b="1" u="sng" smtClean="0">
                <a:latin typeface="Arial" charset="0"/>
              </a:rPr>
              <a:t>Буцра </a:t>
            </a:r>
            <a:r>
              <a:rPr lang="ru-RU" sz="1000" b="1" u="sng" smtClean="0"/>
              <a:t> ,ул.</a:t>
            </a:r>
            <a:r>
              <a:rPr lang="ru-RU" sz="1000" b="1" u="sng" smtClean="0">
                <a:latin typeface="Arial" charset="0"/>
              </a:rPr>
              <a:t>М. Зайнудина  </a:t>
            </a:r>
            <a:r>
              <a:rPr lang="ru-RU" sz="1000" b="1" u="sng" smtClean="0"/>
              <a:t>, </a:t>
            </a:r>
            <a:r>
              <a:rPr lang="ru-RU" sz="1000" b="1" u="sng" smtClean="0">
                <a:latin typeface="Arial" charset="0"/>
              </a:rPr>
              <a:t>21 </a:t>
            </a:r>
            <a:r>
              <a:rPr lang="ru-RU" sz="1000" b="1" u="sng" smtClean="0"/>
              <a:t> тел-890</a:t>
            </a:r>
            <a:r>
              <a:rPr lang="ru-RU" sz="1000" b="1" u="sng" smtClean="0">
                <a:latin typeface="Arial" charset="0"/>
              </a:rPr>
              <a:t>34696354</a:t>
            </a:r>
            <a:r>
              <a:rPr lang="ru-RU" sz="1000" smtClean="0"/>
              <a:t>; </a:t>
            </a:r>
          </a:p>
          <a:p>
            <a:pPr eaLnBrk="1" hangingPunct="1">
              <a:lnSpc>
                <a:spcPct val="80000"/>
              </a:lnSpc>
            </a:pPr>
            <a:r>
              <a:rPr lang="ru-RU" sz="1000" smtClean="0"/>
              <a:t>- руководитель</a:t>
            </a:r>
            <a:r>
              <a:rPr lang="ru-RU" sz="1000" smtClean="0">
                <a:latin typeface="Arial" charset="0"/>
              </a:rPr>
              <a:t> </a:t>
            </a:r>
            <a:r>
              <a:rPr lang="ru-RU" sz="1000" u="sng" smtClean="0">
                <a:latin typeface="Arial" charset="0"/>
              </a:rPr>
              <a:t>Омаров  Магомед </a:t>
            </a:r>
            <a:r>
              <a:rPr lang="ru-RU" sz="1000" smtClean="0">
                <a:latin typeface="Arial" charset="0"/>
              </a:rPr>
              <a:t>Мухумаевич</a:t>
            </a:r>
          </a:p>
          <a:p>
            <a:pPr eaLnBrk="1" hangingPunct="1">
              <a:lnSpc>
                <a:spcPct val="80000"/>
              </a:lnSpc>
            </a:pPr>
            <a:r>
              <a:rPr lang="ru-RU" sz="1000" smtClean="0"/>
              <a:t>-заместитель руководителя по безопасности_</a:t>
            </a:r>
            <a:r>
              <a:rPr lang="ru-RU" sz="1000" b="1" u="sng" smtClean="0">
                <a:latin typeface="Arial" charset="0"/>
              </a:rPr>
              <a:t>Магомедов Шайих Раджабович</a:t>
            </a:r>
            <a:r>
              <a:rPr lang="ru-RU" sz="1000" smtClean="0"/>
              <a:t>__________________________; </a:t>
            </a:r>
          </a:p>
          <a:p>
            <a:pPr eaLnBrk="1" hangingPunct="1">
              <a:lnSpc>
                <a:spcPct val="80000"/>
              </a:lnSpc>
            </a:pPr>
            <a:r>
              <a:rPr lang="ru-RU" sz="1000" smtClean="0"/>
              <a:t>- максимальная посещаемость (вместимость чел.)_</a:t>
            </a:r>
            <a:r>
              <a:rPr lang="ru-RU" sz="1000" b="1" u="sng" smtClean="0"/>
              <a:t>1</a:t>
            </a:r>
            <a:r>
              <a:rPr lang="ru-RU" sz="1000" b="1" u="sng" smtClean="0">
                <a:latin typeface="Arial" charset="0"/>
              </a:rPr>
              <a:t>05</a:t>
            </a:r>
            <a:r>
              <a:rPr lang="ru-RU" sz="1000" b="1" u="sng" smtClean="0"/>
              <a:t> человек</a:t>
            </a:r>
            <a:r>
              <a:rPr lang="ru-RU" sz="1000" smtClean="0"/>
              <a:t>____________________________________________; </a:t>
            </a:r>
          </a:p>
          <a:p>
            <a:pPr eaLnBrk="1" hangingPunct="1">
              <a:lnSpc>
                <a:spcPct val="80000"/>
              </a:lnSpc>
            </a:pPr>
            <a:r>
              <a:rPr lang="ru-RU" sz="1000" smtClean="0"/>
              <a:t>- наличие на объекте потенциально опасных участков </a:t>
            </a:r>
            <a:r>
              <a:rPr lang="ru-RU" sz="1000" b="1" u="sng" smtClean="0"/>
              <a:t>линия электропередачи. Отопительные печи </a:t>
            </a:r>
            <a:r>
              <a:rPr lang="ru-RU" sz="1000" smtClean="0"/>
              <a:t>_______________; </a:t>
            </a:r>
          </a:p>
          <a:p>
            <a:pPr eaLnBrk="1" hangingPunct="1">
              <a:lnSpc>
                <a:spcPct val="80000"/>
              </a:lnSpc>
            </a:pPr>
            <a:r>
              <a:rPr lang="ru-RU" sz="1000" smtClean="0"/>
              <a:t>- наличие построек, подъездных коммуникаций, автостоянок, других сооружений на территории объекта </a:t>
            </a:r>
            <a:r>
              <a:rPr lang="ru-RU" sz="1000" b="1" u="sng" smtClean="0"/>
              <a:t>нет______; </a:t>
            </a:r>
            <a:endParaRPr lang="ru-RU" sz="1000" smtClean="0"/>
          </a:p>
          <a:p>
            <a:pPr eaLnBrk="1" hangingPunct="1">
              <a:lnSpc>
                <a:spcPct val="80000"/>
              </a:lnSpc>
            </a:pPr>
            <a:r>
              <a:rPr lang="ru-RU" sz="1000" smtClean="0"/>
              <a:t>- наличие аварийных (запасных) выходов, путей эвакуации, их состояние, время открытия, место нахождения ключей_</a:t>
            </a:r>
          </a:p>
          <a:p>
            <a:pPr eaLnBrk="1" hangingPunct="1">
              <a:lnSpc>
                <a:spcPct val="80000"/>
              </a:lnSpc>
            </a:pPr>
            <a:r>
              <a:rPr lang="ru-RU" sz="1000" b="1" u="sng" smtClean="0"/>
              <a:t>запасных выходов, состояние соответствует, время открытие учебное, место нахождение ключей на вахте; </a:t>
            </a:r>
            <a:endParaRPr lang="ru-RU" sz="1000" smtClean="0"/>
          </a:p>
          <a:p>
            <a:pPr eaLnBrk="1" hangingPunct="1">
              <a:lnSpc>
                <a:spcPct val="80000"/>
              </a:lnSpc>
            </a:pPr>
            <a:r>
              <a:rPr lang="ru-RU" sz="1000" smtClean="0"/>
              <a:t>- освещенность объекта и его территории в ночное время суток </a:t>
            </a:r>
            <a:r>
              <a:rPr lang="ru-RU" sz="1000" b="1" u="sng" smtClean="0"/>
              <a:t>имеется </a:t>
            </a:r>
            <a:r>
              <a:rPr lang="ru-RU" sz="1000" smtClean="0"/>
              <a:t>_______________________________________; </a:t>
            </a:r>
          </a:p>
          <a:p>
            <a:pPr eaLnBrk="1" hangingPunct="1">
              <a:lnSpc>
                <a:spcPct val="80000"/>
              </a:lnSpc>
            </a:pPr>
            <a:endParaRPr lang="ru-RU" sz="80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br>
              <a:rPr lang="ru-RU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u="sng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МКОУ «Ново-Буцринская  СОШ»</a:t>
            </a:r>
            <a:br>
              <a:rPr lang="ru-RU" sz="1400" u="sng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(Акт комиссионной проверки)</a:t>
            </a:r>
            <a:endParaRPr lang="ru-RU" sz="1400" smtClean="0"/>
          </a:p>
        </p:txBody>
      </p:sp>
      <p:sp>
        <p:nvSpPr>
          <p:cNvPr id="501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1200" b="1" smtClean="0"/>
              <a:t>1.1. При совершении террористического акта на территории МКОУ могут наступить следующие последствия: </a:t>
            </a:r>
            <a:endParaRPr lang="ru-RU" sz="1200" smtClean="0"/>
          </a:p>
          <a:p>
            <a:pPr eaLnBrk="1" hangingPunct="1"/>
            <a:r>
              <a:rPr lang="ru-RU" sz="1200" smtClean="0"/>
              <a:t> </a:t>
            </a:r>
          </a:p>
          <a:p>
            <a:pPr eaLnBrk="1" hangingPunct="1"/>
            <a:r>
              <a:rPr lang="ru-RU" sz="1200" smtClean="0"/>
              <a:t>- количество пострадавших составит более100</a:t>
            </a:r>
            <a:r>
              <a:rPr lang="ru-RU" sz="1200" b="1" u="sng" smtClean="0"/>
              <a:t> чел; </a:t>
            </a:r>
            <a:endParaRPr lang="ru-RU" sz="1200" smtClean="0"/>
          </a:p>
          <a:p>
            <a:pPr eaLnBrk="1" hangingPunct="1"/>
            <a:r>
              <a:rPr lang="ru-RU" sz="1200" smtClean="0"/>
              <a:t>- экономический ущерб составит более </a:t>
            </a:r>
            <a:r>
              <a:rPr lang="ru-RU" sz="1200" b="1" u="sng" smtClean="0">
                <a:latin typeface="Arial" charset="0"/>
              </a:rPr>
              <a:t>6</a:t>
            </a:r>
            <a:r>
              <a:rPr lang="ru-RU" sz="1200" b="1" u="sng" smtClean="0"/>
              <a:t>500000 тыс. рублей </a:t>
            </a:r>
            <a:endParaRPr lang="ru-RU" sz="1200" smtClean="0"/>
          </a:p>
          <a:p>
            <a:pPr eaLnBrk="1" hangingPunct="1"/>
            <a:r>
              <a:rPr lang="ru-RU" sz="1200" b="1" smtClean="0"/>
              <a:t>2. Организация и состояние работы по обеспечению антитеррористической защищенности объекта, меры по предупреждению чрезвычайных ситуаций:</a:t>
            </a:r>
            <a:endParaRPr lang="ru-RU" sz="1200" smtClean="0"/>
          </a:p>
          <a:p>
            <a:pPr eaLnBrk="1" hangingPunct="1"/>
            <a:r>
              <a:rPr lang="ru-RU" sz="1200" b="1" smtClean="0"/>
              <a:t>2.1. Организация делопроизводства. </a:t>
            </a:r>
            <a:endParaRPr lang="ru-RU" sz="1200" smtClean="0"/>
          </a:p>
          <a:p>
            <a:pPr eaLnBrk="1" hangingPunct="1"/>
            <a:r>
              <a:rPr lang="ru-RU" sz="1200" b="1" smtClean="0"/>
              <a:t>Наличие на объекте (учреждении) следующей документации: </a:t>
            </a:r>
            <a:endParaRPr lang="ru-RU" sz="1200" smtClean="0"/>
          </a:p>
          <a:p>
            <a:pPr eaLnBrk="1" hangingPunct="1"/>
            <a:r>
              <a:rPr lang="ru-RU" sz="1200" smtClean="0"/>
              <a:t>- плана (схемы) взаимодействия с правоохранительными органами при возникновении чрезвычайных ситуаций </a:t>
            </a:r>
            <a:r>
              <a:rPr lang="ru-RU" sz="1200" b="1" u="sng" smtClean="0"/>
              <a:t>имееся; </a:t>
            </a:r>
            <a:endParaRPr lang="ru-RU" sz="1200" smtClean="0"/>
          </a:p>
          <a:p>
            <a:pPr eaLnBrk="1" hangingPunct="1"/>
            <a:r>
              <a:rPr lang="ru-RU" sz="1200" smtClean="0"/>
              <a:t>- плана эвакуации сотрудников (посетителей и т.д.) учреждения при возникновении чрезвычайной ситуации (террористического акта) </a:t>
            </a:r>
            <a:r>
              <a:rPr lang="ru-RU" sz="1200" b="1" u="sng" smtClean="0"/>
              <a:t>имееся </a:t>
            </a:r>
            <a:r>
              <a:rPr lang="ru-RU" sz="1200" smtClean="0"/>
              <a:t>________________________________________________________________________; </a:t>
            </a:r>
          </a:p>
          <a:p>
            <a:pPr eaLnBrk="1" hangingPunct="1"/>
            <a:r>
              <a:rPr lang="ru-RU" sz="1200" smtClean="0"/>
              <a:t>- памятки руководителю учреждения о первоочередных действиях при угрозе террористического акта или возникновении иных нештатных ситуаций </a:t>
            </a:r>
            <a:r>
              <a:rPr lang="ru-RU" sz="1200" b="1" u="sng" smtClean="0"/>
              <a:t>имееся </a:t>
            </a:r>
            <a:r>
              <a:rPr lang="ru-RU" sz="1200" smtClean="0"/>
              <a:t>___________________________________________________________; </a:t>
            </a:r>
          </a:p>
          <a:p>
            <a:pPr eaLnBrk="1" hangingPunct="1"/>
            <a:r>
              <a:rPr lang="ru-RU" sz="1200" smtClean="0"/>
              <a:t>- памятки дежурному администратору о первоочередных действиях при угрозе террористического акта или возникновении иных нештатных ситуаций_ </a:t>
            </a:r>
            <a:r>
              <a:rPr lang="ru-RU" sz="1200" b="1" u="sng" smtClean="0"/>
              <a:t>имееся </a:t>
            </a:r>
            <a:r>
              <a:rPr lang="ru-RU" sz="1200" smtClean="0"/>
              <a:t>__________________________________________________________; </a:t>
            </a:r>
          </a:p>
          <a:p>
            <a:pPr eaLnBrk="1" hangingPunct="1"/>
            <a:r>
              <a:rPr lang="ru-RU" sz="1200" smtClean="0"/>
              <a:t>- функциональных обязанностей должностного лица учреждения, ответственного за выполнение мероприятий по антитеррористической защите </a:t>
            </a:r>
            <a:r>
              <a:rPr lang="ru-RU" sz="1200" b="1" smtClean="0"/>
              <a:t>имееся </a:t>
            </a:r>
            <a:r>
              <a:rPr lang="ru-RU" sz="1200" u="sng" smtClean="0"/>
              <a:t>_____________________________________________________________________; </a:t>
            </a:r>
            <a:endParaRPr lang="ru-RU" sz="1200" smtClean="0"/>
          </a:p>
          <a:p>
            <a:pPr eaLnBrk="1" hangingPunct="1"/>
            <a:r>
              <a:rPr lang="ru-RU" sz="1200" smtClean="0"/>
              <a:t>- должностные обязанности сотрудника, осуществляющего охрану </a:t>
            </a:r>
            <a:r>
              <a:rPr lang="ru-RU" sz="1200" b="1" u="sng" smtClean="0"/>
              <a:t>имееся </a:t>
            </a:r>
            <a:r>
              <a:rPr lang="ru-RU" sz="1200" smtClean="0"/>
              <a:t>______________________________________.</a:t>
            </a:r>
          </a:p>
          <a:p>
            <a:pPr eaLnBrk="1" hangingPunct="1"/>
            <a:endParaRPr lang="ru-RU" sz="120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br>
              <a:rPr lang="ru-RU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u="sng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МКОУ «Ново-Буцринская  СОШ»</a:t>
            </a:r>
            <a:br>
              <a:rPr lang="ru-RU" sz="1400" u="sng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(Акт комиссионной проверки)</a:t>
            </a:r>
            <a:endParaRPr lang="ru-RU" sz="1400" smtClean="0"/>
          </a:p>
        </p:txBody>
      </p:sp>
      <p:sp>
        <p:nvSpPr>
          <p:cNvPr id="512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000" b="1" smtClean="0"/>
              <a:t>3. Наличие и состояние на объекте: </a:t>
            </a:r>
            <a:endParaRPr lang="ru-RU" sz="1000" smtClean="0"/>
          </a:p>
          <a:p>
            <a:pPr eaLnBrk="1" hangingPunct="1">
              <a:lnSpc>
                <a:spcPct val="80000"/>
              </a:lnSpc>
            </a:pPr>
            <a:r>
              <a:rPr lang="ru-RU" sz="1000" smtClean="0"/>
              <a:t>- наличие и исправность охранно-пожарной сигнализации </a:t>
            </a:r>
            <a:r>
              <a:rPr lang="ru-RU" sz="1000" b="1" u="sng" smtClean="0"/>
              <a:t>имееся , в не исправном состоянии</a:t>
            </a:r>
            <a:r>
              <a:rPr lang="ru-RU" sz="1000" u="sng" smtClean="0"/>
              <a:t>__________________; </a:t>
            </a:r>
            <a:endParaRPr lang="ru-RU" sz="1000" smtClean="0"/>
          </a:p>
          <a:p>
            <a:pPr eaLnBrk="1" hangingPunct="1">
              <a:lnSpc>
                <a:spcPct val="80000"/>
              </a:lnSpc>
            </a:pPr>
            <a:r>
              <a:rPr lang="ru-RU" sz="1000" smtClean="0"/>
              <a:t>- исправность систем наружного и внутреннего противопожарного водоснабжения</a:t>
            </a:r>
            <a:r>
              <a:rPr lang="ru-RU" sz="1000" u="sng" smtClean="0"/>
              <a:t> </a:t>
            </a:r>
            <a:r>
              <a:rPr lang="ru-RU" sz="1000" b="1" u="sng" smtClean="0"/>
              <a:t>не имееся </a:t>
            </a:r>
            <a:r>
              <a:rPr lang="ru-RU" sz="1000" smtClean="0"/>
              <a:t>__________________; </a:t>
            </a:r>
          </a:p>
          <a:p>
            <a:pPr eaLnBrk="1" hangingPunct="1">
              <a:lnSpc>
                <a:spcPct val="80000"/>
              </a:lnSpc>
            </a:pPr>
            <a:r>
              <a:rPr lang="ru-RU" sz="1000" smtClean="0"/>
              <a:t>- укомплектованность пожарных кранов </a:t>
            </a:r>
            <a:r>
              <a:rPr lang="ru-RU" sz="1000" b="1" u="sng" smtClean="0"/>
              <a:t>не укомплектовано</a:t>
            </a:r>
            <a:r>
              <a:rPr lang="ru-RU" sz="1000" smtClean="0"/>
              <a:t>_______________________________________________; </a:t>
            </a:r>
          </a:p>
          <a:p>
            <a:pPr eaLnBrk="1" hangingPunct="1">
              <a:lnSpc>
                <a:spcPct val="80000"/>
              </a:lnSpc>
            </a:pPr>
            <a:r>
              <a:rPr lang="ru-RU" sz="1000" smtClean="0"/>
              <a:t>- наличие первичных средств пожаротушения _</a:t>
            </a:r>
            <a:r>
              <a:rPr lang="ru-RU" sz="1000" b="1" u="sng" smtClean="0"/>
              <a:t>имееся </a:t>
            </a:r>
            <a:r>
              <a:rPr lang="ru-RU" sz="1000" smtClean="0"/>
              <a:t>_____________________________________________________; </a:t>
            </a:r>
          </a:p>
          <a:p>
            <a:pPr eaLnBrk="1" hangingPunct="1">
              <a:lnSpc>
                <a:spcPct val="80000"/>
              </a:lnSpc>
            </a:pPr>
            <a:r>
              <a:rPr lang="ru-RU" sz="1000" smtClean="0"/>
              <a:t>- укомплектованность средствами индивидуальной защиты, средствами оказания первой медицинской помощи </a:t>
            </a:r>
            <a:r>
              <a:rPr lang="ru-RU" sz="1000" b="1" u="sng" smtClean="0"/>
              <a:t>средствами индивидуальной защиты – нет; имеется медицинский кабинет; </a:t>
            </a:r>
            <a:endParaRPr lang="ru-RU" sz="1000" smtClean="0"/>
          </a:p>
          <a:p>
            <a:pPr eaLnBrk="1" hangingPunct="1">
              <a:lnSpc>
                <a:spcPct val="80000"/>
              </a:lnSpc>
            </a:pPr>
            <a:r>
              <a:rPr lang="ru-RU" sz="1000" smtClean="0"/>
              <a:t>- наличие резерва медикаментов, перевязочных материалов на случай ликвидации медико-санитарных последствий ЧС </a:t>
            </a:r>
            <a:r>
              <a:rPr lang="ru-RU" sz="1000" b="1" u="sng" smtClean="0"/>
              <a:t>нет; </a:t>
            </a:r>
            <a:endParaRPr lang="ru-RU" sz="1000" smtClean="0"/>
          </a:p>
          <a:p>
            <a:pPr eaLnBrk="1" hangingPunct="1">
              <a:lnSpc>
                <a:spcPct val="80000"/>
              </a:lnSpc>
            </a:pPr>
            <a:r>
              <a:rPr lang="ru-RU" sz="1000" b="1" smtClean="0"/>
              <a:t>4. Организация охраны объекта. </a:t>
            </a:r>
            <a:endParaRPr lang="ru-RU" sz="1000" smtClean="0"/>
          </a:p>
          <a:p>
            <a:pPr eaLnBrk="1" hangingPunct="1">
              <a:lnSpc>
                <a:spcPct val="80000"/>
              </a:lnSpc>
            </a:pPr>
            <a:r>
              <a:rPr lang="ru-RU" sz="1000" smtClean="0"/>
              <a:t>- параметры охраняемой территории</a:t>
            </a:r>
            <a:r>
              <a:rPr lang="ru-RU" sz="1000" b="1" u="sng" smtClean="0"/>
              <a:t>:_ _</a:t>
            </a:r>
            <a:r>
              <a:rPr lang="ru-RU" sz="1000" b="1" u="sng" smtClean="0">
                <a:latin typeface="Arial" charset="0"/>
              </a:rPr>
              <a:t>6225</a:t>
            </a:r>
            <a:r>
              <a:rPr lang="ru-RU" sz="1000" b="1" u="sng" smtClean="0"/>
              <a:t> кв.м. ______________________ </a:t>
            </a:r>
            <a:endParaRPr lang="ru-RU" sz="1000" smtClean="0"/>
          </a:p>
          <a:p>
            <a:pPr eaLnBrk="1" hangingPunct="1">
              <a:lnSpc>
                <a:spcPct val="80000"/>
              </a:lnSpc>
            </a:pPr>
            <a:r>
              <a:rPr lang="ru-RU" sz="1000" smtClean="0"/>
              <a:t>                                                                                        (площадь (кв. м), периметр (м)</a:t>
            </a:r>
          </a:p>
          <a:p>
            <a:pPr eaLnBrk="1" hangingPunct="1">
              <a:lnSpc>
                <a:spcPct val="80000"/>
              </a:lnSpc>
            </a:pPr>
            <a:r>
              <a:rPr lang="ru-RU" sz="1000" smtClean="0"/>
              <a:t>- инженерные заграждения </a:t>
            </a:r>
            <a:r>
              <a:rPr lang="ru-RU" sz="1000" b="1" u="sng" smtClean="0"/>
              <a:t>каменная, частичная сетка рабица____________</a:t>
            </a:r>
            <a:endParaRPr lang="ru-RU" sz="1000" smtClean="0"/>
          </a:p>
          <a:p>
            <a:pPr eaLnBrk="1" hangingPunct="1">
              <a:lnSpc>
                <a:spcPct val="80000"/>
              </a:lnSpc>
            </a:pPr>
            <a:r>
              <a:rPr lang="ru-RU" sz="1000" smtClean="0"/>
              <a:t>(конструкция и параметры, в т.ч. высота (м), общая протяженность (м) ограждения) </a:t>
            </a:r>
          </a:p>
          <a:p>
            <a:pPr eaLnBrk="1" hangingPunct="1">
              <a:lnSpc>
                <a:spcPct val="80000"/>
              </a:lnSpc>
            </a:pPr>
            <a:r>
              <a:rPr lang="ru-RU" sz="1000" smtClean="0"/>
              <a:t>- инженерно-технические средства охранной, пожарной и тревожной сигнализации, их характеристика: </a:t>
            </a:r>
            <a:r>
              <a:rPr lang="ru-RU" sz="1000" b="1" u="sng" smtClean="0"/>
              <a:t>не имеется</a:t>
            </a:r>
            <a:endParaRPr lang="ru-RU" sz="1000" smtClean="0"/>
          </a:p>
          <a:p>
            <a:pPr eaLnBrk="1" hangingPunct="1">
              <a:lnSpc>
                <a:spcPct val="80000"/>
              </a:lnSpc>
            </a:pPr>
            <a:r>
              <a:rPr lang="ru-RU" sz="1000" smtClean="0"/>
              <a:t>- состояние распашных внутренних металлических решеток на окнах </a:t>
            </a:r>
            <a:r>
              <a:rPr lang="ru-RU" sz="1000" b="1" u="sng" smtClean="0"/>
              <a:t>нет; </a:t>
            </a:r>
            <a:endParaRPr lang="ru-RU" sz="1000" smtClean="0"/>
          </a:p>
          <a:p>
            <a:pPr eaLnBrk="1" hangingPunct="1">
              <a:lnSpc>
                <a:spcPct val="80000"/>
              </a:lnSpc>
            </a:pPr>
            <a:r>
              <a:rPr lang="ru-RU" sz="1000" b="1" smtClean="0"/>
              <a:t>Наличие </a:t>
            </a:r>
            <a:endParaRPr lang="ru-RU" sz="1000" smtClean="0"/>
          </a:p>
          <a:p>
            <a:pPr eaLnBrk="1" hangingPunct="1">
              <a:lnSpc>
                <a:spcPct val="80000"/>
              </a:lnSpc>
            </a:pPr>
            <a:r>
              <a:rPr lang="ru-RU" sz="1000" smtClean="0"/>
              <a:t>-кнопки экстренного вызова полиции (организации, осуществляющей охрану объекта) не </a:t>
            </a:r>
            <a:r>
              <a:rPr lang="ru-RU" sz="1000" b="1" u="sng" smtClean="0"/>
              <a:t>имеется</a:t>
            </a:r>
            <a:r>
              <a:rPr lang="ru-RU" sz="1000" smtClean="0"/>
              <a:t>; </a:t>
            </a:r>
          </a:p>
          <a:p>
            <a:pPr eaLnBrk="1" hangingPunct="1">
              <a:lnSpc>
                <a:spcPct val="80000"/>
              </a:lnSpc>
            </a:pPr>
            <a:r>
              <a:rPr lang="ru-RU" sz="1000" smtClean="0"/>
              <a:t>- телефона с автоматическим определителем номера звонившего абонента </a:t>
            </a:r>
            <a:r>
              <a:rPr lang="ru-RU" sz="1000" b="1" u="sng" smtClean="0"/>
              <a:t>не имеется</a:t>
            </a:r>
            <a:r>
              <a:rPr lang="ru-RU" sz="1000" smtClean="0"/>
              <a:t>__________________________; </a:t>
            </a:r>
          </a:p>
          <a:p>
            <a:pPr eaLnBrk="1" hangingPunct="1">
              <a:lnSpc>
                <a:spcPct val="80000"/>
              </a:lnSpc>
            </a:pPr>
            <a:r>
              <a:rPr lang="ru-RU" sz="1000" smtClean="0"/>
              <a:t>- средств оповещения не </a:t>
            </a:r>
            <a:r>
              <a:rPr lang="ru-RU" sz="1000" b="1" u="sng" smtClean="0"/>
              <a:t>имеется; </a:t>
            </a:r>
            <a:endParaRPr lang="ru-RU" sz="1000" smtClean="0"/>
          </a:p>
          <a:p>
            <a:pPr eaLnBrk="1" hangingPunct="1">
              <a:lnSpc>
                <a:spcPct val="80000"/>
              </a:lnSpc>
            </a:pPr>
            <a:r>
              <a:rPr lang="ru-RU" sz="1000" smtClean="0"/>
              <a:t>- переносных и стационарных металлообнаружителей </a:t>
            </a:r>
            <a:r>
              <a:rPr lang="ru-RU" sz="1000" b="1" u="sng" smtClean="0"/>
              <a:t>нет</a:t>
            </a:r>
            <a:r>
              <a:rPr lang="ru-RU" sz="1000" smtClean="0"/>
              <a:t>_____________________________________________; </a:t>
            </a:r>
          </a:p>
          <a:p>
            <a:pPr eaLnBrk="1" hangingPunct="1">
              <a:lnSpc>
                <a:spcPct val="80000"/>
              </a:lnSpc>
            </a:pPr>
            <a:r>
              <a:rPr lang="ru-RU" sz="1000" smtClean="0"/>
              <a:t>- систем видеонаблюдения (сколько), их эффективность </a:t>
            </a:r>
            <a:r>
              <a:rPr lang="ru-RU" sz="1000" b="1" u="sng" smtClean="0"/>
              <a:t> имеется; </a:t>
            </a:r>
            <a:endParaRPr lang="ru-RU" sz="1000" smtClean="0"/>
          </a:p>
          <a:p>
            <a:pPr eaLnBrk="1" hangingPunct="1">
              <a:lnSpc>
                <a:spcPct val="80000"/>
              </a:lnSpc>
            </a:pPr>
            <a:r>
              <a:rPr lang="ru-RU" sz="1000" b="1" smtClean="0"/>
              <a:t>                                                                           4.1. Система охраны объекта: </a:t>
            </a:r>
            <a:endParaRPr lang="ru-RU" sz="1000" smtClean="0"/>
          </a:p>
          <a:p>
            <a:pPr eaLnBrk="1" hangingPunct="1">
              <a:lnSpc>
                <a:spcPct val="80000"/>
              </a:lnSpc>
            </a:pPr>
            <a:r>
              <a:rPr lang="ru-RU" sz="1000" smtClean="0"/>
              <a:t>Организационная основа охраны (</a:t>
            </a:r>
            <a:r>
              <a:rPr lang="ru-RU" sz="1000" b="1" smtClean="0"/>
              <a:t>подразделение отдела вневедомственной охраны </a:t>
            </a:r>
            <a:r>
              <a:rPr lang="ru-RU" sz="1000" smtClean="0"/>
              <a:t>территориального ОВД, ведомственная охрана, служба безопасности, частная охранная организация, </a:t>
            </a:r>
            <a:r>
              <a:rPr lang="ru-RU" sz="1000" b="1" u="sng" smtClean="0"/>
              <a:t>сторожа </a:t>
            </a:r>
            <a:r>
              <a:rPr lang="ru-RU" sz="1000" smtClean="0"/>
              <a:t>и др.) </a:t>
            </a:r>
          </a:p>
          <a:p>
            <a:pPr eaLnBrk="1" hangingPunct="1">
              <a:lnSpc>
                <a:spcPct val="80000"/>
              </a:lnSpc>
            </a:pPr>
            <a:r>
              <a:rPr lang="ru-RU" sz="1000" smtClean="0"/>
              <a:t>Наименование организации, осуществляющей охранную деятельность </a:t>
            </a:r>
            <a:r>
              <a:rPr lang="ru-RU" sz="1000" b="1" u="sng" smtClean="0"/>
              <a:t>сторож</a:t>
            </a:r>
            <a:r>
              <a:rPr lang="ru-RU" sz="1000" smtClean="0"/>
              <a:t>_____________________________ </a:t>
            </a:r>
          </a:p>
          <a:p>
            <a:pPr eaLnBrk="1" hangingPunct="1">
              <a:lnSpc>
                <a:spcPct val="80000"/>
              </a:lnSpc>
            </a:pPr>
            <a:r>
              <a:rPr lang="ru-RU" sz="1000" smtClean="0"/>
              <a:t>Количество сотрудников охраны, постов, режим несения службы </a:t>
            </a:r>
            <a:r>
              <a:rPr lang="ru-RU" sz="1000" b="1" u="sng" smtClean="0"/>
              <a:t>круглосуточно сторож с 19-00 до 8-00, с 8-00 до 16-00</a:t>
            </a:r>
            <a:endParaRPr lang="ru-RU" sz="1000" smtClean="0"/>
          </a:p>
          <a:p>
            <a:pPr eaLnBrk="1" hangingPunct="1">
              <a:lnSpc>
                <a:spcPct val="80000"/>
              </a:lnSpc>
            </a:pPr>
            <a:r>
              <a:rPr lang="ru-RU" sz="1000" b="1" u="sng" smtClean="0"/>
              <a:t>уборщик служебных помещений, с 16-00 до 18-00 администрация МКОУ.</a:t>
            </a:r>
            <a:r>
              <a:rPr lang="ru-RU" sz="1000" smtClean="0"/>
              <a:t>________ </a:t>
            </a:r>
          </a:p>
          <a:p>
            <a:pPr eaLnBrk="1" hangingPunct="1">
              <a:lnSpc>
                <a:spcPct val="80000"/>
              </a:lnSpc>
            </a:pPr>
            <a:endParaRPr lang="ru-RU" sz="100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Мочохская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сош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(Акт комиссионной проверки)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3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4.2. Средства охраны </a:t>
            </a:r>
            <a:r>
              <a:rPr lang="ru-RU" dirty="0" smtClean="0"/>
              <a:t>(в соответствии с действующим законодательством):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- защитные средства (тип, количество)</a:t>
            </a:r>
            <a:r>
              <a:rPr lang="ru-RU" dirty="0" err="1" smtClean="0"/>
              <a:t>__</a:t>
            </a:r>
            <a:r>
              <a:rPr lang="ru-RU" b="1" u="sng" dirty="0" err="1" smtClean="0"/>
              <a:t>нет</a:t>
            </a:r>
            <a:r>
              <a:rPr lang="ru-RU" dirty="0" err="1" smtClean="0"/>
              <a:t>__________________________________________________________</a:t>
            </a:r>
            <a:r>
              <a:rPr lang="ru-RU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-специальные средства (тип, количество)</a:t>
            </a:r>
            <a:r>
              <a:rPr lang="ru-RU" dirty="0" err="1" smtClean="0"/>
              <a:t>_</a:t>
            </a:r>
            <a:r>
              <a:rPr lang="ru-RU" b="1" u="sng" dirty="0" err="1" smtClean="0"/>
              <a:t>нет</a:t>
            </a:r>
            <a:r>
              <a:rPr lang="ru-RU" dirty="0" err="1" smtClean="0"/>
              <a:t>_________________________________________________________</a:t>
            </a:r>
            <a:r>
              <a:rPr lang="ru-RU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5. Организация пропускного режима.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- наличие положения по организации пропускного режима </a:t>
            </a:r>
            <a:r>
              <a:rPr lang="ru-RU" dirty="0" err="1" smtClean="0"/>
              <a:t>_</a:t>
            </a:r>
            <a:r>
              <a:rPr lang="ru-RU" b="1" u="sng" dirty="0" err="1" smtClean="0"/>
              <a:t>не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имеется</a:t>
            </a:r>
            <a:r>
              <a:rPr lang="ru-RU" dirty="0" err="1" smtClean="0"/>
              <a:t>______________________________________</a:t>
            </a:r>
            <a:r>
              <a:rPr lang="ru-RU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- наличие журналов учета </a:t>
            </a:r>
            <a:r>
              <a:rPr lang="ru-RU" dirty="0" err="1" smtClean="0"/>
              <a:t>посетителей_______</a:t>
            </a:r>
            <a:r>
              <a:rPr lang="ru-RU" dirty="0" smtClean="0"/>
              <a:t> </a:t>
            </a:r>
            <a:r>
              <a:rPr lang="ru-RU" b="1" u="sng" dirty="0" smtClean="0"/>
              <a:t>имеется </a:t>
            </a:r>
            <a:r>
              <a:rPr lang="ru-RU" dirty="0" smtClean="0"/>
              <a:t>_______________________________________________________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- контроль за помещениями учреждения, сданными в аренду (фирмам, их наименование, частным лицам, профиль деятельности) </a:t>
            </a:r>
            <a:r>
              <a:rPr lang="ru-RU" b="1" u="sng" dirty="0" smtClean="0"/>
              <a:t>помещения в аренду не сдаются; 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- обеспечение контроля за производством ремонтных и других видов работ, проверки рабочих о наличии у них регистрации, информирование правоохранительных органов _ </a:t>
            </a:r>
            <a:r>
              <a:rPr lang="ru-RU" b="1" u="sng" dirty="0" err="1" smtClean="0"/>
              <a:t>проводится_</a:t>
            </a:r>
            <a:r>
              <a:rPr lang="ru-RU" dirty="0" err="1" smtClean="0"/>
              <a:t>_____________________________________</a:t>
            </a:r>
            <a:r>
              <a:rPr lang="ru-RU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- проведение проверок на предмет обнаружения бесхозных вещей и предметов на объекте или в непосредственной близости от </a:t>
            </a:r>
            <a:r>
              <a:rPr lang="ru-RU" dirty="0" err="1" smtClean="0"/>
              <a:t>него__</a:t>
            </a:r>
            <a:r>
              <a:rPr lang="ru-RU" dirty="0" smtClean="0"/>
              <a:t> </a:t>
            </a:r>
            <a:r>
              <a:rPr lang="ru-RU" b="1" u="sng" dirty="0" smtClean="0"/>
              <a:t>проводится_</a:t>
            </a:r>
            <a:r>
              <a:rPr lang="ru-RU" dirty="0" smtClean="0"/>
              <a:t>_________________________________________________________________________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- обеспечение контроля за вносимыми (ввозимыми) на территорию объекта грузами и предметами ручной клади, своевременным вывозом твердых бытовых </a:t>
            </a:r>
            <a:r>
              <a:rPr lang="ru-RU" dirty="0" err="1" smtClean="0"/>
              <a:t>отходов___</a:t>
            </a:r>
            <a:r>
              <a:rPr lang="ru-RU" dirty="0" smtClean="0"/>
              <a:t> </a:t>
            </a:r>
            <a:r>
              <a:rPr lang="ru-RU" b="1" u="sng" dirty="0" err="1" smtClean="0"/>
              <a:t>проводится_</a:t>
            </a:r>
            <a:r>
              <a:rPr lang="ru-RU" dirty="0" err="1" smtClean="0"/>
              <a:t>____________________________________________</a:t>
            </a:r>
            <a:r>
              <a:rPr lang="ru-RU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- ежедневное проведение проверок подвалов, чердаков, подсобных </a:t>
            </a:r>
            <a:r>
              <a:rPr lang="ru-RU" dirty="0" err="1" smtClean="0"/>
              <a:t>помещений_</a:t>
            </a:r>
            <a:r>
              <a:rPr lang="ru-RU" dirty="0" smtClean="0"/>
              <a:t> </a:t>
            </a:r>
            <a:r>
              <a:rPr lang="ru-RU" b="1" u="sng" dirty="0" err="1" smtClean="0"/>
              <a:t>проводится_</a:t>
            </a:r>
            <a:r>
              <a:rPr lang="ru-RU" dirty="0" err="1" smtClean="0"/>
              <a:t>______________________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-осуществление контроля за их закрытием и опечатыванием _ </a:t>
            </a:r>
            <a:r>
              <a:rPr lang="ru-RU" b="1" u="sng" dirty="0" err="1" smtClean="0"/>
              <a:t>проводится_</a:t>
            </a:r>
            <a:r>
              <a:rPr lang="ru-RU" dirty="0" err="1" smtClean="0"/>
              <a:t>______________________________________</a:t>
            </a:r>
            <a:r>
              <a:rPr lang="ru-RU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6. Оценка состояния антитеррористической защищенности МКОУ.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Выводы комиссии: </a:t>
            </a:r>
            <a:r>
              <a:rPr lang="ru-RU" dirty="0" smtClean="0"/>
              <a:t>Присвоить объекту </a:t>
            </a:r>
            <a:r>
              <a:rPr lang="ru-RU" b="1" dirty="0" smtClean="0"/>
              <a:t>3 </a:t>
            </a:r>
            <a:r>
              <a:rPr lang="ru-RU" dirty="0" smtClean="0"/>
              <a:t>категорию опасности.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Предложения по усилению антитеррористической защищенности объекта с учетом присвоения ей 3 категории опасности: 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u="sng" dirty="0" smtClean="0"/>
              <a:t>Привести документацию объекта в соответствие с требованиями, предъявляемыми ко третьей категории объектов (территорий), согласно Постановлению Правительства РФ от 7.10.2017 года №1235. При наличии финансирования повысить уровень безопасности, используя новейшие инженерно - технические средства охраны. 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 - разработка планов эвакуации работников, обучающихся и иных лиц, находящихся на объекте (территории), в случае получения информации об угрозе совершения или о совершении террористического акта;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 -  назначение должностных лиц, ответственных за проведение мероприятий по обеспечению антитеррористической защищенности объектов (территорий) и организацию взаимодействия с территориальными органами безопасности, территориальными органами Министерства внутренних дел 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8313" y="333375"/>
            <a:ext cx="8229600" cy="1143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МКОУ «Ново-Буцринская  СОШ»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(Акт комиссионной проверки)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647700"/>
          </a:xfrm>
        </p:spPr>
        <p:txBody>
          <a:bodyPr/>
          <a:lstStyle/>
          <a:p>
            <a:pPr eaLnBrk="1" hangingPunct="1"/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br>
              <a:rPr lang="ru-RU" sz="1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МКОУ «Ново-Буцринская  СОШ»</a:t>
            </a:r>
            <a:br>
              <a:rPr lang="ru-RU" sz="1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(Акт комиссионной проверки)</a:t>
            </a:r>
            <a:br>
              <a:rPr lang="ru-RU" sz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smtClean="0"/>
          </a:p>
        </p:txBody>
      </p:sp>
      <p:pic>
        <p:nvPicPr>
          <p:cNvPr id="53250" name="Picture 3" descr="Sca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908050"/>
            <a:ext cx="6624638" cy="579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Scan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88913"/>
            <a:ext cx="77724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69" name="Group 61"/>
          <p:cNvGraphicFramePr>
            <a:graphicFrameLocks noGrp="1"/>
          </p:cNvGraphicFramePr>
          <p:nvPr/>
        </p:nvGraphicFramePr>
        <p:xfrm>
          <a:off x="179388" y="901700"/>
          <a:ext cx="8785225" cy="5662613"/>
        </p:xfrm>
        <a:graphic>
          <a:graphicData uri="http://schemas.openxmlformats.org/drawingml/2006/table">
            <a:tbl>
              <a:tblPr/>
              <a:tblGrid>
                <a:gridCol w="525462"/>
                <a:gridCol w="5811838"/>
                <a:gridCol w="2447925"/>
              </a:tblGrid>
              <a:tr h="569913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раздела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слайда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Паспорт безопасности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4-5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171450" algn="l"/>
                          <a:tab pos="2667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Условные обозначения</a:t>
                      </a:r>
                      <a:endParaRPr kumimoji="0" lang="ru-RU" sz="1400" b="0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7-8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Космический снимок</a:t>
                      </a:r>
                      <a:endParaRPr kumimoji="0" lang="ru-RU" sz="1400" b="0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Схема расположения объекта на местности</a:t>
                      </a:r>
                      <a:endParaRPr kumimoji="0" lang="ru-RU" sz="1400" b="0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эвакуации </a:t>
                      </a:r>
                      <a:endParaRPr kumimoji="0" lang="ru-RU" sz="1400" b="0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чердака объекта</a:t>
                      </a:r>
                      <a:endParaRPr kumimoji="0" lang="ru-RU" sz="1400" b="0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 объекта на территории</a:t>
                      </a:r>
                      <a:endParaRPr kumimoji="0" lang="ru-RU" sz="1400" b="0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защищенности, исходя из рисков возникновения ЧС</a:t>
                      </a:r>
                      <a:endParaRPr kumimoji="0" lang="ru-RU" sz="1400" b="0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15-16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Оперативно-технические характеристики объекта</a:t>
                      </a:r>
                      <a:endParaRPr kumimoji="0" lang="ru-RU" sz="1400" b="0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17-22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 комиссионной проверки</a:t>
                      </a:r>
                      <a:endParaRPr kumimoji="0" lang="ru-RU" sz="1400" b="0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24-34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техногенных пожаров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467" name="Rectangle 4"/>
          <p:cNvSpPr txBox="1">
            <a:spLocks noChangeArrowheads="1"/>
          </p:cNvSpPr>
          <p:nvPr/>
        </p:nvSpPr>
        <p:spPr bwMode="auto">
          <a:xfrm>
            <a:off x="0" y="6350"/>
            <a:ext cx="9144000" cy="90011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lIns="82592" tIns="41297" rIns="82592" bIns="41297" anchor="ctr"/>
          <a:lstStyle/>
          <a:p>
            <a:pPr algn="ctr" defTabSz="1543050"/>
            <a:r>
              <a:rPr 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defTabSz="1543050"/>
            <a:r>
              <a:rPr lang="ru-RU" sz="15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МКОУ «Ново-Буцринская  СОШ»</a:t>
            </a:r>
          </a:p>
          <a:p>
            <a:pPr algn="ctr" defTabSz="1543050"/>
            <a:r>
              <a:rPr lang="ru-RU" sz="15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(содержание)</a:t>
            </a:r>
          </a:p>
        </p:txBody>
      </p:sp>
      <p:sp>
        <p:nvSpPr>
          <p:cNvPr id="17470" name="Text Box 62"/>
          <p:cNvSpPr txBox="1">
            <a:spLocks noChangeArrowheads="1"/>
          </p:cNvSpPr>
          <p:nvPr/>
        </p:nvSpPr>
        <p:spPr bwMode="auto">
          <a:xfrm>
            <a:off x="7308850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Scan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346075"/>
            <a:ext cx="7513637" cy="651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906463"/>
          <a:ext cx="9144000" cy="5932487"/>
        </p:xfrm>
        <a:graphic>
          <a:graphicData uri="http://schemas.openxmlformats.org/drawingml/2006/table">
            <a:tbl>
              <a:tblPr/>
              <a:tblGrid>
                <a:gridCol w="314325"/>
                <a:gridCol w="1219200"/>
                <a:gridCol w="614363"/>
                <a:gridCol w="412750"/>
                <a:gridCol w="452437"/>
                <a:gridCol w="230188"/>
                <a:gridCol w="374650"/>
                <a:gridCol w="611187"/>
                <a:gridCol w="1639888"/>
                <a:gridCol w="633412"/>
                <a:gridCol w="379413"/>
                <a:gridCol w="442912"/>
                <a:gridCol w="746125"/>
                <a:gridCol w="1073150"/>
              </a:tblGrid>
              <a:tr h="1714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Привлечение в соответствии 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планами применения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71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л/с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л/с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убытия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прибытия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725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Функциональные подсистемы РСЧС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725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МЧС России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725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повседневного управления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ЦУКС по субъекту РФ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нет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Приказ МЧС РФ № 123 от 25.02.2013г.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57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ОПУ: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5725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Территориальные органы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 ГУ МЧС России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 МЧС РФ № 123 от 25.02.2013г.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3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 пожарно-спасательного гарнизона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5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ОШ ГУ МЧС России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57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территориальные органы: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5725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65750" algn="l"/>
                        </a:tabLst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Силы и средства ликвидации ЧС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Аэромобильная группировка СРФ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180мин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 МЧС РФ № 9 от 18.02.2016г.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5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Подразделения ФПС СРФ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 МЧС РФ № 123 от 25.02.2013г.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Психологическая служба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 МЧС России по РД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 МЧС РФ №525 от 20.09.2011г.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57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силы и средства ликвидации ЧС: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57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МЧС России: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5725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Минздрав России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725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повседневного управления Минздрава России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Оперативный дежурный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ГБУ РД «ДЦМК»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ОПУ ВСМК: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ОПУ: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Территориальные органы Минздрава России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Дежурные врачи медучреждений различного профиля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Ответственный дежурный ФБУ здравоохранения «Центр гигиены и эпидемиологии»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3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Ответственный дежурный тер.фонда ОМС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57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территориальные органы: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5725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Силы и средства ликвидации ЧС Минздрава России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Бригада специализированной медицинской помощи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5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Станции скорой помощи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57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силы и средства ликвидации ЧС: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57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за Минздрав России: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5725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Минприроды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725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повседневного управления Минприроды России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7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ОПУ: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5725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Территориальные органы Минприроды России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7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территориальные органы: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5725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65750" algn="l"/>
                        </a:tabLst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Силы и средства ликвидации ЧС Минприроды России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4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силы и средства ликвидации ЧС: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 № 292 от 30.07.2010г.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5725"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за Минприроды России: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5725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Минкомсвязь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725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повседневного управления Минкомсвязи России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7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ОПУ: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Приказом Минкомсвязь РФ № 342 от 12.12.2011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5725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Территориальные органы Минкомсвязи России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7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территориальные органы: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Приказом Минкомсвязь РФ № 342 от 12.12.2011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5725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Силы и средства ликвидации ЧС Минкомсвязи России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4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силы и средства ликвидации ЧС: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Приказом Минкомсвязь РФ № 342 от 12.12.2011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5725"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за Минкомсвязь России: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5725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Минтранс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725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повседневного управления Минтранса России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7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ОПУ: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Внутреннее распоряжение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5725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Территориальные органы Минтранса России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7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территориальные органы: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Внутреннее распоряжение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5725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Силы и средства ликвидации ЧС Минтранса России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4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силы и средства ликвидации ЧС: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Внутреннее распоряжение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5725"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за Минтранс России: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7075" name="Rectangle 4"/>
          <p:cNvSpPr txBox="1">
            <a:spLocks noChangeArrowheads="1"/>
          </p:cNvSpPr>
          <p:nvPr/>
        </p:nvSpPr>
        <p:spPr bwMode="auto">
          <a:xfrm>
            <a:off x="0" y="6350"/>
            <a:ext cx="9144000" cy="90011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lIns="82592" tIns="41297" rIns="82592" bIns="41297" anchor="ctr"/>
          <a:lstStyle/>
          <a:p>
            <a:pPr algn="ctr" defTabSz="1543050"/>
            <a:r>
              <a:rPr 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defTabSz="1543050"/>
            <a:r>
              <a:rPr lang="ru-RU" sz="15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МКОУ «Ново-Буцринская  СОШ»</a:t>
            </a:r>
          </a:p>
          <a:p>
            <a:pPr algn="ctr" defTabSz="1543050"/>
            <a:r>
              <a:rPr lang="ru-RU" sz="15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(ведомость привлечения сил и средств при ликвидации ЧС)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906463"/>
          <a:ext cx="9144000" cy="5943600"/>
        </p:xfrm>
        <a:graphic>
          <a:graphicData uri="http://schemas.openxmlformats.org/drawingml/2006/table">
            <a:tbl>
              <a:tblPr/>
              <a:tblGrid>
                <a:gridCol w="312738"/>
                <a:gridCol w="1217612"/>
                <a:gridCol w="614363"/>
                <a:gridCol w="411162"/>
                <a:gridCol w="452438"/>
                <a:gridCol w="228600"/>
                <a:gridCol w="377825"/>
                <a:gridCol w="622300"/>
                <a:gridCol w="1636712"/>
                <a:gridCol w="633413"/>
                <a:gridCol w="377825"/>
                <a:gridCol w="442912"/>
                <a:gridCol w="744538"/>
                <a:gridCol w="1071562"/>
              </a:tblGrid>
              <a:tr h="2476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Привлечение в соответствии 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планами применения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47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л/с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л/с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убытия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прибытия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825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МВД России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825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повседневного управления МВД России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Дежурный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38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ОПУ: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3825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Территориальные органы МВД России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Дежурные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38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территориальные органы: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3825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Силы и средства ликвидации ЧС МВД России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общественного правопорядка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ГИБДД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38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силы и средства ликвидации ЧС: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38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за МВД России: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38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за ФП РСЧС: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123825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Территориальные подсистемы РСЧС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825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Координационные органы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КЧС и ОПБ субъекта РФ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пост.№794 от 30.12.2003г.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пост.№176 от 17.06.2016г.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КЧС и ОПБ муниципального образования субъекта РФ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 КЧС и ОПБ субъекта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ОШ (КЧС и ОПБ муниципального образования)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38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КЧС и ОПБ субъекта: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3825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повседневного управления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ДДС субъекта Администрации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ПП РД №346 от 23.11.2016г.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ЕДДС муниципального образования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Указ Президента РФ №1632 от 28.12.2010 г.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38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ЕДДС: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3825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Силы и средства ликвидации ЧС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Газовая служба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3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Медицинская служба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Аварийно-спасательные формирования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Энергетическая служба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Инструкция ПБ-12-525-03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Коммунальная служба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Служба восстановления связи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5мин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Дорожная служба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096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76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силы и средства ликвидации ЧС субъекта: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38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за ТП РСЧС: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1238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за РСЧС: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419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7872" name="Rectangle 4"/>
          <p:cNvSpPr txBox="1">
            <a:spLocks noChangeArrowheads="1"/>
          </p:cNvSpPr>
          <p:nvPr/>
        </p:nvSpPr>
        <p:spPr bwMode="auto">
          <a:xfrm>
            <a:off x="0" y="6350"/>
            <a:ext cx="9144000" cy="90011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lIns="82592" tIns="41297" rIns="82592" bIns="41297" anchor="ctr"/>
          <a:lstStyle/>
          <a:p>
            <a:pPr algn="ctr" defTabSz="1543050"/>
            <a:r>
              <a:rPr 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defTabSz="1543050"/>
            <a:r>
              <a:rPr lang="ru-RU" sz="15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МКОУ «Ново-Буцринская  СОШ»</a:t>
            </a:r>
          </a:p>
          <a:p>
            <a:pPr algn="ctr" defTabSz="1543050"/>
            <a:r>
              <a:rPr lang="ru-RU" sz="15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(ведомость привлечения сил и средств при ликвидации ЧС)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4" descr="заставка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 № 5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Приказ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« О создании комиссии по выявлению антитеррористической защищенности школы»</a:t>
            </a:r>
            <a:endParaRPr lang="ru-RU" sz="23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58371" name="Text Box 115"/>
          <p:cNvSpPr txBox="1">
            <a:spLocks noChangeArrowheads="1"/>
          </p:cNvSpPr>
          <p:nvPr/>
        </p:nvSpPr>
        <p:spPr bwMode="auto">
          <a:xfrm>
            <a:off x="8532813" y="0"/>
            <a:ext cx="5143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298" tIns="32649" rIns="65298" bIns="32649">
            <a:spAutoFit/>
          </a:bodyPr>
          <a:lstStyle/>
          <a:p>
            <a:pPr algn="r" defTabSz="1279525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3" descr="Sc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765175"/>
            <a:ext cx="6264275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42" name="Picture 4" descr="заставка-1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115888"/>
            <a:ext cx="9036050" cy="6553200"/>
          </a:xfrm>
        </p:spPr>
      </p:pic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684213" y="2971800"/>
            <a:ext cx="7704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Раздел  № 5</a:t>
            </a:r>
          </a:p>
          <a:p>
            <a:pPr>
              <a:defRPr/>
            </a:pP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РИСКИ ВОЗНИКНОВЕНИЯ ТЕХНОГЕННЫХ ПОЖАРОВ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smtClean="0">
                <a:solidFill>
                  <a:srgbClr val="000000"/>
                </a:solidFill>
                <a:latin typeface="Arial" charset="0"/>
              </a:rPr>
              <a:t>ПАСПОРТ ОБЪЕКТА МИНИСТЕРСТВА ОБРАЗОВАНИЯ РД</a:t>
            </a:r>
            <a:br>
              <a:rPr lang="ru-RU" sz="1400" smtClean="0">
                <a:solidFill>
                  <a:srgbClr val="000000"/>
                </a:solidFill>
                <a:latin typeface="Arial" charset="0"/>
              </a:rPr>
            </a:br>
            <a:r>
              <a:rPr lang="ru-RU" sz="1400" u="sng" smtClean="0">
                <a:solidFill>
                  <a:srgbClr val="000000"/>
                </a:solidFill>
                <a:latin typeface="Arial" charset="0"/>
              </a:rPr>
              <a:t>МКОУ «Ново-Буцринская  СОШ»</a:t>
            </a:r>
            <a:br>
              <a:rPr lang="ru-RU" sz="1400" u="sng" smtClean="0">
                <a:solidFill>
                  <a:srgbClr val="000000"/>
                </a:solidFill>
                <a:latin typeface="Arial" charset="0"/>
              </a:rPr>
            </a:br>
            <a:r>
              <a:rPr lang="ru-RU" sz="1400" smtClean="0">
                <a:solidFill>
                  <a:srgbClr val="0000FF"/>
                </a:solidFill>
                <a:latin typeface="Arial" charset="0"/>
              </a:rPr>
              <a:t>(схема расстановки сил и средств)</a:t>
            </a:r>
            <a:br>
              <a:rPr lang="ru-RU" sz="1400" smtClean="0">
                <a:solidFill>
                  <a:srgbClr val="0000FF"/>
                </a:solidFill>
                <a:latin typeface="Arial" charset="0"/>
              </a:rPr>
            </a:br>
            <a:endParaRPr lang="ru-RU" sz="1400" smtClean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246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2467" name="Picture 4" descr="Scan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6975"/>
            <a:ext cx="9144000" cy="611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600" b="1" smtClean="0">
                <a:solidFill>
                  <a:schemeClr val="tx2"/>
                </a:solidFill>
              </a:rPr>
              <a:t>Паспорт объекта министерства образования РД</a:t>
            </a:r>
            <a:br>
              <a:rPr lang="ru-RU" sz="1600" b="1" smtClean="0">
                <a:solidFill>
                  <a:schemeClr val="tx2"/>
                </a:solidFill>
              </a:rPr>
            </a:br>
            <a:r>
              <a:rPr lang="ru-RU" sz="1600" b="1" smtClean="0">
                <a:solidFill>
                  <a:schemeClr val="tx2"/>
                </a:solidFill>
              </a:rPr>
              <a:t>МКОУ «</a:t>
            </a:r>
            <a:r>
              <a:rPr lang="ru-RU" sz="1600" b="1" smtClean="0">
                <a:solidFill>
                  <a:schemeClr val="tx2"/>
                </a:solidFill>
                <a:latin typeface="Arial" charset="0"/>
              </a:rPr>
              <a:t>Ново-Буцринская </a:t>
            </a:r>
            <a:r>
              <a:rPr lang="ru-RU" sz="1600" b="1" smtClean="0">
                <a:solidFill>
                  <a:schemeClr val="tx2"/>
                </a:solidFill>
              </a:rPr>
              <a:t> СОШ»</a:t>
            </a: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800" smtClean="0"/>
              <a:t> </a:t>
            </a:r>
          </a:p>
          <a:p>
            <a:pPr eaLnBrk="1" hangingPunct="1">
              <a:lnSpc>
                <a:spcPct val="80000"/>
              </a:lnSpc>
            </a:pPr>
            <a:r>
              <a:rPr lang="ru-RU" sz="900" b="1" smtClean="0"/>
              <a:t>ПАСПОРТ БЕЗОПАСНОСТИ</a:t>
            </a:r>
            <a:endParaRPr lang="ru-RU" sz="900" smtClean="0"/>
          </a:p>
          <a:p>
            <a:pPr eaLnBrk="1" hangingPunct="1">
              <a:lnSpc>
                <a:spcPct val="80000"/>
              </a:lnSpc>
            </a:pPr>
            <a:r>
              <a:rPr lang="ru-RU" sz="900" u="sng" smtClean="0"/>
              <a:t>Муниципального казенного общеобразовательного учреждения </a:t>
            </a:r>
            <a:r>
              <a:rPr lang="ru-RU" sz="900" u="sng" smtClean="0">
                <a:latin typeface="Arial" charset="0"/>
              </a:rPr>
              <a:t>Ново-Буцринская </a:t>
            </a:r>
            <a:r>
              <a:rPr lang="ru-RU" sz="900" u="sng" smtClean="0"/>
              <a:t> СОШ</a:t>
            </a:r>
            <a:r>
              <a:rPr lang="ru-RU" sz="900" smtClean="0"/>
              <a:t>                    (наименование объекта (территории)</a:t>
            </a:r>
          </a:p>
          <a:p>
            <a:pPr eaLnBrk="1" hangingPunct="1">
              <a:lnSpc>
                <a:spcPct val="80000"/>
              </a:lnSpc>
            </a:pPr>
            <a:r>
              <a:rPr lang="ru-RU" sz="900" u="sng" smtClean="0"/>
              <a:t>селения </a:t>
            </a:r>
            <a:r>
              <a:rPr lang="ru-RU" sz="900" u="sng" smtClean="0">
                <a:latin typeface="Arial" charset="0"/>
              </a:rPr>
              <a:t> Буцра </a:t>
            </a:r>
            <a:r>
              <a:rPr lang="ru-RU" sz="900" u="sng" smtClean="0"/>
              <a:t> Хунзахского района</a:t>
            </a:r>
            <a:endParaRPr lang="ru-RU" sz="900" smtClean="0"/>
          </a:p>
          <a:p>
            <a:pPr eaLnBrk="1" hangingPunct="1">
              <a:lnSpc>
                <a:spcPct val="80000"/>
              </a:lnSpc>
            </a:pPr>
            <a:r>
              <a:rPr lang="ru-RU" sz="900" smtClean="0"/>
              <a:t>(наименование населенного пункта)</a:t>
            </a:r>
          </a:p>
          <a:p>
            <a:pPr eaLnBrk="1" hangingPunct="1">
              <a:lnSpc>
                <a:spcPct val="80000"/>
              </a:lnSpc>
            </a:pPr>
            <a:r>
              <a:rPr lang="ru-RU" sz="900" smtClean="0"/>
              <a:t>2018г.</a:t>
            </a:r>
          </a:p>
          <a:p>
            <a:pPr eaLnBrk="1" hangingPunct="1">
              <a:lnSpc>
                <a:spcPct val="80000"/>
              </a:lnSpc>
            </a:pPr>
            <a:r>
              <a:rPr lang="ru-RU" sz="900" smtClean="0"/>
              <a:t> </a:t>
            </a:r>
          </a:p>
          <a:p>
            <a:pPr eaLnBrk="1" hangingPunct="1">
              <a:lnSpc>
                <a:spcPct val="80000"/>
              </a:lnSpc>
            </a:pPr>
            <a:r>
              <a:rPr lang="ru-RU" sz="900" b="1" u="sng" smtClean="0"/>
              <a:t>I. Общие сведения об объекте (территории)</a:t>
            </a:r>
            <a:endParaRPr lang="ru-RU" sz="900" smtClean="0"/>
          </a:p>
          <a:p>
            <a:pPr eaLnBrk="1" hangingPunct="1">
              <a:lnSpc>
                <a:spcPct val="80000"/>
              </a:lnSpc>
            </a:pPr>
            <a:r>
              <a:rPr lang="ru-RU" sz="900" smtClean="0"/>
              <a:t> </a:t>
            </a:r>
          </a:p>
          <a:p>
            <a:pPr eaLnBrk="1" hangingPunct="1">
              <a:lnSpc>
                <a:spcPct val="80000"/>
              </a:lnSpc>
            </a:pPr>
            <a:r>
              <a:rPr lang="ru-RU" sz="900" u="sng" smtClean="0"/>
              <a:t>Отдел образовании Администрации МР «Хунзахский» адрес с.Хунзах телефон, факс 8(87233)2-22-01/67-43-63 </a:t>
            </a:r>
            <a:r>
              <a:rPr lang="en-US" sz="900" u="sng" smtClean="0"/>
              <a:t>E</a:t>
            </a:r>
            <a:r>
              <a:rPr lang="ru-RU" sz="900" u="sng" smtClean="0"/>
              <a:t>-</a:t>
            </a:r>
            <a:r>
              <a:rPr lang="en-US" sz="900" u="sng" smtClean="0"/>
              <a:t>mail</a:t>
            </a:r>
            <a:r>
              <a:rPr lang="ru-RU" sz="900" u="sng" smtClean="0"/>
              <a:t>:</a:t>
            </a:r>
            <a:r>
              <a:rPr lang="ru-RU" sz="900" smtClean="0"/>
              <a:t> </a:t>
            </a:r>
            <a:r>
              <a:rPr lang="ru-RU" sz="900" u="sng" smtClean="0">
                <a:hlinkClick r:id="rId3"/>
              </a:rPr>
              <a:t>glava@khunzakh.ru</a:t>
            </a:r>
            <a:endParaRPr lang="ru-RU" sz="900" smtClean="0"/>
          </a:p>
          <a:p>
            <a:pPr eaLnBrk="1" hangingPunct="1">
              <a:lnSpc>
                <a:spcPct val="80000"/>
              </a:lnSpc>
            </a:pPr>
            <a:r>
              <a:rPr lang="ru-RU" sz="900" smtClean="0"/>
              <a:t>(наименование вышестоящей организации по принадлежности, наименование,</a:t>
            </a:r>
          </a:p>
          <a:p>
            <a:pPr eaLnBrk="1" hangingPunct="1">
              <a:lnSpc>
                <a:spcPct val="80000"/>
              </a:lnSpc>
            </a:pPr>
            <a:r>
              <a:rPr lang="ru-RU" sz="900" smtClean="0"/>
              <a:t>адрес, телефон, факс, адрес электронной почты органа (организации),</a:t>
            </a:r>
          </a:p>
          <a:p>
            <a:pPr eaLnBrk="1" hangingPunct="1">
              <a:lnSpc>
                <a:spcPct val="80000"/>
              </a:lnSpc>
            </a:pPr>
            <a:r>
              <a:rPr lang="ru-RU" sz="900" smtClean="0"/>
              <a:t>являющегося правообладателем объекта (территории)</a:t>
            </a:r>
          </a:p>
          <a:p>
            <a:pPr eaLnBrk="1" hangingPunct="1">
              <a:lnSpc>
                <a:spcPct val="80000"/>
              </a:lnSpc>
            </a:pPr>
            <a:r>
              <a:rPr lang="ru-RU" sz="900" u="sng" smtClean="0"/>
              <a:t>селения </a:t>
            </a:r>
            <a:r>
              <a:rPr lang="ru-RU" sz="900" u="sng" smtClean="0">
                <a:latin typeface="Arial" charset="0"/>
              </a:rPr>
              <a:t>Буцра </a:t>
            </a:r>
            <a:r>
              <a:rPr lang="ru-RU" sz="900" u="sng" smtClean="0"/>
              <a:t> Хунзахского района тел.</a:t>
            </a:r>
            <a:r>
              <a:rPr lang="en-US" sz="900" u="sng" smtClean="0"/>
              <a:t>89</a:t>
            </a:r>
            <a:r>
              <a:rPr lang="ru-RU" sz="900" u="sng" smtClean="0">
                <a:latin typeface="Arial" charset="0"/>
              </a:rPr>
              <a:t>034696354</a:t>
            </a:r>
            <a:r>
              <a:rPr lang="ru-RU" sz="900" u="sng" smtClean="0"/>
              <a:t>  </a:t>
            </a:r>
            <a:r>
              <a:rPr lang="en-US" sz="900" u="sng" smtClean="0"/>
              <a:t>E</a:t>
            </a:r>
            <a:r>
              <a:rPr lang="ru-RU" sz="900" u="sng" smtClean="0"/>
              <a:t>-</a:t>
            </a:r>
            <a:r>
              <a:rPr lang="en-US" sz="900" u="sng" smtClean="0"/>
              <a:t>mail</a:t>
            </a:r>
            <a:r>
              <a:rPr lang="ru-RU" sz="900" u="sng" smtClean="0"/>
              <a:t>:</a:t>
            </a:r>
            <a:r>
              <a:rPr lang="en-US" sz="900" u="sng" smtClean="0"/>
              <a:t>nbutsra</a:t>
            </a:r>
            <a:r>
              <a:rPr lang="ru-RU" sz="900" u="sng" smtClean="0"/>
              <a:t>2008@</a:t>
            </a:r>
            <a:r>
              <a:rPr lang="en-US" sz="900" u="sng" smtClean="0"/>
              <a:t>yandex</a:t>
            </a:r>
            <a:r>
              <a:rPr lang="ru-RU" sz="900" u="sng" smtClean="0"/>
              <a:t>.</a:t>
            </a:r>
            <a:r>
              <a:rPr lang="en-US" sz="900" u="sng" smtClean="0"/>
              <a:t>ru</a:t>
            </a:r>
            <a:endParaRPr lang="ru-RU" sz="900" smtClean="0"/>
          </a:p>
          <a:p>
            <a:pPr eaLnBrk="1" hangingPunct="1">
              <a:lnSpc>
                <a:spcPct val="80000"/>
              </a:lnSpc>
            </a:pPr>
            <a:r>
              <a:rPr lang="ru-RU" sz="900" smtClean="0"/>
              <a:t>(адрес объекта (территории), телефон, факс, электронная почта)</a:t>
            </a:r>
          </a:p>
          <a:p>
            <a:pPr eaLnBrk="1" hangingPunct="1">
              <a:lnSpc>
                <a:spcPct val="80000"/>
              </a:lnSpc>
            </a:pPr>
            <a:r>
              <a:rPr lang="ru-RU" sz="900" u="sng" smtClean="0"/>
              <a:t>Образовательный</a:t>
            </a:r>
            <a:endParaRPr lang="ru-RU" sz="900" smtClean="0"/>
          </a:p>
          <a:p>
            <a:pPr eaLnBrk="1" hangingPunct="1">
              <a:lnSpc>
                <a:spcPct val="80000"/>
              </a:lnSpc>
            </a:pPr>
            <a:r>
              <a:rPr lang="ru-RU" sz="900" smtClean="0"/>
              <a:t>(основной вид деятельности органа (организации), являющегося</a:t>
            </a:r>
          </a:p>
          <a:p>
            <a:pPr eaLnBrk="1" hangingPunct="1">
              <a:lnSpc>
                <a:spcPct val="80000"/>
              </a:lnSpc>
            </a:pPr>
            <a:r>
              <a:rPr lang="ru-RU" sz="900" smtClean="0"/>
              <a:t>правообладателем объекта (территории)</a:t>
            </a:r>
          </a:p>
          <a:p>
            <a:pPr eaLnBrk="1" hangingPunct="1">
              <a:lnSpc>
                <a:spcPct val="80000"/>
              </a:lnSpc>
            </a:pPr>
            <a:r>
              <a:rPr lang="ru-RU" sz="900" u="sng" smtClean="0"/>
              <a:t>третья </a:t>
            </a:r>
            <a:endParaRPr lang="ru-RU" sz="900" smtClean="0"/>
          </a:p>
          <a:p>
            <a:pPr eaLnBrk="1" hangingPunct="1">
              <a:lnSpc>
                <a:spcPct val="80000"/>
              </a:lnSpc>
            </a:pPr>
            <a:r>
              <a:rPr lang="ru-RU" sz="900" smtClean="0"/>
              <a:t>(категория опасности объекта (территории)</a:t>
            </a:r>
          </a:p>
          <a:p>
            <a:pPr eaLnBrk="1" hangingPunct="1">
              <a:lnSpc>
                <a:spcPct val="80000"/>
              </a:lnSpc>
            </a:pPr>
            <a:r>
              <a:rPr lang="ru-RU" sz="900" u="sng" smtClean="0">
                <a:latin typeface="Arial" charset="0"/>
              </a:rPr>
              <a:t>1700  </a:t>
            </a:r>
            <a:r>
              <a:rPr lang="ru-RU" sz="900" u="sng" smtClean="0"/>
              <a:t>кв. м.</a:t>
            </a:r>
            <a:endParaRPr lang="ru-RU" sz="900" smtClean="0"/>
          </a:p>
          <a:p>
            <a:pPr eaLnBrk="1" hangingPunct="1">
              <a:lnSpc>
                <a:spcPct val="80000"/>
              </a:lnSpc>
            </a:pPr>
            <a:r>
              <a:rPr lang="ru-RU" sz="900" smtClean="0"/>
              <a:t>(общая площадь объекта (территории), кв. метров, протяженность</a:t>
            </a:r>
          </a:p>
          <a:p>
            <a:pPr eaLnBrk="1" hangingPunct="1">
              <a:lnSpc>
                <a:spcPct val="80000"/>
              </a:lnSpc>
            </a:pPr>
            <a:r>
              <a:rPr lang="ru-RU" sz="900" smtClean="0"/>
              <a:t>периметра, метров)</a:t>
            </a:r>
          </a:p>
          <a:p>
            <a:pPr eaLnBrk="1" hangingPunct="1">
              <a:lnSpc>
                <a:spcPct val="80000"/>
              </a:lnSpc>
            </a:pPr>
            <a:r>
              <a:rPr lang="ru-RU" sz="900" u="sng" smtClean="0"/>
              <a:t>№ Ш-</a:t>
            </a:r>
            <a:r>
              <a:rPr lang="ru-RU" sz="900" u="sng" smtClean="0">
                <a:latin typeface="Arial" charset="0"/>
              </a:rPr>
              <a:t>32</a:t>
            </a:r>
            <a:r>
              <a:rPr lang="ru-RU" sz="900" u="sng" smtClean="0"/>
              <a:t>, дата выдачи </a:t>
            </a:r>
            <a:r>
              <a:rPr lang="ru-RU" sz="900" u="sng" smtClean="0">
                <a:latin typeface="Arial" charset="0"/>
              </a:rPr>
              <a:t>30 </a:t>
            </a:r>
            <a:r>
              <a:rPr lang="ru-RU" sz="900" u="sng" smtClean="0"/>
              <a:t>.10.2000.</a:t>
            </a:r>
            <a:endParaRPr lang="ru-RU" sz="900" smtClean="0"/>
          </a:p>
          <a:p>
            <a:pPr eaLnBrk="1" hangingPunct="1">
              <a:lnSpc>
                <a:spcPct val="80000"/>
              </a:lnSpc>
            </a:pPr>
            <a:r>
              <a:rPr lang="ru-RU" sz="900" smtClean="0"/>
              <a:t>(свидетельство о государственной регистрации права на пользование</a:t>
            </a:r>
          </a:p>
          <a:p>
            <a:pPr eaLnBrk="1" hangingPunct="1">
              <a:lnSpc>
                <a:spcPct val="80000"/>
              </a:lnSpc>
            </a:pPr>
            <a:r>
              <a:rPr lang="ru-RU" sz="900" smtClean="0"/>
              <a:t>земельным участком и свидетельство о праве пользования объектом</a:t>
            </a:r>
          </a:p>
          <a:p>
            <a:pPr eaLnBrk="1" hangingPunct="1">
              <a:lnSpc>
                <a:spcPct val="80000"/>
              </a:lnSpc>
            </a:pPr>
            <a:r>
              <a:rPr lang="ru-RU" sz="900" smtClean="0"/>
              <a:t>недвижимости, номер и дата их выдачи)</a:t>
            </a:r>
          </a:p>
          <a:p>
            <a:pPr eaLnBrk="1" hangingPunct="1">
              <a:lnSpc>
                <a:spcPct val="80000"/>
              </a:lnSpc>
            </a:pPr>
            <a:r>
              <a:rPr lang="ru-RU" sz="900" u="sng" smtClean="0">
                <a:latin typeface="Arial" charset="0"/>
              </a:rPr>
              <a:t>Омаров Магомед Мухумаевич </a:t>
            </a:r>
            <a:r>
              <a:rPr lang="ru-RU" sz="900" u="sng" smtClean="0"/>
              <a:t>директор ОУ сот. 89034</a:t>
            </a:r>
            <a:r>
              <a:rPr lang="ru-RU" sz="900" u="sng" smtClean="0">
                <a:latin typeface="Arial" charset="0"/>
              </a:rPr>
              <a:t>696354</a:t>
            </a:r>
            <a:r>
              <a:rPr lang="ru-RU" sz="900" u="sng" smtClean="0"/>
              <a:t> </a:t>
            </a:r>
            <a:endParaRPr lang="ru-RU" sz="900" smtClean="0"/>
          </a:p>
          <a:p>
            <a:pPr eaLnBrk="1" hangingPunct="1">
              <a:lnSpc>
                <a:spcPct val="80000"/>
              </a:lnSpc>
            </a:pPr>
            <a:r>
              <a:rPr lang="ru-RU" sz="900" smtClean="0"/>
              <a:t> (ф.и.о. должностного лица, осуществляющего непосредственное руководство</a:t>
            </a:r>
          </a:p>
          <a:p>
            <a:pPr eaLnBrk="1" hangingPunct="1">
              <a:lnSpc>
                <a:spcPct val="80000"/>
              </a:lnSpc>
            </a:pPr>
            <a:r>
              <a:rPr lang="ru-RU" sz="900" smtClean="0"/>
              <a:t>деятельностью работников на объекте (территории), служебный (мобильный)</a:t>
            </a:r>
          </a:p>
          <a:p>
            <a:pPr eaLnBrk="1" hangingPunct="1">
              <a:lnSpc>
                <a:spcPct val="80000"/>
              </a:lnSpc>
            </a:pPr>
            <a:r>
              <a:rPr lang="ru-RU" sz="900" smtClean="0"/>
              <a:t>телефон, факс, электронная почта)</a:t>
            </a:r>
          </a:p>
          <a:p>
            <a:pPr eaLnBrk="1" hangingPunct="1">
              <a:lnSpc>
                <a:spcPct val="80000"/>
              </a:lnSpc>
            </a:pPr>
            <a:r>
              <a:rPr lang="ru-RU" sz="900" u="sng" smtClean="0"/>
              <a:t>Администрация МР «Хунзахский район»_Аммаев Ш.М. </a:t>
            </a:r>
            <a:endParaRPr lang="ru-RU" sz="900" smtClean="0"/>
          </a:p>
          <a:p>
            <a:pPr eaLnBrk="1" hangingPunct="1">
              <a:lnSpc>
                <a:spcPct val="80000"/>
              </a:lnSpc>
            </a:pPr>
            <a:r>
              <a:rPr lang="ru-RU" sz="900" smtClean="0"/>
              <a:t>(ф.и.о. руководителя органа (организации), являющегося правообладателем</a:t>
            </a:r>
          </a:p>
          <a:p>
            <a:pPr eaLnBrk="1" hangingPunct="1">
              <a:lnSpc>
                <a:spcPct val="80000"/>
              </a:lnSpc>
            </a:pPr>
            <a:r>
              <a:rPr lang="ru-RU" sz="900" smtClean="0"/>
              <a:t>объекта (территории), служебный (мобильный) телефон, электронная почта)</a:t>
            </a:r>
          </a:p>
          <a:p>
            <a:pPr eaLnBrk="1" hangingPunct="1">
              <a:lnSpc>
                <a:spcPct val="80000"/>
              </a:lnSpc>
            </a:pPr>
            <a:endParaRPr lang="ru-RU" sz="80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600" b="1" smtClean="0">
                <a:solidFill>
                  <a:schemeClr val="tx2"/>
                </a:solidFill>
              </a:rPr>
              <a:t>Паспорт объекта министерства образования РД</a:t>
            </a:r>
            <a:br>
              <a:rPr lang="ru-RU" sz="1600" b="1" smtClean="0">
                <a:solidFill>
                  <a:schemeClr val="tx2"/>
                </a:solidFill>
              </a:rPr>
            </a:br>
            <a:r>
              <a:rPr lang="ru-RU" sz="1600" b="1" smtClean="0">
                <a:solidFill>
                  <a:schemeClr val="tx2"/>
                </a:solidFill>
              </a:rPr>
              <a:t>МКОУ «</a:t>
            </a:r>
            <a:r>
              <a:rPr lang="ru-RU" sz="1600" b="1" smtClean="0">
                <a:solidFill>
                  <a:schemeClr val="tx2"/>
                </a:solidFill>
                <a:latin typeface="Arial" charset="0"/>
              </a:rPr>
              <a:t>Ново-Буцринская </a:t>
            </a:r>
            <a:r>
              <a:rPr lang="ru-RU" sz="1600" b="1" smtClean="0">
                <a:solidFill>
                  <a:schemeClr val="tx2"/>
                </a:solidFill>
              </a:rPr>
              <a:t> СОШ»</a:t>
            </a:r>
            <a:endParaRPr lang="ru-RU" sz="1600" smtClean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500" b="1" smtClean="0"/>
              <a:t>II. Сведения о работниках объекта (территории), обучающихся и иных</a:t>
            </a:r>
            <a:endParaRPr lang="ru-RU" sz="1500" smtClean="0"/>
          </a:p>
          <a:p>
            <a:pPr eaLnBrk="1" hangingPunct="1">
              <a:lnSpc>
                <a:spcPct val="80000"/>
              </a:lnSpc>
            </a:pPr>
            <a:r>
              <a:rPr lang="ru-RU" sz="1500" b="1" smtClean="0"/>
              <a:t>лицах, находящихся на объекте (территории)</a:t>
            </a:r>
            <a:endParaRPr lang="ru-RU" sz="1500" smtClean="0"/>
          </a:p>
          <a:p>
            <a:pPr eaLnBrk="1" hangingPunct="1">
              <a:lnSpc>
                <a:spcPct val="80000"/>
              </a:lnSpc>
            </a:pPr>
            <a:r>
              <a:rPr lang="ru-RU" sz="1500" smtClean="0"/>
              <a:t> </a:t>
            </a:r>
          </a:p>
          <a:p>
            <a:pPr eaLnBrk="1" hangingPunct="1">
              <a:lnSpc>
                <a:spcPct val="80000"/>
              </a:lnSpc>
            </a:pPr>
            <a:r>
              <a:rPr lang="ru-RU" sz="1500" smtClean="0"/>
              <a:t>Режим работы объекта (территории):</a:t>
            </a:r>
          </a:p>
          <a:p>
            <a:pPr eaLnBrk="1" hangingPunct="1">
              <a:lnSpc>
                <a:spcPct val="80000"/>
              </a:lnSpc>
            </a:pPr>
            <a:r>
              <a:rPr lang="ru-RU" sz="1500" u="sng" smtClean="0"/>
              <a:t>с обучающимися с 8:00 до 19:00,.</a:t>
            </a:r>
            <a:endParaRPr lang="ru-RU" sz="1500" smtClean="0"/>
          </a:p>
          <a:p>
            <a:pPr eaLnBrk="1" hangingPunct="1">
              <a:lnSpc>
                <a:spcPct val="80000"/>
              </a:lnSpc>
            </a:pPr>
            <a:r>
              <a:rPr lang="ru-RU" sz="1500" smtClean="0"/>
              <a:t>(продолжительность, начало (окончание) рабочего дня)</a:t>
            </a:r>
          </a:p>
          <a:p>
            <a:pPr eaLnBrk="1" hangingPunct="1">
              <a:lnSpc>
                <a:spcPct val="80000"/>
              </a:lnSpc>
            </a:pPr>
            <a:r>
              <a:rPr lang="ru-RU" sz="1500" smtClean="0"/>
              <a:t> </a:t>
            </a:r>
          </a:p>
          <a:p>
            <a:pPr eaLnBrk="1" hangingPunct="1">
              <a:lnSpc>
                <a:spcPct val="80000"/>
              </a:lnSpc>
            </a:pPr>
            <a:r>
              <a:rPr lang="ru-RU" sz="1500" smtClean="0"/>
              <a:t>    2. Общее количество работников объекта (территории) </a:t>
            </a:r>
            <a:r>
              <a:rPr lang="ru-RU" sz="1500" u="sng" smtClean="0"/>
              <a:t>3</a:t>
            </a:r>
            <a:r>
              <a:rPr lang="ru-RU" sz="1500" u="sng" smtClean="0">
                <a:latin typeface="Arial" charset="0"/>
              </a:rPr>
              <a:t>5</a:t>
            </a:r>
            <a:r>
              <a:rPr lang="ru-RU" sz="1500" u="sng" smtClean="0"/>
              <a:t> </a:t>
            </a:r>
            <a:r>
              <a:rPr lang="ru-RU" sz="1500" smtClean="0"/>
              <a:t> (человек)</a:t>
            </a:r>
          </a:p>
          <a:p>
            <a:pPr eaLnBrk="1" hangingPunct="1">
              <a:lnSpc>
                <a:spcPct val="80000"/>
              </a:lnSpc>
            </a:pPr>
            <a:r>
              <a:rPr lang="ru-RU" sz="1500" smtClean="0"/>
              <a:t>    3. Среднее количество находящихся на объекте (территории) в течение дня работников, обучающихся и иных лиц, в том  числе  арендаторов,  лиц, осуществляющих  безвозмездное  пользование  имуществом,   находящимся на объекте     (территории),     сотрудников           охранных организаций </a:t>
            </a:r>
            <a:r>
              <a:rPr lang="ru-RU" sz="1500" u="sng" smtClean="0"/>
              <a:t>1</a:t>
            </a:r>
            <a:r>
              <a:rPr lang="ru-RU" sz="1500" u="sng" smtClean="0">
                <a:latin typeface="Arial" charset="0"/>
              </a:rPr>
              <a:t>05</a:t>
            </a:r>
            <a:r>
              <a:rPr lang="ru-RU" sz="1500" u="sng" smtClean="0"/>
              <a:t>.</a:t>
            </a:r>
            <a:r>
              <a:rPr lang="ru-RU" sz="1500" smtClean="0"/>
              <a:t> (человек)</a:t>
            </a:r>
          </a:p>
          <a:p>
            <a:pPr eaLnBrk="1" hangingPunct="1">
              <a:lnSpc>
                <a:spcPct val="80000"/>
              </a:lnSpc>
            </a:pPr>
            <a:r>
              <a:rPr lang="ru-RU" sz="1500" smtClean="0"/>
              <a:t>    4. Среднее  количество  находящихся  на  объекте     (территории) в нерабочее  время,  ночью,  в  выходные  и  праздничные  дни  работников, обучающихся и иных лиц, в том  числе  арендаторов,  лиц,  осуществляющих безвозмездное   пользование   имуществом,   находящимся       на объекте (территории), сотрудников охранных организаций </a:t>
            </a:r>
            <a:r>
              <a:rPr lang="ru-RU" sz="1500" u="sng" smtClean="0"/>
              <a:t>2.</a:t>
            </a:r>
            <a:r>
              <a:rPr lang="ru-RU" sz="1500" smtClean="0"/>
              <a:t> (человек)</a:t>
            </a:r>
          </a:p>
          <a:p>
            <a:pPr eaLnBrk="1" hangingPunct="1">
              <a:lnSpc>
                <a:spcPct val="80000"/>
              </a:lnSpc>
            </a:pPr>
            <a:endParaRPr lang="ru-RU" sz="15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039938"/>
            <a:ext cx="9144000" cy="2403475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1341" tIns="45675" rIns="91341" bIns="45675" rtlCol="0">
            <a:normAutofit/>
          </a:bodyPr>
          <a:lstStyle/>
          <a:p>
            <a:pPr defTabSz="912593" eaLnBrk="1" fontAlgn="auto" hangingPunct="1">
              <a:spcAft>
                <a:spcPts val="0"/>
              </a:spcAft>
              <a:defRPr/>
            </a:pPr>
            <a:endParaRPr lang="ru-RU" sz="3900" b="1" i="1" u="sng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047" name="Group 5"/>
          <p:cNvGrpSpPr>
            <a:grpSpLocks/>
          </p:cNvGrpSpPr>
          <p:nvPr/>
        </p:nvGrpSpPr>
        <p:grpSpPr bwMode="auto">
          <a:xfrm>
            <a:off x="30163" y="112713"/>
            <a:ext cx="1668462" cy="1516062"/>
            <a:chOff x="373" y="1752"/>
            <a:chExt cx="1786" cy="1460"/>
          </a:xfrm>
        </p:grpSpPr>
        <p:sp>
          <p:nvSpPr>
            <p:cNvPr id="1055" name="AutoShape 6"/>
            <p:cNvSpPr>
              <a:spLocks noChangeArrowheads="1"/>
            </p:cNvSpPr>
            <p:nvPr/>
          </p:nvSpPr>
          <p:spPr bwMode="auto">
            <a:xfrm>
              <a:off x="441" y="1819"/>
              <a:ext cx="75" cy="257"/>
            </a:xfrm>
            <a:prstGeom prst="can">
              <a:avLst>
                <a:gd name="adj" fmla="val 3205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 scaled="1"/>
            </a:gradFill>
            <a:ln w="3175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0388"/>
              <a:endParaRPr lang="ru-RU" sz="1400">
                <a:latin typeface="Calibri" pitchFamily="34" charset="0"/>
              </a:endParaRPr>
            </a:p>
          </p:txBody>
        </p:sp>
        <p:sp>
          <p:nvSpPr>
            <p:cNvPr id="1056" name="Freeform 7"/>
            <p:cNvSpPr>
              <a:spLocks/>
            </p:cNvSpPr>
            <p:nvPr/>
          </p:nvSpPr>
          <p:spPr bwMode="auto">
            <a:xfrm>
              <a:off x="489" y="1759"/>
              <a:ext cx="764" cy="314"/>
            </a:xfrm>
            <a:custGeom>
              <a:avLst/>
              <a:gdLst>
                <a:gd name="T0" fmla="*/ 0 w 1193"/>
                <a:gd name="T1" fmla="*/ 0 h 973"/>
                <a:gd name="T2" fmla="*/ 1 w 1193"/>
                <a:gd name="T3" fmla="*/ 0 h 973"/>
                <a:gd name="T4" fmla="*/ 1 w 1193"/>
                <a:gd name="T5" fmla="*/ 0 h 973"/>
                <a:gd name="T6" fmla="*/ 1 w 1193"/>
                <a:gd name="T7" fmla="*/ 0 h 973"/>
                <a:gd name="T8" fmla="*/ 1 w 1193"/>
                <a:gd name="T9" fmla="*/ 0 h 973"/>
                <a:gd name="T10" fmla="*/ 1 w 1193"/>
                <a:gd name="T11" fmla="*/ 0 h 973"/>
                <a:gd name="T12" fmla="*/ 1 w 1193"/>
                <a:gd name="T13" fmla="*/ 0 h 973"/>
                <a:gd name="T14" fmla="*/ 1 w 1193"/>
                <a:gd name="T15" fmla="*/ 0 h 973"/>
                <a:gd name="T16" fmla="*/ 1 w 1193"/>
                <a:gd name="T17" fmla="*/ 0 h 973"/>
                <a:gd name="T18" fmla="*/ 1 w 1193"/>
                <a:gd name="T19" fmla="*/ 0 h 973"/>
                <a:gd name="T20" fmla="*/ 1 w 1193"/>
                <a:gd name="T21" fmla="*/ 0 h 973"/>
                <a:gd name="T22" fmla="*/ 1 w 1193"/>
                <a:gd name="T23" fmla="*/ 0 h 973"/>
                <a:gd name="T24" fmla="*/ 1 w 1193"/>
                <a:gd name="T25" fmla="*/ 0 h 973"/>
                <a:gd name="T26" fmla="*/ 1 w 1193"/>
                <a:gd name="T27" fmla="*/ 0 h 973"/>
                <a:gd name="T28" fmla="*/ 1 w 1193"/>
                <a:gd name="T29" fmla="*/ 0 h 973"/>
                <a:gd name="T30" fmla="*/ 1 w 1193"/>
                <a:gd name="T31" fmla="*/ 0 h 973"/>
                <a:gd name="T32" fmla="*/ 1 w 1193"/>
                <a:gd name="T33" fmla="*/ 0 h 973"/>
                <a:gd name="T34" fmla="*/ 1 w 1193"/>
                <a:gd name="T35" fmla="*/ 0 h 973"/>
                <a:gd name="T36" fmla="*/ 1 w 1193"/>
                <a:gd name="T37" fmla="*/ 0 h 973"/>
                <a:gd name="T38" fmla="*/ 1 w 1193"/>
                <a:gd name="T39" fmla="*/ 0 h 973"/>
                <a:gd name="T40" fmla="*/ 1 w 1193"/>
                <a:gd name="T41" fmla="*/ 0 h 973"/>
                <a:gd name="T42" fmla="*/ 1 w 1193"/>
                <a:gd name="T43" fmla="*/ 0 h 973"/>
                <a:gd name="T44" fmla="*/ 1 w 1193"/>
                <a:gd name="T45" fmla="*/ 0 h 973"/>
                <a:gd name="T46" fmla="*/ 1 w 1193"/>
                <a:gd name="T47" fmla="*/ 0 h 973"/>
                <a:gd name="T48" fmla="*/ 1 w 1193"/>
                <a:gd name="T49" fmla="*/ 0 h 973"/>
                <a:gd name="T50" fmla="*/ 1 w 1193"/>
                <a:gd name="T51" fmla="*/ 0 h 973"/>
                <a:gd name="T52" fmla="*/ 1 w 1193"/>
                <a:gd name="T53" fmla="*/ 0 h 973"/>
                <a:gd name="T54" fmla="*/ 1 w 1193"/>
                <a:gd name="T55" fmla="*/ 0 h 973"/>
                <a:gd name="T56" fmla="*/ 1 w 1193"/>
                <a:gd name="T57" fmla="*/ 0 h 973"/>
                <a:gd name="T58" fmla="*/ 1 w 1193"/>
                <a:gd name="T59" fmla="*/ 0 h 973"/>
                <a:gd name="T60" fmla="*/ 1 w 1193"/>
                <a:gd name="T61" fmla="*/ 0 h 973"/>
                <a:gd name="T62" fmla="*/ 1 w 1193"/>
                <a:gd name="T63" fmla="*/ 0 h 973"/>
                <a:gd name="T64" fmla="*/ 1 w 1193"/>
                <a:gd name="T65" fmla="*/ 0 h 973"/>
                <a:gd name="T66" fmla="*/ 1 w 1193"/>
                <a:gd name="T67" fmla="*/ 0 h 973"/>
                <a:gd name="T68" fmla="*/ 1 w 1193"/>
                <a:gd name="T69" fmla="*/ 0 h 973"/>
                <a:gd name="T70" fmla="*/ 1 w 1193"/>
                <a:gd name="T71" fmla="*/ 0 h 973"/>
                <a:gd name="T72" fmla="*/ 1 w 1193"/>
                <a:gd name="T73" fmla="*/ 0 h 973"/>
                <a:gd name="T74" fmla="*/ 1 w 1193"/>
                <a:gd name="T75" fmla="*/ 0 h 973"/>
                <a:gd name="T76" fmla="*/ 1 w 1193"/>
                <a:gd name="T77" fmla="*/ 0 h 973"/>
                <a:gd name="T78" fmla="*/ 1 w 1193"/>
                <a:gd name="T79" fmla="*/ 0 h 973"/>
                <a:gd name="T80" fmla="*/ 1 w 1193"/>
                <a:gd name="T81" fmla="*/ 0 h 973"/>
                <a:gd name="T82" fmla="*/ 1 w 1193"/>
                <a:gd name="T83" fmla="*/ 0 h 973"/>
                <a:gd name="T84" fmla="*/ 1 w 1193"/>
                <a:gd name="T85" fmla="*/ 0 h 973"/>
                <a:gd name="T86" fmla="*/ 0 w 1193"/>
                <a:gd name="T87" fmla="*/ 0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3"/>
                <a:gd name="T133" fmla="*/ 0 h 973"/>
                <a:gd name="T134" fmla="*/ 1193 w 1193"/>
                <a:gd name="T135" fmla="*/ 973 h 9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057" name="Freeform 8"/>
            <p:cNvSpPr>
              <a:spLocks/>
            </p:cNvSpPr>
            <p:nvPr/>
          </p:nvSpPr>
          <p:spPr bwMode="auto">
            <a:xfrm>
              <a:off x="485" y="2382"/>
              <a:ext cx="980" cy="314"/>
            </a:xfrm>
            <a:custGeom>
              <a:avLst/>
              <a:gdLst>
                <a:gd name="T0" fmla="*/ 1 w 1532"/>
                <a:gd name="T1" fmla="*/ 0 h 807"/>
                <a:gd name="T2" fmla="*/ 1 w 1532"/>
                <a:gd name="T3" fmla="*/ 0 h 807"/>
                <a:gd name="T4" fmla="*/ 1 w 1532"/>
                <a:gd name="T5" fmla="*/ 0 h 807"/>
                <a:gd name="T6" fmla="*/ 1 w 1532"/>
                <a:gd name="T7" fmla="*/ 0 h 807"/>
                <a:gd name="T8" fmla="*/ 1 w 1532"/>
                <a:gd name="T9" fmla="*/ 0 h 807"/>
                <a:gd name="T10" fmla="*/ 1 w 1532"/>
                <a:gd name="T11" fmla="*/ 0 h 807"/>
                <a:gd name="T12" fmla="*/ 1 w 1532"/>
                <a:gd name="T13" fmla="*/ 0 h 807"/>
                <a:gd name="T14" fmla="*/ 1 w 1532"/>
                <a:gd name="T15" fmla="*/ 0 h 807"/>
                <a:gd name="T16" fmla="*/ 1 w 1532"/>
                <a:gd name="T17" fmla="*/ 0 h 807"/>
                <a:gd name="T18" fmla="*/ 1 w 1532"/>
                <a:gd name="T19" fmla="*/ 0 h 807"/>
                <a:gd name="T20" fmla="*/ 1 w 1532"/>
                <a:gd name="T21" fmla="*/ 0 h 807"/>
                <a:gd name="T22" fmla="*/ 1 w 1532"/>
                <a:gd name="T23" fmla="*/ 0 h 807"/>
                <a:gd name="T24" fmla="*/ 1 w 1532"/>
                <a:gd name="T25" fmla="*/ 0 h 807"/>
                <a:gd name="T26" fmla="*/ 1 w 1532"/>
                <a:gd name="T27" fmla="*/ 0 h 807"/>
                <a:gd name="T28" fmla="*/ 1 w 1532"/>
                <a:gd name="T29" fmla="*/ 0 h 807"/>
                <a:gd name="T30" fmla="*/ 1 w 1532"/>
                <a:gd name="T31" fmla="*/ 0 h 807"/>
                <a:gd name="T32" fmla="*/ 1 w 1532"/>
                <a:gd name="T33" fmla="*/ 0 h 807"/>
                <a:gd name="T34" fmla="*/ 1 w 1532"/>
                <a:gd name="T35" fmla="*/ 0 h 807"/>
                <a:gd name="T36" fmla="*/ 1 w 1532"/>
                <a:gd name="T37" fmla="*/ 0 h 807"/>
                <a:gd name="T38" fmla="*/ 1 w 1532"/>
                <a:gd name="T39" fmla="*/ 0 h 807"/>
                <a:gd name="T40" fmla="*/ 1 w 1532"/>
                <a:gd name="T41" fmla="*/ 0 h 807"/>
                <a:gd name="T42" fmla="*/ 1 w 1532"/>
                <a:gd name="T43" fmla="*/ 0 h 807"/>
                <a:gd name="T44" fmla="*/ 0 w 1532"/>
                <a:gd name="T45" fmla="*/ 0 h 807"/>
                <a:gd name="T46" fmla="*/ 1 w 1532"/>
                <a:gd name="T47" fmla="*/ 0 h 807"/>
                <a:gd name="T48" fmla="*/ 1 w 1532"/>
                <a:gd name="T49" fmla="*/ 0 h 807"/>
                <a:gd name="T50" fmla="*/ 1 w 1532"/>
                <a:gd name="T51" fmla="*/ 0 h 807"/>
                <a:gd name="T52" fmla="*/ 1 w 1532"/>
                <a:gd name="T53" fmla="*/ 0 h 807"/>
                <a:gd name="T54" fmla="*/ 1 w 1532"/>
                <a:gd name="T55" fmla="*/ 0 h 807"/>
                <a:gd name="T56" fmla="*/ 1 w 1532"/>
                <a:gd name="T57" fmla="*/ 0 h 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2"/>
                <a:gd name="T88" fmla="*/ 0 h 807"/>
                <a:gd name="T89" fmla="*/ 1532 w 1532"/>
                <a:gd name="T90" fmla="*/ 807 h 80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2" h="807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058" name="Freeform 9"/>
            <p:cNvSpPr>
              <a:spLocks/>
            </p:cNvSpPr>
            <p:nvPr/>
          </p:nvSpPr>
          <p:spPr bwMode="auto">
            <a:xfrm>
              <a:off x="1705" y="2340"/>
              <a:ext cx="138" cy="314"/>
            </a:xfrm>
            <a:custGeom>
              <a:avLst/>
              <a:gdLst>
                <a:gd name="T0" fmla="*/ 1 w 216"/>
                <a:gd name="T1" fmla="*/ 0 h 686"/>
                <a:gd name="T2" fmla="*/ 1 w 216"/>
                <a:gd name="T3" fmla="*/ 0 h 686"/>
                <a:gd name="T4" fmla="*/ 1 w 216"/>
                <a:gd name="T5" fmla="*/ 0 h 686"/>
                <a:gd name="T6" fmla="*/ 1 w 216"/>
                <a:gd name="T7" fmla="*/ 0 h 686"/>
                <a:gd name="T8" fmla="*/ 1 w 216"/>
                <a:gd name="T9" fmla="*/ 0 h 686"/>
                <a:gd name="T10" fmla="*/ 1 w 216"/>
                <a:gd name="T11" fmla="*/ 0 h 686"/>
                <a:gd name="T12" fmla="*/ 1 w 216"/>
                <a:gd name="T13" fmla="*/ 0 h 686"/>
                <a:gd name="T14" fmla="*/ 0 w 216"/>
                <a:gd name="T15" fmla="*/ 0 h 686"/>
                <a:gd name="T16" fmla="*/ 1 w 216"/>
                <a:gd name="T17" fmla="*/ 0 h 686"/>
                <a:gd name="T18" fmla="*/ 1 w 216"/>
                <a:gd name="T19" fmla="*/ 0 h 686"/>
                <a:gd name="T20" fmla="*/ 1 w 216"/>
                <a:gd name="T21" fmla="*/ 0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"/>
                <a:gd name="T34" fmla="*/ 0 h 686"/>
                <a:gd name="T35" fmla="*/ 216 w 216"/>
                <a:gd name="T36" fmla="*/ 686 h 6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059" name="Freeform 10"/>
            <p:cNvSpPr>
              <a:spLocks/>
            </p:cNvSpPr>
            <p:nvPr/>
          </p:nvSpPr>
          <p:spPr bwMode="auto">
            <a:xfrm>
              <a:off x="1083" y="1827"/>
              <a:ext cx="166" cy="314"/>
            </a:xfrm>
            <a:custGeom>
              <a:avLst/>
              <a:gdLst>
                <a:gd name="T0" fmla="*/ 0 w 256"/>
                <a:gd name="T1" fmla="*/ 0 h 776"/>
                <a:gd name="T2" fmla="*/ 1 w 256"/>
                <a:gd name="T3" fmla="*/ 0 h 776"/>
                <a:gd name="T4" fmla="*/ 1 w 256"/>
                <a:gd name="T5" fmla="*/ 0 h 776"/>
                <a:gd name="T6" fmla="*/ 1 w 256"/>
                <a:gd name="T7" fmla="*/ 0 h 776"/>
                <a:gd name="T8" fmla="*/ 1 w 256"/>
                <a:gd name="T9" fmla="*/ 0 h 776"/>
                <a:gd name="T10" fmla="*/ 1 w 256"/>
                <a:gd name="T11" fmla="*/ 0 h 776"/>
                <a:gd name="T12" fmla="*/ 1 w 256"/>
                <a:gd name="T13" fmla="*/ 0 h 776"/>
                <a:gd name="T14" fmla="*/ 1 w 256"/>
                <a:gd name="T15" fmla="*/ 0 h 776"/>
                <a:gd name="T16" fmla="*/ 1 w 256"/>
                <a:gd name="T17" fmla="*/ 0 h 776"/>
                <a:gd name="T18" fmla="*/ 1 w 256"/>
                <a:gd name="T19" fmla="*/ 0 h 776"/>
                <a:gd name="T20" fmla="*/ 1 w 256"/>
                <a:gd name="T21" fmla="*/ 0 h 776"/>
                <a:gd name="T22" fmla="*/ 1 w 256"/>
                <a:gd name="T23" fmla="*/ 0 h 776"/>
                <a:gd name="T24" fmla="*/ 1 w 256"/>
                <a:gd name="T25" fmla="*/ 0 h 776"/>
                <a:gd name="T26" fmla="*/ 1 w 256"/>
                <a:gd name="T27" fmla="*/ 0 h 776"/>
                <a:gd name="T28" fmla="*/ 1 w 256"/>
                <a:gd name="T29" fmla="*/ 0 h 776"/>
                <a:gd name="T30" fmla="*/ 1 w 256"/>
                <a:gd name="T31" fmla="*/ 0 h 776"/>
                <a:gd name="T32" fmla="*/ 1 w 256"/>
                <a:gd name="T33" fmla="*/ 0 h 776"/>
                <a:gd name="T34" fmla="*/ 1 w 256"/>
                <a:gd name="T35" fmla="*/ 0 h 776"/>
                <a:gd name="T36" fmla="*/ 1 w 256"/>
                <a:gd name="T37" fmla="*/ 0 h 776"/>
                <a:gd name="T38" fmla="*/ 1 w 256"/>
                <a:gd name="T39" fmla="*/ 0 h 776"/>
                <a:gd name="T40" fmla="*/ 1 w 256"/>
                <a:gd name="T41" fmla="*/ 0 h 776"/>
                <a:gd name="T42" fmla="*/ 1 w 256"/>
                <a:gd name="T43" fmla="*/ 0 h 776"/>
                <a:gd name="T44" fmla="*/ 0 w 256"/>
                <a:gd name="T45" fmla="*/ 0 h 7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776"/>
                <a:gd name="T71" fmla="*/ 256 w 256"/>
                <a:gd name="T72" fmla="*/ 776 h 7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060" name="Freeform 11"/>
            <p:cNvSpPr>
              <a:spLocks/>
            </p:cNvSpPr>
            <p:nvPr/>
          </p:nvSpPr>
          <p:spPr bwMode="auto">
            <a:xfrm>
              <a:off x="1792" y="2104"/>
              <a:ext cx="248" cy="314"/>
            </a:xfrm>
            <a:custGeom>
              <a:avLst/>
              <a:gdLst>
                <a:gd name="T0" fmla="*/ 1 w 387"/>
                <a:gd name="T1" fmla="*/ 0 h 747"/>
                <a:gd name="T2" fmla="*/ 1 w 387"/>
                <a:gd name="T3" fmla="*/ 0 h 747"/>
                <a:gd name="T4" fmla="*/ 1 w 387"/>
                <a:gd name="T5" fmla="*/ 0 h 747"/>
                <a:gd name="T6" fmla="*/ 1 w 387"/>
                <a:gd name="T7" fmla="*/ 0 h 747"/>
                <a:gd name="T8" fmla="*/ 1 w 387"/>
                <a:gd name="T9" fmla="*/ 0 h 747"/>
                <a:gd name="T10" fmla="*/ 1 w 387"/>
                <a:gd name="T11" fmla="*/ 0 h 747"/>
                <a:gd name="T12" fmla="*/ 1 w 387"/>
                <a:gd name="T13" fmla="*/ 0 h 747"/>
                <a:gd name="T14" fmla="*/ 1 w 387"/>
                <a:gd name="T15" fmla="*/ 0 h 747"/>
                <a:gd name="T16" fmla="*/ 1 w 387"/>
                <a:gd name="T17" fmla="*/ 0 h 747"/>
                <a:gd name="T18" fmla="*/ 1 w 387"/>
                <a:gd name="T19" fmla="*/ 0 h 747"/>
                <a:gd name="T20" fmla="*/ 1 w 387"/>
                <a:gd name="T21" fmla="*/ 0 h 747"/>
                <a:gd name="T22" fmla="*/ 1 w 387"/>
                <a:gd name="T23" fmla="*/ 0 h 747"/>
                <a:gd name="T24" fmla="*/ 0 w 387"/>
                <a:gd name="T25" fmla="*/ 0 h 747"/>
                <a:gd name="T26" fmla="*/ 1 w 387"/>
                <a:gd name="T27" fmla="*/ 0 h 747"/>
                <a:gd name="T28" fmla="*/ 1 w 387"/>
                <a:gd name="T29" fmla="*/ 0 h 747"/>
                <a:gd name="T30" fmla="*/ 1 w 387"/>
                <a:gd name="T31" fmla="*/ 0 h 747"/>
                <a:gd name="T32" fmla="*/ 1 w 387"/>
                <a:gd name="T33" fmla="*/ 0 h 747"/>
                <a:gd name="T34" fmla="*/ 1 w 387"/>
                <a:gd name="T35" fmla="*/ 0 h 747"/>
                <a:gd name="T36" fmla="*/ 1 w 387"/>
                <a:gd name="T37" fmla="*/ 0 h 747"/>
                <a:gd name="T38" fmla="*/ 1 w 387"/>
                <a:gd name="T39" fmla="*/ 0 h 747"/>
                <a:gd name="T40" fmla="*/ 1 w 387"/>
                <a:gd name="T41" fmla="*/ 0 h 747"/>
                <a:gd name="T42" fmla="*/ 1 w 387"/>
                <a:gd name="T43" fmla="*/ 0 h 747"/>
                <a:gd name="T44" fmla="*/ 1 w 387"/>
                <a:gd name="T45" fmla="*/ 0 h 747"/>
                <a:gd name="T46" fmla="*/ 1 w 387"/>
                <a:gd name="T47" fmla="*/ 0 h 747"/>
                <a:gd name="T48" fmla="*/ 1 w 387"/>
                <a:gd name="T49" fmla="*/ 0 h 747"/>
                <a:gd name="T50" fmla="*/ 1 w 387"/>
                <a:gd name="T51" fmla="*/ 0 h 747"/>
                <a:gd name="T52" fmla="*/ 1 w 387"/>
                <a:gd name="T53" fmla="*/ 0 h 7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"/>
                <a:gd name="T82" fmla="*/ 0 h 747"/>
                <a:gd name="T83" fmla="*/ 387 w 387"/>
                <a:gd name="T84" fmla="*/ 747 h 7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061" name="Freeform 12"/>
            <p:cNvSpPr>
              <a:spLocks/>
            </p:cNvSpPr>
            <p:nvPr/>
          </p:nvSpPr>
          <p:spPr bwMode="auto">
            <a:xfrm>
              <a:off x="1826" y="2472"/>
              <a:ext cx="282" cy="314"/>
            </a:xfrm>
            <a:custGeom>
              <a:avLst/>
              <a:gdLst>
                <a:gd name="T0" fmla="*/ 1 w 441"/>
                <a:gd name="T1" fmla="*/ 1 h 487"/>
                <a:gd name="T2" fmla="*/ 1 w 441"/>
                <a:gd name="T3" fmla="*/ 1 h 487"/>
                <a:gd name="T4" fmla="*/ 1 w 441"/>
                <a:gd name="T5" fmla="*/ 1 h 487"/>
                <a:gd name="T6" fmla="*/ 1 w 441"/>
                <a:gd name="T7" fmla="*/ 1 h 487"/>
                <a:gd name="T8" fmla="*/ 1 w 441"/>
                <a:gd name="T9" fmla="*/ 1 h 487"/>
                <a:gd name="T10" fmla="*/ 1 w 441"/>
                <a:gd name="T11" fmla="*/ 1 h 487"/>
                <a:gd name="T12" fmla="*/ 1 w 441"/>
                <a:gd name="T13" fmla="*/ 0 h 487"/>
                <a:gd name="T14" fmla="*/ 1 w 441"/>
                <a:gd name="T15" fmla="*/ 1 h 487"/>
                <a:gd name="T16" fmla="*/ 1 w 441"/>
                <a:gd name="T17" fmla="*/ 1 h 487"/>
                <a:gd name="T18" fmla="*/ 0 w 441"/>
                <a:gd name="T19" fmla="*/ 1 h 487"/>
                <a:gd name="T20" fmla="*/ 1 w 441"/>
                <a:gd name="T21" fmla="*/ 1 h 487"/>
                <a:gd name="T22" fmla="*/ 1 w 441"/>
                <a:gd name="T23" fmla="*/ 1 h 487"/>
                <a:gd name="T24" fmla="*/ 1 w 441"/>
                <a:gd name="T25" fmla="*/ 1 h 487"/>
                <a:gd name="T26" fmla="*/ 1 w 441"/>
                <a:gd name="T27" fmla="*/ 1 h 487"/>
                <a:gd name="T28" fmla="*/ 1 w 441"/>
                <a:gd name="T29" fmla="*/ 1 h 487"/>
                <a:gd name="T30" fmla="*/ 1 w 441"/>
                <a:gd name="T31" fmla="*/ 1 h 487"/>
                <a:gd name="T32" fmla="*/ 1 w 441"/>
                <a:gd name="T33" fmla="*/ 1 h 487"/>
                <a:gd name="T34" fmla="*/ 1 w 441"/>
                <a:gd name="T35" fmla="*/ 1 h 487"/>
                <a:gd name="T36" fmla="*/ 1 w 441"/>
                <a:gd name="T37" fmla="*/ 1 h 487"/>
                <a:gd name="T38" fmla="*/ 1 w 441"/>
                <a:gd name="T39" fmla="*/ 1 h 487"/>
                <a:gd name="T40" fmla="*/ 1 w 441"/>
                <a:gd name="T41" fmla="*/ 1 h 4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487"/>
                <a:gd name="T65" fmla="*/ 441 w 441"/>
                <a:gd name="T66" fmla="*/ 487 h 4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062" name="Freeform 13"/>
            <p:cNvSpPr>
              <a:spLocks/>
            </p:cNvSpPr>
            <p:nvPr/>
          </p:nvSpPr>
          <p:spPr bwMode="auto">
            <a:xfrm>
              <a:off x="1117" y="2709"/>
              <a:ext cx="354" cy="314"/>
            </a:xfrm>
            <a:custGeom>
              <a:avLst/>
              <a:gdLst>
                <a:gd name="T0" fmla="*/ 0 w 552"/>
                <a:gd name="T1" fmla="*/ 1 h 375"/>
                <a:gd name="T2" fmla="*/ 1 w 552"/>
                <a:gd name="T3" fmla="*/ 1 h 375"/>
                <a:gd name="T4" fmla="*/ 1 w 552"/>
                <a:gd name="T5" fmla="*/ 1 h 375"/>
                <a:gd name="T6" fmla="*/ 1 w 552"/>
                <a:gd name="T7" fmla="*/ 1 h 375"/>
                <a:gd name="T8" fmla="*/ 1 w 552"/>
                <a:gd name="T9" fmla="*/ 1 h 375"/>
                <a:gd name="T10" fmla="*/ 1 w 552"/>
                <a:gd name="T11" fmla="*/ 1 h 375"/>
                <a:gd name="T12" fmla="*/ 1 w 552"/>
                <a:gd name="T13" fmla="*/ 1 h 375"/>
                <a:gd name="T14" fmla="*/ 1 w 552"/>
                <a:gd name="T15" fmla="*/ 1 h 375"/>
                <a:gd name="T16" fmla="*/ 1 w 552"/>
                <a:gd name="T17" fmla="*/ 1 h 375"/>
                <a:gd name="T18" fmla="*/ 1 w 552"/>
                <a:gd name="T19" fmla="*/ 1 h 375"/>
                <a:gd name="T20" fmla="*/ 1 w 552"/>
                <a:gd name="T21" fmla="*/ 1 h 375"/>
                <a:gd name="T22" fmla="*/ 1 w 552"/>
                <a:gd name="T23" fmla="*/ 1 h 375"/>
                <a:gd name="T24" fmla="*/ 1 w 552"/>
                <a:gd name="T25" fmla="*/ 1 h 375"/>
                <a:gd name="T26" fmla="*/ 0 w 552"/>
                <a:gd name="T27" fmla="*/ 0 h 3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375"/>
                <a:gd name="T44" fmla="*/ 552 w 552"/>
                <a:gd name="T45" fmla="*/ 375 h 3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063" name="Freeform 14"/>
            <p:cNvSpPr>
              <a:spLocks/>
            </p:cNvSpPr>
            <p:nvPr/>
          </p:nvSpPr>
          <p:spPr bwMode="auto">
            <a:xfrm>
              <a:off x="1784" y="2898"/>
              <a:ext cx="73" cy="314"/>
            </a:xfrm>
            <a:custGeom>
              <a:avLst/>
              <a:gdLst>
                <a:gd name="T0" fmla="*/ 0 w 84"/>
                <a:gd name="T1" fmla="*/ 2147483647 h 196"/>
                <a:gd name="T2" fmla="*/ 1 w 84"/>
                <a:gd name="T3" fmla="*/ 0 h 196"/>
                <a:gd name="T4" fmla="*/ 1 w 84"/>
                <a:gd name="T5" fmla="*/ 2147483647 h 196"/>
                <a:gd name="T6" fmla="*/ 1 w 84"/>
                <a:gd name="T7" fmla="*/ 2147483647 h 196"/>
                <a:gd name="T8" fmla="*/ 1 w 84"/>
                <a:gd name="T9" fmla="*/ 2147483647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6"/>
                <a:gd name="T17" fmla="*/ 84 w 84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064" name="Freeform 15"/>
            <p:cNvSpPr>
              <a:spLocks/>
            </p:cNvSpPr>
            <p:nvPr/>
          </p:nvSpPr>
          <p:spPr bwMode="auto">
            <a:xfrm>
              <a:off x="1131" y="2611"/>
              <a:ext cx="721" cy="314"/>
            </a:xfrm>
            <a:custGeom>
              <a:avLst/>
              <a:gdLst>
                <a:gd name="T0" fmla="*/ 1 w 1129"/>
                <a:gd name="T1" fmla="*/ 0 h 632"/>
                <a:gd name="T2" fmla="*/ 1 w 1129"/>
                <a:gd name="T3" fmla="*/ 0 h 632"/>
                <a:gd name="T4" fmla="*/ 1 w 1129"/>
                <a:gd name="T5" fmla="*/ 0 h 632"/>
                <a:gd name="T6" fmla="*/ 1 w 1129"/>
                <a:gd name="T7" fmla="*/ 0 h 632"/>
                <a:gd name="T8" fmla="*/ 1 w 1129"/>
                <a:gd name="T9" fmla="*/ 0 h 632"/>
                <a:gd name="T10" fmla="*/ 1 w 1129"/>
                <a:gd name="T11" fmla="*/ 0 h 632"/>
                <a:gd name="T12" fmla="*/ 1 w 1129"/>
                <a:gd name="T13" fmla="*/ 0 h 632"/>
                <a:gd name="T14" fmla="*/ 1 w 1129"/>
                <a:gd name="T15" fmla="*/ 0 h 632"/>
                <a:gd name="T16" fmla="*/ 1 w 1129"/>
                <a:gd name="T17" fmla="*/ 0 h 632"/>
                <a:gd name="T18" fmla="*/ 1 w 1129"/>
                <a:gd name="T19" fmla="*/ 0 h 632"/>
                <a:gd name="T20" fmla="*/ 1 w 1129"/>
                <a:gd name="T21" fmla="*/ 0 h 632"/>
                <a:gd name="T22" fmla="*/ 1 w 1129"/>
                <a:gd name="T23" fmla="*/ 0 h 632"/>
                <a:gd name="T24" fmla="*/ 1 w 1129"/>
                <a:gd name="T25" fmla="*/ 0 h 632"/>
                <a:gd name="T26" fmla="*/ 1 w 1129"/>
                <a:gd name="T27" fmla="*/ 0 h 632"/>
                <a:gd name="T28" fmla="*/ 1 w 1129"/>
                <a:gd name="T29" fmla="*/ 0 h 632"/>
                <a:gd name="T30" fmla="*/ 1 w 1129"/>
                <a:gd name="T31" fmla="*/ 0 h 632"/>
                <a:gd name="T32" fmla="*/ 1 w 1129"/>
                <a:gd name="T33" fmla="*/ 0 h 632"/>
                <a:gd name="T34" fmla="*/ 1 w 1129"/>
                <a:gd name="T35" fmla="*/ 0 h 632"/>
                <a:gd name="T36" fmla="*/ 1 w 1129"/>
                <a:gd name="T37" fmla="*/ 0 h 632"/>
                <a:gd name="T38" fmla="*/ 1 w 1129"/>
                <a:gd name="T39" fmla="*/ 0 h 632"/>
                <a:gd name="T40" fmla="*/ 0 w 1129"/>
                <a:gd name="T41" fmla="*/ 0 h 632"/>
                <a:gd name="T42" fmla="*/ 1 w 1129"/>
                <a:gd name="T43" fmla="*/ 0 h 632"/>
                <a:gd name="T44" fmla="*/ 1 w 1129"/>
                <a:gd name="T45" fmla="*/ 0 h 632"/>
                <a:gd name="T46" fmla="*/ 1 w 1129"/>
                <a:gd name="T47" fmla="*/ 0 h 632"/>
                <a:gd name="T48" fmla="*/ 1 w 1129"/>
                <a:gd name="T49" fmla="*/ 0 h 632"/>
                <a:gd name="T50" fmla="*/ 1 w 1129"/>
                <a:gd name="T51" fmla="*/ 0 h 632"/>
                <a:gd name="T52" fmla="*/ 1 w 1129"/>
                <a:gd name="T53" fmla="*/ 0 h 632"/>
                <a:gd name="T54" fmla="*/ 1 w 1129"/>
                <a:gd name="T55" fmla="*/ 0 h 632"/>
                <a:gd name="T56" fmla="*/ 1 w 1129"/>
                <a:gd name="T57" fmla="*/ 0 h 632"/>
                <a:gd name="T58" fmla="*/ 1 w 1129"/>
                <a:gd name="T59" fmla="*/ 0 h 632"/>
                <a:gd name="T60" fmla="*/ 1 w 1129"/>
                <a:gd name="T61" fmla="*/ 0 h 632"/>
                <a:gd name="T62" fmla="*/ 1 w 1129"/>
                <a:gd name="T63" fmla="*/ 0 h 632"/>
                <a:gd name="T64" fmla="*/ 1 w 1129"/>
                <a:gd name="T65" fmla="*/ 0 h 632"/>
                <a:gd name="T66" fmla="*/ 1 w 1129"/>
                <a:gd name="T67" fmla="*/ 0 h 632"/>
                <a:gd name="T68" fmla="*/ 1 w 1129"/>
                <a:gd name="T69" fmla="*/ 0 h 632"/>
                <a:gd name="T70" fmla="*/ 1 w 1129"/>
                <a:gd name="T71" fmla="*/ 0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632"/>
                <a:gd name="T110" fmla="*/ 1129 w 1129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065" name="Freeform 16"/>
            <p:cNvSpPr>
              <a:spLocks/>
            </p:cNvSpPr>
            <p:nvPr/>
          </p:nvSpPr>
          <p:spPr bwMode="auto">
            <a:xfrm>
              <a:off x="1794" y="2706"/>
              <a:ext cx="365" cy="314"/>
            </a:xfrm>
            <a:custGeom>
              <a:avLst/>
              <a:gdLst>
                <a:gd name="T0" fmla="*/ 1 w 572"/>
                <a:gd name="T1" fmla="*/ 0 h 553"/>
                <a:gd name="T2" fmla="*/ 1 w 572"/>
                <a:gd name="T3" fmla="*/ 0 h 553"/>
                <a:gd name="T4" fmla="*/ 1 w 572"/>
                <a:gd name="T5" fmla="*/ 0 h 553"/>
                <a:gd name="T6" fmla="*/ 1 w 572"/>
                <a:gd name="T7" fmla="*/ 0 h 553"/>
                <a:gd name="T8" fmla="*/ 1 w 572"/>
                <a:gd name="T9" fmla="*/ 0 h 553"/>
                <a:gd name="T10" fmla="*/ 1 w 572"/>
                <a:gd name="T11" fmla="*/ 0 h 553"/>
                <a:gd name="T12" fmla="*/ 1 w 572"/>
                <a:gd name="T13" fmla="*/ 0 h 553"/>
                <a:gd name="T14" fmla="*/ 1 w 572"/>
                <a:gd name="T15" fmla="*/ 0 h 553"/>
                <a:gd name="T16" fmla="*/ 1 w 572"/>
                <a:gd name="T17" fmla="*/ 0 h 553"/>
                <a:gd name="T18" fmla="*/ 1 w 572"/>
                <a:gd name="T19" fmla="*/ 0 h 553"/>
                <a:gd name="T20" fmla="*/ 1 w 572"/>
                <a:gd name="T21" fmla="*/ 0 h 553"/>
                <a:gd name="T22" fmla="*/ 1 w 572"/>
                <a:gd name="T23" fmla="*/ 0 h 553"/>
                <a:gd name="T24" fmla="*/ 1 w 572"/>
                <a:gd name="T25" fmla="*/ 0 h 553"/>
                <a:gd name="T26" fmla="*/ 1 w 572"/>
                <a:gd name="T27" fmla="*/ 0 h 553"/>
                <a:gd name="T28" fmla="*/ 1 w 572"/>
                <a:gd name="T29" fmla="*/ 0 h 553"/>
                <a:gd name="T30" fmla="*/ 1 w 572"/>
                <a:gd name="T31" fmla="*/ 0 h 553"/>
                <a:gd name="T32" fmla="*/ 1 w 572"/>
                <a:gd name="T33" fmla="*/ 0 h 553"/>
                <a:gd name="T34" fmla="*/ 1 w 572"/>
                <a:gd name="T35" fmla="*/ 0 h 553"/>
                <a:gd name="T36" fmla="*/ 1 w 572"/>
                <a:gd name="T37" fmla="*/ 0 h 553"/>
                <a:gd name="T38" fmla="*/ 1 w 572"/>
                <a:gd name="T39" fmla="*/ 0 h 553"/>
                <a:gd name="T40" fmla="*/ 1 w 572"/>
                <a:gd name="T41" fmla="*/ 0 h 553"/>
                <a:gd name="T42" fmla="*/ 1 w 572"/>
                <a:gd name="T43" fmla="*/ 0 h 553"/>
                <a:gd name="T44" fmla="*/ 0 w 572"/>
                <a:gd name="T45" fmla="*/ 0 h 553"/>
                <a:gd name="T46" fmla="*/ 1 w 572"/>
                <a:gd name="T47" fmla="*/ 0 h 553"/>
                <a:gd name="T48" fmla="*/ 1 w 572"/>
                <a:gd name="T49" fmla="*/ 0 h 553"/>
                <a:gd name="T50" fmla="*/ 1 w 572"/>
                <a:gd name="T51" fmla="*/ 0 h 553"/>
                <a:gd name="T52" fmla="*/ 1 w 572"/>
                <a:gd name="T53" fmla="*/ 0 h 553"/>
                <a:gd name="T54" fmla="*/ 1 w 572"/>
                <a:gd name="T55" fmla="*/ 0 h 553"/>
                <a:gd name="T56" fmla="*/ 1 w 572"/>
                <a:gd name="T57" fmla="*/ 0 h 553"/>
                <a:gd name="T58" fmla="*/ 1 w 57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2"/>
                <a:gd name="T91" fmla="*/ 0 h 553"/>
                <a:gd name="T92" fmla="*/ 572 w 572"/>
                <a:gd name="T93" fmla="*/ 553 h 5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066" name="Freeform 17"/>
            <p:cNvSpPr>
              <a:spLocks/>
            </p:cNvSpPr>
            <p:nvPr/>
          </p:nvSpPr>
          <p:spPr bwMode="auto">
            <a:xfrm>
              <a:off x="1632" y="2107"/>
              <a:ext cx="199" cy="314"/>
            </a:xfrm>
            <a:custGeom>
              <a:avLst/>
              <a:gdLst>
                <a:gd name="T0" fmla="*/ 1 w 310"/>
                <a:gd name="T1" fmla="*/ 0 h 736"/>
                <a:gd name="T2" fmla="*/ 1 w 310"/>
                <a:gd name="T3" fmla="*/ 0 h 736"/>
                <a:gd name="T4" fmla="*/ 1 w 310"/>
                <a:gd name="T5" fmla="*/ 0 h 736"/>
                <a:gd name="T6" fmla="*/ 1 w 310"/>
                <a:gd name="T7" fmla="*/ 0 h 736"/>
                <a:gd name="T8" fmla="*/ 1 w 310"/>
                <a:gd name="T9" fmla="*/ 0 h 736"/>
                <a:gd name="T10" fmla="*/ 0 w 310"/>
                <a:gd name="T11" fmla="*/ 0 h 736"/>
                <a:gd name="T12" fmla="*/ 1 w 310"/>
                <a:gd name="T13" fmla="*/ 0 h 736"/>
                <a:gd name="T14" fmla="*/ 1 w 310"/>
                <a:gd name="T15" fmla="*/ 0 h 736"/>
                <a:gd name="T16" fmla="*/ 1 w 310"/>
                <a:gd name="T17" fmla="*/ 0 h 736"/>
                <a:gd name="T18" fmla="*/ 1 w 310"/>
                <a:gd name="T19" fmla="*/ 0 h 736"/>
                <a:gd name="T20" fmla="*/ 1 w 310"/>
                <a:gd name="T21" fmla="*/ 0 h 736"/>
                <a:gd name="T22" fmla="*/ 1 w 310"/>
                <a:gd name="T23" fmla="*/ 0 h 736"/>
                <a:gd name="T24" fmla="*/ 1 w 310"/>
                <a:gd name="T25" fmla="*/ 0 h 736"/>
                <a:gd name="T26" fmla="*/ 1 w 310"/>
                <a:gd name="T27" fmla="*/ 0 h 736"/>
                <a:gd name="T28" fmla="*/ 1 w 310"/>
                <a:gd name="T29" fmla="*/ 0 h 736"/>
                <a:gd name="T30" fmla="*/ 1 w 310"/>
                <a:gd name="T31" fmla="*/ 0 h 736"/>
                <a:gd name="T32" fmla="*/ 1 w 310"/>
                <a:gd name="T33" fmla="*/ 0 h 736"/>
                <a:gd name="T34" fmla="*/ 1 w 310"/>
                <a:gd name="T35" fmla="*/ 0 h 736"/>
                <a:gd name="T36" fmla="*/ 1 w 310"/>
                <a:gd name="T37" fmla="*/ 0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736"/>
                <a:gd name="T59" fmla="*/ 310 w 310"/>
                <a:gd name="T60" fmla="*/ 736 h 7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067" name="Freeform 18"/>
            <p:cNvSpPr>
              <a:spLocks/>
            </p:cNvSpPr>
            <p:nvPr/>
          </p:nvSpPr>
          <p:spPr bwMode="auto">
            <a:xfrm>
              <a:off x="1212" y="1881"/>
              <a:ext cx="508" cy="314"/>
            </a:xfrm>
            <a:custGeom>
              <a:avLst/>
              <a:gdLst>
                <a:gd name="T0" fmla="*/ 1 w 835"/>
                <a:gd name="T1" fmla="*/ 0 h 1051"/>
                <a:gd name="T2" fmla="*/ 1 w 835"/>
                <a:gd name="T3" fmla="*/ 0 h 1051"/>
                <a:gd name="T4" fmla="*/ 1 w 835"/>
                <a:gd name="T5" fmla="*/ 0 h 1051"/>
                <a:gd name="T6" fmla="*/ 0 w 835"/>
                <a:gd name="T7" fmla="*/ 0 h 1051"/>
                <a:gd name="T8" fmla="*/ 1 w 835"/>
                <a:gd name="T9" fmla="*/ 0 h 1051"/>
                <a:gd name="T10" fmla="*/ 1 w 835"/>
                <a:gd name="T11" fmla="*/ 0 h 1051"/>
                <a:gd name="T12" fmla="*/ 1 w 835"/>
                <a:gd name="T13" fmla="*/ 0 h 1051"/>
                <a:gd name="T14" fmla="*/ 1 w 835"/>
                <a:gd name="T15" fmla="*/ 0 h 1051"/>
                <a:gd name="T16" fmla="*/ 1 w 835"/>
                <a:gd name="T17" fmla="*/ 0 h 1051"/>
                <a:gd name="T18" fmla="*/ 1 w 835"/>
                <a:gd name="T19" fmla="*/ 0 h 1051"/>
                <a:gd name="T20" fmla="*/ 1 w 835"/>
                <a:gd name="T21" fmla="*/ 0 h 1051"/>
                <a:gd name="T22" fmla="*/ 1 w 835"/>
                <a:gd name="T23" fmla="*/ 0 h 1051"/>
                <a:gd name="T24" fmla="*/ 1 w 835"/>
                <a:gd name="T25" fmla="*/ 0 h 1051"/>
                <a:gd name="T26" fmla="*/ 1 w 835"/>
                <a:gd name="T27" fmla="*/ 0 h 1051"/>
                <a:gd name="T28" fmla="*/ 1 w 835"/>
                <a:gd name="T29" fmla="*/ 0 h 1051"/>
                <a:gd name="T30" fmla="*/ 1 w 835"/>
                <a:gd name="T31" fmla="*/ 0 h 1051"/>
                <a:gd name="T32" fmla="*/ 1 w 835"/>
                <a:gd name="T33" fmla="*/ 0 h 1051"/>
                <a:gd name="T34" fmla="*/ 1 w 835"/>
                <a:gd name="T35" fmla="*/ 0 h 1051"/>
                <a:gd name="T36" fmla="*/ 1 w 835"/>
                <a:gd name="T37" fmla="*/ 0 h 1051"/>
                <a:gd name="T38" fmla="*/ 1 w 835"/>
                <a:gd name="T39" fmla="*/ 0 h 1051"/>
                <a:gd name="T40" fmla="*/ 1 w 835"/>
                <a:gd name="T41" fmla="*/ 0 h 1051"/>
                <a:gd name="T42" fmla="*/ 1 w 835"/>
                <a:gd name="T43" fmla="*/ 0 h 1051"/>
                <a:gd name="T44" fmla="*/ 1 w 835"/>
                <a:gd name="T45" fmla="*/ 0 h 1051"/>
                <a:gd name="T46" fmla="*/ 1 w 835"/>
                <a:gd name="T47" fmla="*/ 0 h 10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5"/>
                <a:gd name="T73" fmla="*/ 0 h 1051"/>
                <a:gd name="T74" fmla="*/ 835 w 835"/>
                <a:gd name="T75" fmla="*/ 1051 h 10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068" name="Freeform 19"/>
            <p:cNvSpPr>
              <a:spLocks/>
            </p:cNvSpPr>
            <p:nvPr/>
          </p:nvSpPr>
          <p:spPr bwMode="auto">
            <a:xfrm>
              <a:off x="1242" y="2333"/>
              <a:ext cx="599" cy="314"/>
            </a:xfrm>
            <a:custGeom>
              <a:avLst/>
              <a:gdLst>
                <a:gd name="T0" fmla="*/ 1 w 936"/>
                <a:gd name="T1" fmla="*/ 0 h 682"/>
                <a:gd name="T2" fmla="*/ 1 w 936"/>
                <a:gd name="T3" fmla="*/ 0 h 682"/>
                <a:gd name="T4" fmla="*/ 1 w 936"/>
                <a:gd name="T5" fmla="*/ 0 h 682"/>
                <a:gd name="T6" fmla="*/ 1 w 936"/>
                <a:gd name="T7" fmla="*/ 0 h 682"/>
                <a:gd name="T8" fmla="*/ 1 w 936"/>
                <a:gd name="T9" fmla="*/ 0 h 682"/>
                <a:gd name="T10" fmla="*/ 1 w 936"/>
                <a:gd name="T11" fmla="*/ 0 h 682"/>
                <a:gd name="T12" fmla="*/ 1 w 936"/>
                <a:gd name="T13" fmla="*/ 0 h 682"/>
                <a:gd name="T14" fmla="*/ 1 w 936"/>
                <a:gd name="T15" fmla="*/ 0 h 682"/>
                <a:gd name="T16" fmla="*/ 1 w 936"/>
                <a:gd name="T17" fmla="*/ 0 h 682"/>
                <a:gd name="T18" fmla="*/ 1 w 936"/>
                <a:gd name="T19" fmla="*/ 0 h 682"/>
                <a:gd name="T20" fmla="*/ 1 w 936"/>
                <a:gd name="T21" fmla="*/ 0 h 682"/>
                <a:gd name="T22" fmla="*/ 1 w 936"/>
                <a:gd name="T23" fmla="*/ 0 h 682"/>
                <a:gd name="T24" fmla="*/ 1 w 936"/>
                <a:gd name="T25" fmla="*/ 0 h 682"/>
                <a:gd name="T26" fmla="*/ 1 w 936"/>
                <a:gd name="T27" fmla="*/ 0 h 682"/>
                <a:gd name="T28" fmla="*/ 0 w 936"/>
                <a:gd name="T29" fmla="*/ 0 h 682"/>
                <a:gd name="T30" fmla="*/ 1 w 936"/>
                <a:gd name="T31" fmla="*/ 0 h 682"/>
                <a:gd name="T32" fmla="*/ 1 w 936"/>
                <a:gd name="T33" fmla="*/ 0 h 682"/>
                <a:gd name="T34" fmla="*/ 1 w 936"/>
                <a:gd name="T35" fmla="*/ 0 h 682"/>
                <a:gd name="T36" fmla="*/ 1 w 936"/>
                <a:gd name="T37" fmla="*/ 0 h 6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6"/>
                <a:gd name="T58" fmla="*/ 0 h 682"/>
                <a:gd name="T59" fmla="*/ 936 w 936"/>
                <a:gd name="T60" fmla="*/ 682 h 6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069" name="Freeform 20"/>
            <p:cNvSpPr>
              <a:spLocks/>
            </p:cNvSpPr>
            <p:nvPr/>
          </p:nvSpPr>
          <p:spPr bwMode="auto">
            <a:xfrm rot="11000101" flipV="1">
              <a:off x="373" y="1799"/>
              <a:ext cx="225" cy="314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070" name="Oval 21"/>
            <p:cNvSpPr>
              <a:spLocks noChangeArrowheads="1"/>
            </p:cNvSpPr>
            <p:nvPr/>
          </p:nvSpPr>
          <p:spPr bwMode="auto">
            <a:xfrm>
              <a:off x="448" y="2690"/>
              <a:ext cx="83" cy="35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560388"/>
              <a:endParaRPr lang="ru-RU" sz="1400">
                <a:latin typeface="Calibri" pitchFamily="34" charset="0"/>
              </a:endParaRPr>
            </a:p>
          </p:txBody>
        </p:sp>
        <p:sp>
          <p:nvSpPr>
            <p:cNvPr id="1071" name="Freeform 22"/>
            <p:cNvSpPr>
              <a:spLocks/>
            </p:cNvSpPr>
            <p:nvPr/>
          </p:nvSpPr>
          <p:spPr bwMode="auto">
            <a:xfrm>
              <a:off x="502" y="1752"/>
              <a:ext cx="735" cy="314"/>
            </a:xfrm>
            <a:custGeom>
              <a:avLst/>
              <a:gdLst>
                <a:gd name="T0" fmla="*/ 0 w 1202"/>
                <a:gd name="T1" fmla="*/ 0 h 1177"/>
                <a:gd name="T2" fmla="*/ 1 w 1202"/>
                <a:gd name="T3" fmla="*/ 0 h 1177"/>
                <a:gd name="T4" fmla="*/ 1 w 1202"/>
                <a:gd name="T5" fmla="*/ 0 h 1177"/>
                <a:gd name="T6" fmla="*/ 1 w 1202"/>
                <a:gd name="T7" fmla="*/ 0 h 1177"/>
                <a:gd name="T8" fmla="*/ 1 w 1202"/>
                <a:gd name="T9" fmla="*/ 0 h 1177"/>
                <a:gd name="T10" fmla="*/ 1 w 1202"/>
                <a:gd name="T11" fmla="*/ 0 h 1177"/>
                <a:gd name="T12" fmla="*/ 1 w 1202"/>
                <a:gd name="T13" fmla="*/ 0 h 1177"/>
                <a:gd name="T14" fmla="*/ 1 w 1202"/>
                <a:gd name="T15" fmla="*/ 0 h 1177"/>
                <a:gd name="T16" fmla="*/ 1 w 1202"/>
                <a:gd name="T17" fmla="*/ 0 h 1177"/>
                <a:gd name="T18" fmla="*/ 1 w 1202"/>
                <a:gd name="T19" fmla="*/ 0 h 1177"/>
                <a:gd name="T20" fmla="*/ 1 w 1202"/>
                <a:gd name="T21" fmla="*/ 0 h 1177"/>
                <a:gd name="T22" fmla="*/ 1 w 1202"/>
                <a:gd name="T23" fmla="*/ 0 h 1177"/>
                <a:gd name="T24" fmla="*/ 1 w 1202"/>
                <a:gd name="T25" fmla="*/ 0 h 1177"/>
                <a:gd name="T26" fmla="*/ 1 w 1202"/>
                <a:gd name="T27" fmla="*/ 0 h 1177"/>
                <a:gd name="T28" fmla="*/ 1 w 1202"/>
                <a:gd name="T29" fmla="*/ 0 h 1177"/>
                <a:gd name="T30" fmla="*/ 1 w 1202"/>
                <a:gd name="T31" fmla="*/ 0 h 1177"/>
                <a:gd name="T32" fmla="*/ 1 w 1202"/>
                <a:gd name="T33" fmla="*/ 0 h 1177"/>
                <a:gd name="T34" fmla="*/ 1 w 1202"/>
                <a:gd name="T35" fmla="*/ 0 h 1177"/>
                <a:gd name="T36" fmla="*/ 1 w 1202"/>
                <a:gd name="T37" fmla="*/ 0 h 1177"/>
                <a:gd name="T38" fmla="*/ 1 w 1202"/>
                <a:gd name="T39" fmla="*/ 0 h 1177"/>
                <a:gd name="T40" fmla="*/ 1 w 1202"/>
                <a:gd name="T41" fmla="*/ 0 h 1177"/>
                <a:gd name="T42" fmla="*/ 1 w 1202"/>
                <a:gd name="T43" fmla="*/ 0 h 1177"/>
                <a:gd name="T44" fmla="*/ 1 w 1202"/>
                <a:gd name="T45" fmla="*/ 0 h 1177"/>
                <a:gd name="T46" fmla="*/ 1 w 1202"/>
                <a:gd name="T47" fmla="*/ 0 h 1177"/>
                <a:gd name="T48" fmla="*/ 1 w 1202"/>
                <a:gd name="T49" fmla="*/ 0 h 1177"/>
                <a:gd name="T50" fmla="*/ 1 w 1202"/>
                <a:gd name="T51" fmla="*/ 0 h 1177"/>
                <a:gd name="T52" fmla="*/ 1 w 1202"/>
                <a:gd name="T53" fmla="*/ 0 h 1177"/>
                <a:gd name="T54" fmla="*/ 1 w 1202"/>
                <a:gd name="T55" fmla="*/ 0 h 1177"/>
                <a:gd name="T56" fmla="*/ 1 w 1202"/>
                <a:gd name="T57" fmla="*/ 0 h 1177"/>
                <a:gd name="T58" fmla="*/ 1 w 1202"/>
                <a:gd name="T59" fmla="*/ 0 h 1177"/>
                <a:gd name="T60" fmla="*/ 1 w 1202"/>
                <a:gd name="T61" fmla="*/ 0 h 1177"/>
                <a:gd name="T62" fmla="*/ 1 w 1202"/>
                <a:gd name="T63" fmla="*/ 0 h 1177"/>
                <a:gd name="T64" fmla="*/ 1 w 1202"/>
                <a:gd name="T65" fmla="*/ 0 h 1177"/>
                <a:gd name="T66" fmla="*/ 1 w 1202"/>
                <a:gd name="T67" fmla="*/ 0 h 1177"/>
                <a:gd name="T68" fmla="*/ 1 w 1202"/>
                <a:gd name="T69" fmla="*/ 0 h 1177"/>
                <a:gd name="T70" fmla="*/ 1 w 1202"/>
                <a:gd name="T71" fmla="*/ 0 h 1177"/>
                <a:gd name="T72" fmla="*/ 1 w 1202"/>
                <a:gd name="T73" fmla="*/ 0 h 1177"/>
                <a:gd name="T74" fmla="*/ 1 w 1202"/>
                <a:gd name="T75" fmla="*/ 0 h 1177"/>
                <a:gd name="T76" fmla="*/ 1 w 1202"/>
                <a:gd name="T77" fmla="*/ 0 h 1177"/>
                <a:gd name="T78" fmla="*/ 1 w 1202"/>
                <a:gd name="T79" fmla="*/ 0 h 1177"/>
                <a:gd name="T80" fmla="*/ 1 w 1202"/>
                <a:gd name="T81" fmla="*/ 0 h 1177"/>
                <a:gd name="T82" fmla="*/ 1 w 1202"/>
                <a:gd name="T83" fmla="*/ 0 h 1177"/>
                <a:gd name="T84" fmla="*/ 1 w 1202"/>
                <a:gd name="T85" fmla="*/ 0 h 1177"/>
                <a:gd name="T86" fmla="*/ 1 w 1202"/>
                <a:gd name="T87" fmla="*/ 0 h 1177"/>
                <a:gd name="T88" fmla="*/ 0 w 1202"/>
                <a:gd name="T89" fmla="*/ 0 h 1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2"/>
                <a:gd name="T136" fmla="*/ 0 h 1177"/>
                <a:gd name="T137" fmla="*/ 1202 w 1202"/>
                <a:gd name="T138" fmla="*/ 1177 h 117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072" name="Freeform 37"/>
            <p:cNvSpPr>
              <a:spLocks/>
            </p:cNvSpPr>
            <p:nvPr/>
          </p:nvSpPr>
          <p:spPr bwMode="auto">
            <a:xfrm>
              <a:off x="570" y="2142"/>
              <a:ext cx="822" cy="314"/>
            </a:xfrm>
            <a:custGeom>
              <a:avLst/>
              <a:gdLst>
                <a:gd name="T0" fmla="*/ 0 w 1354"/>
                <a:gd name="T1" fmla="*/ 0 h 872"/>
                <a:gd name="T2" fmla="*/ 1 w 1354"/>
                <a:gd name="T3" fmla="*/ 0 h 872"/>
                <a:gd name="T4" fmla="*/ 1 w 1354"/>
                <a:gd name="T5" fmla="*/ 0 h 872"/>
                <a:gd name="T6" fmla="*/ 1 w 1354"/>
                <a:gd name="T7" fmla="*/ 0 h 872"/>
                <a:gd name="T8" fmla="*/ 1 w 1354"/>
                <a:gd name="T9" fmla="*/ 0 h 872"/>
                <a:gd name="T10" fmla="*/ 1 w 1354"/>
                <a:gd name="T11" fmla="*/ 0 h 872"/>
                <a:gd name="T12" fmla="*/ 1 w 1354"/>
                <a:gd name="T13" fmla="*/ 0 h 872"/>
                <a:gd name="T14" fmla="*/ 1 w 1354"/>
                <a:gd name="T15" fmla="*/ 0 h 872"/>
                <a:gd name="T16" fmla="*/ 1 w 1354"/>
                <a:gd name="T17" fmla="*/ 0 h 872"/>
                <a:gd name="T18" fmla="*/ 1 w 1354"/>
                <a:gd name="T19" fmla="*/ 0 h 872"/>
                <a:gd name="T20" fmla="*/ 1 w 1354"/>
                <a:gd name="T21" fmla="*/ 0 h 872"/>
                <a:gd name="T22" fmla="*/ 1 w 1354"/>
                <a:gd name="T23" fmla="*/ 0 h 872"/>
                <a:gd name="T24" fmla="*/ 1 w 1354"/>
                <a:gd name="T25" fmla="*/ 0 h 872"/>
                <a:gd name="T26" fmla="*/ 1 w 1354"/>
                <a:gd name="T27" fmla="*/ 0 h 872"/>
                <a:gd name="T28" fmla="*/ 1 w 1354"/>
                <a:gd name="T29" fmla="*/ 0 h 872"/>
                <a:gd name="T30" fmla="*/ 1 w 1354"/>
                <a:gd name="T31" fmla="*/ 0 h 872"/>
                <a:gd name="T32" fmla="*/ 1 w 1354"/>
                <a:gd name="T33" fmla="*/ 0 h 872"/>
                <a:gd name="T34" fmla="*/ 1 w 1354"/>
                <a:gd name="T35" fmla="*/ 0 h 872"/>
                <a:gd name="T36" fmla="*/ 1 w 1354"/>
                <a:gd name="T37" fmla="*/ 0 h 872"/>
                <a:gd name="T38" fmla="*/ 1 w 1354"/>
                <a:gd name="T39" fmla="*/ 0 h 872"/>
                <a:gd name="T40" fmla="*/ 1 w 1354"/>
                <a:gd name="T41" fmla="*/ 0 h 872"/>
                <a:gd name="T42" fmla="*/ 0 w 1354"/>
                <a:gd name="T43" fmla="*/ 0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4"/>
                <a:gd name="T67" fmla="*/ 0 h 872"/>
                <a:gd name="T68" fmla="*/ 1354 w 1354"/>
                <a:gd name="T69" fmla="*/ 872 h 8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073" name="Freeform 38"/>
            <p:cNvSpPr>
              <a:spLocks/>
            </p:cNvSpPr>
            <p:nvPr/>
          </p:nvSpPr>
          <p:spPr bwMode="auto">
            <a:xfrm rot="21384435" flipH="1">
              <a:off x="396" y="1787"/>
              <a:ext cx="226" cy="314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1074" name="Oval 39"/>
            <p:cNvSpPr>
              <a:spLocks noChangeArrowheads="1"/>
            </p:cNvSpPr>
            <p:nvPr/>
          </p:nvSpPr>
          <p:spPr bwMode="auto">
            <a:xfrm>
              <a:off x="440" y="1802"/>
              <a:ext cx="82" cy="35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560388"/>
              <a:endParaRPr lang="ru-RU" sz="1400">
                <a:latin typeface="Calibri" pitchFamily="34" charset="0"/>
              </a:endParaRPr>
            </a:p>
          </p:txBody>
        </p:sp>
      </p:grpSp>
      <p:grpSp>
        <p:nvGrpSpPr>
          <p:cNvPr id="1048" name="Group 3"/>
          <p:cNvGrpSpPr>
            <a:grpSpLocks/>
          </p:cNvGrpSpPr>
          <p:nvPr/>
        </p:nvGrpSpPr>
        <p:grpSpPr bwMode="auto">
          <a:xfrm>
            <a:off x="8858250" y="0"/>
            <a:ext cx="285750" cy="6858000"/>
            <a:chOff x="5454" y="0"/>
            <a:chExt cx="193" cy="4320"/>
          </a:xfrm>
        </p:grpSpPr>
        <p:sp>
          <p:nvSpPr>
            <p:cNvPr id="1052" name="Rectangle 4"/>
            <p:cNvSpPr>
              <a:spLocks noChangeArrowheads="1"/>
            </p:cNvSpPr>
            <p:nvPr/>
          </p:nvSpPr>
          <p:spPr bwMode="auto">
            <a:xfrm rot="10800000">
              <a:off x="5511" y="0"/>
              <a:ext cx="91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1428" tIns="45714" rIns="91428" bIns="45714" anchor="ctr"/>
            <a:lstStyle/>
            <a:p>
              <a:pPr defTabSz="649288"/>
              <a:endParaRPr lang="ru-RU">
                <a:latin typeface="Tahoma" pitchFamily="34" charset="0"/>
              </a:endParaRPr>
            </a:p>
          </p:txBody>
        </p:sp>
        <p:sp>
          <p:nvSpPr>
            <p:cNvPr id="1053" name="Rectangle 5"/>
            <p:cNvSpPr>
              <a:spLocks noChangeArrowheads="1"/>
            </p:cNvSpPr>
            <p:nvPr/>
          </p:nvSpPr>
          <p:spPr bwMode="auto">
            <a:xfrm rot="10800000">
              <a:off x="5590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1428" tIns="45714" rIns="91428" bIns="45714" anchor="ctr"/>
            <a:lstStyle/>
            <a:p>
              <a:pPr defTabSz="649288"/>
              <a:endParaRPr lang="ru-RU">
                <a:latin typeface="Tahoma" pitchFamily="34" charset="0"/>
              </a:endParaRPr>
            </a:p>
          </p:txBody>
        </p:sp>
        <p:sp>
          <p:nvSpPr>
            <p:cNvPr id="1054" name="Rectangle 6"/>
            <p:cNvSpPr>
              <a:spLocks noChangeArrowheads="1"/>
            </p:cNvSpPr>
            <p:nvPr/>
          </p:nvSpPr>
          <p:spPr bwMode="auto">
            <a:xfrm rot="10800000">
              <a:off x="5454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1428" tIns="45714" rIns="91428" bIns="45714" anchor="ctr"/>
            <a:lstStyle/>
            <a:p>
              <a:pPr defTabSz="649288"/>
              <a:endParaRPr lang="ru-RU">
                <a:latin typeface="Tahoma" pitchFamily="34" charset="0"/>
              </a:endParaRPr>
            </a:p>
          </p:txBody>
        </p:sp>
      </p:grpSp>
      <p:graphicFrame>
        <p:nvGraphicFramePr>
          <p:cNvPr id="1044" name="Object 20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8566150" y="0"/>
          <a:ext cx="577850" cy="828675"/>
        </p:xfrm>
        <a:graphic>
          <a:graphicData uri="http://schemas.openxmlformats.org/presentationml/2006/ole">
            <p:oleObj spid="_x0000_s1044" name="CorelDRAW" r:id="rId3" imgW="810768" imgH="950976" progId="">
              <p:embed/>
            </p:oleObj>
          </a:graphicData>
        </a:graphic>
      </p:graphicFrame>
      <p:graphicFrame>
        <p:nvGraphicFramePr>
          <p:cNvPr id="1045" name="Object 21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00038" y="190500"/>
          <a:ext cx="255587" cy="285750"/>
        </p:xfrm>
        <a:graphic>
          <a:graphicData uri="http://schemas.openxmlformats.org/presentationml/2006/ole">
            <p:oleObj spid="_x0000_s1045" name="CorelDRAW" r:id="rId4" imgW="810768" imgH="950976" progId="">
              <p:embed/>
            </p:oleObj>
          </a:graphicData>
        </a:graphic>
      </p:graphicFrame>
      <p:pic>
        <p:nvPicPr>
          <p:cNvPr id="1049" name="Picture 2" descr="заставка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0" name="Text Box 97"/>
          <p:cNvSpPr txBox="1">
            <a:spLocks noChangeArrowheads="1"/>
          </p:cNvSpPr>
          <p:nvPr/>
        </p:nvSpPr>
        <p:spPr bwMode="auto">
          <a:xfrm>
            <a:off x="8629650" y="0"/>
            <a:ext cx="5143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298" tIns="32649" rIns="65298" bIns="32649">
            <a:spAutoFit/>
          </a:bodyPr>
          <a:lstStyle/>
          <a:p>
            <a:pPr algn="r" defTabSz="1279525">
              <a:spcBef>
                <a:spcPct val="50000"/>
              </a:spcBef>
            </a:pPr>
            <a:r>
              <a:rPr lang="ru-RU" sz="1000" b="1">
                <a:latin typeface="Times New Roman" pitchFamily="18" charset="0"/>
              </a:rPr>
              <a:t>п. 2.</a:t>
            </a:r>
          </a:p>
        </p:txBody>
      </p:sp>
      <p:sp>
        <p:nvSpPr>
          <p:cNvPr id="33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№ 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УСЛОВНЫЕ ОБОЗНАЧЕНИЯ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51"/>
          <p:cNvSpPr>
            <a:spLocks noChangeArrowheads="1"/>
          </p:cNvSpPr>
          <p:nvPr/>
        </p:nvSpPr>
        <p:spPr bwMode="auto">
          <a:xfrm>
            <a:off x="827088" y="822325"/>
            <a:ext cx="285750" cy="14287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3554" name="TextBox 52"/>
          <p:cNvSpPr txBox="1">
            <a:spLocks noChangeArrowheads="1"/>
          </p:cNvSpPr>
          <p:nvPr/>
        </p:nvSpPr>
        <p:spPr bwMode="auto">
          <a:xfrm>
            <a:off x="1174750" y="736600"/>
            <a:ext cx="1928813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6" tIns="45700" rIns="91396" bIns="45700"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- жилые дома;</a:t>
            </a:r>
          </a:p>
        </p:txBody>
      </p:sp>
      <p:sp>
        <p:nvSpPr>
          <p:cNvPr id="23555" name="Прямоугольник 53"/>
          <p:cNvSpPr>
            <a:spLocks noChangeArrowheads="1"/>
          </p:cNvSpPr>
          <p:nvPr/>
        </p:nvSpPr>
        <p:spPr bwMode="auto">
          <a:xfrm>
            <a:off x="827088" y="1030288"/>
            <a:ext cx="285750" cy="142875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3556" name="TextBox 54"/>
          <p:cNvSpPr txBox="1">
            <a:spLocks noChangeArrowheads="1"/>
          </p:cNvSpPr>
          <p:nvPr/>
        </p:nvSpPr>
        <p:spPr bwMode="auto">
          <a:xfrm>
            <a:off x="1174750" y="966788"/>
            <a:ext cx="308292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6" tIns="45700" rIns="91396" bIns="45700"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- промышленные (хозяйственные) объекты;</a:t>
            </a:r>
          </a:p>
        </p:txBody>
      </p:sp>
      <p:sp>
        <p:nvSpPr>
          <p:cNvPr id="23557" name="Прямоугольник 55"/>
          <p:cNvSpPr>
            <a:spLocks noChangeArrowheads="1"/>
          </p:cNvSpPr>
          <p:nvPr/>
        </p:nvSpPr>
        <p:spPr bwMode="auto">
          <a:xfrm>
            <a:off x="827088" y="1243013"/>
            <a:ext cx="285750" cy="142875"/>
          </a:xfrm>
          <a:prstGeom prst="rect">
            <a:avLst/>
          </a:prstGeom>
          <a:solidFill>
            <a:srgbClr val="1AF253"/>
          </a:solidFill>
          <a:ln w="25400" algn="ctr">
            <a:solidFill>
              <a:srgbClr val="1AF253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3558" name="TextBox 56"/>
          <p:cNvSpPr txBox="1">
            <a:spLocks noChangeArrowheads="1"/>
          </p:cNvSpPr>
          <p:nvPr/>
        </p:nvSpPr>
        <p:spPr bwMode="auto">
          <a:xfrm>
            <a:off x="1174750" y="1181100"/>
            <a:ext cx="246697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6" tIns="45700" rIns="91396" bIns="45700"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- социально – значимые объекты;</a:t>
            </a:r>
          </a:p>
        </p:txBody>
      </p:sp>
      <p:sp>
        <p:nvSpPr>
          <p:cNvPr id="23559" name="Прямоугольник 51"/>
          <p:cNvSpPr>
            <a:spLocks noChangeArrowheads="1"/>
          </p:cNvSpPr>
          <p:nvPr/>
        </p:nvSpPr>
        <p:spPr bwMode="auto">
          <a:xfrm>
            <a:off x="823913" y="1447800"/>
            <a:ext cx="285750" cy="142875"/>
          </a:xfrm>
          <a:prstGeom prst="rect">
            <a:avLst/>
          </a:prstGeom>
          <a:noFill/>
          <a:ln w="25400" algn="ctr">
            <a:solidFill>
              <a:srgbClr val="009900"/>
            </a:solidFill>
            <a:prstDash val="dash"/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3560" name="Прямоугольник 51"/>
          <p:cNvSpPr>
            <a:spLocks noChangeArrowheads="1"/>
          </p:cNvSpPr>
          <p:nvPr/>
        </p:nvSpPr>
        <p:spPr bwMode="auto">
          <a:xfrm>
            <a:off x="823913" y="1673225"/>
            <a:ext cx="285750" cy="142875"/>
          </a:xfrm>
          <a:prstGeom prst="rect">
            <a:avLst/>
          </a:prstGeom>
          <a:noFill/>
          <a:ln w="25400" algn="ctr">
            <a:solidFill>
              <a:srgbClr val="FF9900"/>
            </a:solidFill>
            <a:prstDash val="dash"/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3561" name="Прямоугольник 51"/>
          <p:cNvSpPr>
            <a:spLocks noChangeArrowheads="1"/>
          </p:cNvSpPr>
          <p:nvPr/>
        </p:nvSpPr>
        <p:spPr bwMode="auto">
          <a:xfrm>
            <a:off x="823913" y="1900238"/>
            <a:ext cx="285750" cy="142875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3562" name="TextBox 52"/>
          <p:cNvSpPr txBox="1">
            <a:spLocks noChangeArrowheads="1"/>
          </p:cNvSpPr>
          <p:nvPr/>
        </p:nvSpPr>
        <p:spPr bwMode="auto">
          <a:xfrm>
            <a:off x="1171575" y="1363663"/>
            <a:ext cx="279558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6" tIns="45700" rIns="91396" bIns="45700"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- 1-этажные дома (кирпич, бетон);</a:t>
            </a:r>
          </a:p>
        </p:txBody>
      </p:sp>
      <p:sp>
        <p:nvSpPr>
          <p:cNvPr id="23563" name="TextBox 54"/>
          <p:cNvSpPr txBox="1">
            <a:spLocks noChangeArrowheads="1"/>
          </p:cNvSpPr>
          <p:nvPr/>
        </p:nvSpPr>
        <p:spPr bwMode="auto">
          <a:xfrm>
            <a:off x="1171575" y="1597025"/>
            <a:ext cx="3082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6" tIns="45700" rIns="91396" bIns="45700"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- 2-этажные дома (кирпич, бетон);</a:t>
            </a:r>
          </a:p>
        </p:txBody>
      </p:sp>
      <p:sp>
        <p:nvSpPr>
          <p:cNvPr id="23564" name="TextBox 56"/>
          <p:cNvSpPr txBox="1">
            <a:spLocks noChangeArrowheads="1"/>
          </p:cNvSpPr>
          <p:nvPr/>
        </p:nvSpPr>
        <p:spPr bwMode="auto">
          <a:xfrm>
            <a:off x="1171575" y="1819275"/>
            <a:ext cx="28225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6" tIns="45700" rIns="91396" bIns="45700"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- 3-этажные и более дома (кирпич, бетон);</a:t>
            </a:r>
          </a:p>
        </p:txBody>
      </p:sp>
      <p:sp>
        <p:nvSpPr>
          <p:cNvPr id="23565" name="Прямоугольник 51"/>
          <p:cNvSpPr>
            <a:spLocks noChangeArrowheads="1"/>
          </p:cNvSpPr>
          <p:nvPr/>
        </p:nvSpPr>
        <p:spPr bwMode="auto">
          <a:xfrm>
            <a:off x="823913" y="2117725"/>
            <a:ext cx="285750" cy="1428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3566" name="Прямоугольник 51"/>
          <p:cNvSpPr>
            <a:spLocks noChangeArrowheads="1"/>
          </p:cNvSpPr>
          <p:nvPr/>
        </p:nvSpPr>
        <p:spPr bwMode="auto">
          <a:xfrm>
            <a:off x="823913" y="2327275"/>
            <a:ext cx="285750" cy="142875"/>
          </a:xfrm>
          <a:prstGeom prst="rect">
            <a:avLst/>
          </a:prstGeom>
          <a:noFill/>
          <a:ln w="25400" algn="ctr">
            <a:solidFill>
              <a:srgbClr val="CC0099"/>
            </a:solidFill>
            <a:prstDash val="dash"/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3567" name="TextBox 54"/>
          <p:cNvSpPr txBox="1">
            <a:spLocks noChangeArrowheads="1"/>
          </p:cNvSpPr>
          <p:nvPr/>
        </p:nvSpPr>
        <p:spPr bwMode="auto">
          <a:xfrm>
            <a:off x="1171575" y="2033588"/>
            <a:ext cx="308292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6" tIns="45700" rIns="91396" bIns="45700"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- 1-этажные дома (деревянные);</a:t>
            </a:r>
          </a:p>
        </p:txBody>
      </p:sp>
      <p:sp>
        <p:nvSpPr>
          <p:cNvPr id="23568" name="TextBox 56"/>
          <p:cNvSpPr txBox="1">
            <a:spLocks noChangeArrowheads="1"/>
          </p:cNvSpPr>
          <p:nvPr/>
        </p:nvSpPr>
        <p:spPr bwMode="auto">
          <a:xfrm>
            <a:off x="1171575" y="2255838"/>
            <a:ext cx="282257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6" tIns="45700" rIns="91396" bIns="45700"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- 2-этажные и более дома (деревянные);</a:t>
            </a:r>
          </a:p>
        </p:txBody>
      </p:sp>
      <p:pic>
        <p:nvPicPr>
          <p:cNvPr id="23569" name="Picture 60" descr="мен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88" y="2557463"/>
            <a:ext cx="265112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0" name="Text Box 61"/>
          <p:cNvSpPr txBox="1">
            <a:spLocks noChangeArrowheads="1"/>
          </p:cNvSpPr>
          <p:nvPr/>
        </p:nvSpPr>
        <p:spPr bwMode="auto">
          <a:xfrm>
            <a:off x="1089025" y="2459038"/>
            <a:ext cx="221297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8406" tIns="89209" rIns="178406" bIns="89209">
            <a:spAutoFit/>
          </a:bodyPr>
          <a:lstStyle/>
          <a:p>
            <a:pPr defTabSz="1787525"/>
            <a:r>
              <a:rPr lang="ru-RU" sz="1100">
                <a:latin typeface="Times New Roman" pitchFamily="18" charset="0"/>
                <a:cs typeface="Times New Roman" pitchFamily="18" charset="0"/>
              </a:rPr>
              <a:t>- стационарный пост ДПС;</a:t>
            </a:r>
          </a:p>
        </p:txBody>
      </p:sp>
      <p:sp>
        <p:nvSpPr>
          <p:cNvPr id="23571" name="Text Box 55"/>
          <p:cNvSpPr txBox="1">
            <a:spLocks noChangeArrowheads="1"/>
          </p:cNvSpPr>
          <p:nvPr/>
        </p:nvSpPr>
        <p:spPr bwMode="auto">
          <a:xfrm>
            <a:off x="1136650" y="2786063"/>
            <a:ext cx="24050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659" tIns="63839" rIns="127659" bIns="63839">
            <a:spAutoFit/>
          </a:bodyPr>
          <a:lstStyle/>
          <a:p>
            <a:pPr defTabSz="1787525"/>
            <a:r>
              <a:rPr lang="ru-RU" sz="1100">
                <a:latin typeface="Times New Roman" pitchFamily="18" charset="0"/>
                <a:cs typeface="Times New Roman" pitchFamily="18" charset="0"/>
              </a:rPr>
              <a:t>- сельская больница (мед.пункт)  с    указанием номера и кол. коек;</a:t>
            </a:r>
          </a:p>
        </p:txBody>
      </p:sp>
      <p:sp>
        <p:nvSpPr>
          <p:cNvPr id="23572" name="Oval 63"/>
          <p:cNvSpPr>
            <a:spLocks noChangeArrowheads="1"/>
          </p:cNvSpPr>
          <p:nvPr/>
        </p:nvSpPr>
        <p:spPr bwMode="auto">
          <a:xfrm>
            <a:off x="692150" y="3633788"/>
            <a:ext cx="461963" cy="128587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91214" tIns="45609" rIns="91214" bIns="45609" anchor="ctr"/>
          <a:lstStyle/>
          <a:p>
            <a:pPr algn="ctr" defTabSz="909638"/>
            <a:endParaRPr lang="ru-RU" sz="2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3573" name="Line 59"/>
          <p:cNvSpPr>
            <a:spLocks noChangeShapeType="1"/>
          </p:cNvSpPr>
          <p:nvPr/>
        </p:nvSpPr>
        <p:spPr bwMode="auto">
          <a:xfrm>
            <a:off x="698500" y="3324225"/>
            <a:ext cx="422275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 lIns="65282" tIns="32641" rIns="65282" bIns="32641"/>
          <a:lstStyle/>
          <a:p>
            <a:endParaRPr lang="ru-RU"/>
          </a:p>
        </p:txBody>
      </p:sp>
      <p:sp>
        <p:nvSpPr>
          <p:cNvPr id="23574" name="Text Box 47"/>
          <p:cNvSpPr txBox="1">
            <a:spLocks noChangeArrowheads="1"/>
          </p:cNvSpPr>
          <p:nvPr/>
        </p:nvSpPr>
        <p:spPr bwMode="auto">
          <a:xfrm>
            <a:off x="1181100" y="3541713"/>
            <a:ext cx="25288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14" tIns="43201" rIns="86414" bIns="43201">
            <a:spAutoFit/>
          </a:bodyPr>
          <a:lstStyle/>
          <a:p>
            <a:pPr defTabSz="1212850"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аварийно-опасные участки трассы;</a:t>
            </a:r>
          </a:p>
        </p:txBody>
      </p:sp>
      <p:grpSp>
        <p:nvGrpSpPr>
          <p:cNvPr id="23575" name="Group 99"/>
          <p:cNvGrpSpPr>
            <a:grpSpLocks/>
          </p:cNvGrpSpPr>
          <p:nvPr/>
        </p:nvGrpSpPr>
        <p:grpSpPr bwMode="auto">
          <a:xfrm>
            <a:off x="776288" y="4030663"/>
            <a:ext cx="296862" cy="168275"/>
            <a:chOff x="0" y="0"/>
            <a:chExt cx="20000" cy="20000"/>
          </a:xfrm>
        </p:grpSpPr>
        <p:sp>
          <p:nvSpPr>
            <p:cNvPr id="23747" name="Freeform 100"/>
            <p:cNvSpPr>
              <a:spLocks/>
            </p:cNvSpPr>
            <p:nvPr/>
          </p:nvSpPr>
          <p:spPr bwMode="auto">
            <a:xfrm>
              <a:off x="0" y="0"/>
              <a:ext cx="20000" cy="6036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1817" y="19884"/>
                  </a:lnTo>
                  <a:lnTo>
                    <a:pt x="18167" y="19884"/>
                  </a:lnTo>
                  <a:lnTo>
                    <a:pt x="19984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127761" tIns="63881" rIns="127761" bIns="63881"/>
            <a:lstStyle/>
            <a:p>
              <a:endParaRPr lang="ru-RU"/>
            </a:p>
          </p:txBody>
        </p:sp>
        <p:sp>
          <p:nvSpPr>
            <p:cNvPr id="23748" name="Freeform 101"/>
            <p:cNvSpPr>
              <a:spLocks/>
            </p:cNvSpPr>
            <p:nvPr/>
          </p:nvSpPr>
          <p:spPr bwMode="auto">
            <a:xfrm>
              <a:off x="0" y="13966"/>
              <a:ext cx="20000" cy="6034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19884"/>
                  </a:moveTo>
                  <a:lnTo>
                    <a:pt x="1817" y="0"/>
                  </a:lnTo>
                  <a:lnTo>
                    <a:pt x="18167" y="0"/>
                  </a:lnTo>
                  <a:lnTo>
                    <a:pt x="19984" y="1988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127761" tIns="63881" rIns="127761" bIns="63881"/>
            <a:lstStyle/>
            <a:p>
              <a:endParaRPr lang="ru-RU"/>
            </a:p>
          </p:txBody>
        </p:sp>
      </p:grpSp>
      <p:sp>
        <p:nvSpPr>
          <p:cNvPr id="23576" name="Text Box 64"/>
          <p:cNvSpPr txBox="1">
            <a:spLocks noChangeArrowheads="1"/>
          </p:cNvSpPr>
          <p:nvPr/>
        </p:nvSpPr>
        <p:spPr bwMode="auto">
          <a:xfrm>
            <a:off x="1176338" y="3963988"/>
            <a:ext cx="11858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263" tIns="43127" rIns="86263" bIns="43127">
            <a:spAutoFit/>
          </a:bodyPr>
          <a:lstStyle/>
          <a:p>
            <a:pPr defTabSz="1787525"/>
            <a:r>
              <a:rPr lang="ru-RU" sz="1100">
                <a:latin typeface="Times New Roman" pitchFamily="18" charset="0"/>
                <a:cs typeface="Times New Roman" pitchFamily="18" charset="0"/>
              </a:rPr>
              <a:t>- мост;</a:t>
            </a:r>
          </a:p>
        </p:txBody>
      </p:sp>
      <p:grpSp>
        <p:nvGrpSpPr>
          <p:cNvPr id="23577" name="Group 53"/>
          <p:cNvGrpSpPr>
            <a:grpSpLocks/>
          </p:cNvGrpSpPr>
          <p:nvPr/>
        </p:nvGrpSpPr>
        <p:grpSpPr bwMode="auto">
          <a:xfrm>
            <a:off x="581025" y="2830513"/>
            <a:ext cx="584200" cy="280987"/>
            <a:chOff x="2290" y="4020"/>
            <a:chExt cx="768" cy="218"/>
          </a:xfrm>
        </p:grpSpPr>
        <p:sp>
          <p:nvSpPr>
            <p:cNvPr id="23739" name="Rectangle 54"/>
            <p:cNvSpPr>
              <a:spLocks noChangeArrowheads="1"/>
            </p:cNvSpPr>
            <p:nvPr/>
          </p:nvSpPr>
          <p:spPr bwMode="auto">
            <a:xfrm>
              <a:off x="2653" y="4039"/>
              <a:ext cx="405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7748" tIns="17748" rIns="17748" bIns="17748"/>
            <a:lstStyle/>
            <a:p>
              <a:pPr algn="ctr" defTabSz="1276350"/>
              <a:r>
                <a:rPr lang="ru-RU" sz="800" u="sng">
                  <a:latin typeface="Calibri" pitchFamily="34" charset="0"/>
                  <a:cs typeface="Times New Roman" pitchFamily="18" charset="0"/>
                </a:rPr>
                <a:t>№12</a:t>
              </a:r>
            </a:p>
            <a:p>
              <a:pPr algn="ctr" defTabSz="1276350"/>
              <a:r>
                <a:rPr lang="ru-RU" sz="800">
                  <a:latin typeface="Calibri" pitchFamily="34" charset="0"/>
                  <a:cs typeface="Times New Roman" pitchFamily="18" charset="0"/>
                </a:rPr>
                <a:t> 150</a:t>
              </a:r>
              <a:endParaRPr lang="ru-RU" sz="2500">
                <a:latin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23740" name="Group 56"/>
            <p:cNvGrpSpPr>
              <a:grpSpLocks/>
            </p:cNvGrpSpPr>
            <p:nvPr/>
          </p:nvGrpSpPr>
          <p:grpSpPr bwMode="auto">
            <a:xfrm>
              <a:off x="2290" y="4020"/>
              <a:ext cx="361" cy="211"/>
              <a:chOff x="0" y="1"/>
              <a:chExt cx="20000" cy="19999"/>
            </a:xfrm>
          </p:grpSpPr>
          <p:sp>
            <p:nvSpPr>
              <p:cNvPr id="23741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127761" tIns="63881" rIns="127761" bIns="63881"/>
              <a:lstStyle/>
              <a:p>
                <a:pPr defTabSz="1276350"/>
                <a:endParaRPr lang="ru-RU" sz="2500">
                  <a:latin typeface="Calibri" pitchFamily="34" charset="0"/>
                </a:endParaRPr>
              </a:p>
            </p:txBody>
          </p:sp>
          <p:sp>
            <p:nvSpPr>
              <p:cNvPr id="23742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43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3744" name="Group 60"/>
              <p:cNvGrpSpPr>
                <a:grpSpLocks/>
              </p:cNvGrpSpPr>
              <p:nvPr/>
            </p:nvGrpSpPr>
            <p:grpSpPr bwMode="auto">
              <a:xfrm>
                <a:off x="8652" y="3009"/>
                <a:ext cx="3120" cy="3408"/>
                <a:chOff x="-2659" y="0"/>
                <a:chExt cx="26710" cy="20000"/>
              </a:xfrm>
            </p:grpSpPr>
            <p:sp>
              <p:nvSpPr>
                <p:cNvPr id="23745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746" name="Line 62"/>
                <p:cNvSpPr>
                  <a:spLocks noChangeShapeType="1"/>
                </p:cNvSpPr>
                <p:nvPr/>
              </p:nvSpPr>
              <p:spPr bwMode="auto">
                <a:xfrm>
                  <a:off x="-2659" y="11007"/>
                  <a:ext cx="26710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23578" name="Text Box 47"/>
          <p:cNvSpPr txBox="1">
            <a:spLocks noChangeArrowheads="1"/>
          </p:cNvSpPr>
          <p:nvPr/>
        </p:nvSpPr>
        <p:spPr bwMode="auto">
          <a:xfrm>
            <a:off x="1179513" y="3783013"/>
            <a:ext cx="19716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14" tIns="43201" rIns="86414" bIns="43201">
            <a:spAutoFit/>
          </a:bodyPr>
          <a:lstStyle/>
          <a:p>
            <a:pPr defTabSz="1212850"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вертолётная площадка;</a:t>
            </a:r>
          </a:p>
        </p:txBody>
      </p:sp>
      <p:sp>
        <p:nvSpPr>
          <p:cNvPr id="23579" name="Oval 63"/>
          <p:cNvSpPr>
            <a:spLocks noChangeArrowheads="1"/>
          </p:cNvSpPr>
          <p:nvPr/>
        </p:nvSpPr>
        <p:spPr bwMode="auto">
          <a:xfrm>
            <a:off x="692150" y="3430588"/>
            <a:ext cx="461963" cy="127000"/>
          </a:xfrm>
          <a:prstGeom prst="ellipse">
            <a:avLst/>
          </a:prstGeom>
          <a:solidFill>
            <a:srgbClr val="0070C0">
              <a:alpha val="50195"/>
            </a:srgb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wrap="none" lIns="91214" tIns="45609" rIns="91214" bIns="45609" anchor="ctr"/>
          <a:lstStyle/>
          <a:p>
            <a:pPr algn="ctr" defTabSz="909638"/>
            <a:endParaRPr lang="ru-RU" sz="2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3580" name="Text Box 47"/>
          <p:cNvSpPr txBox="1">
            <a:spLocks noChangeArrowheads="1"/>
          </p:cNvSpPr>
          <p:nvPr/>
        </p:nvSpPr>
        <p:spPr bwMode="auto">
          <a:xfrm>
            <a:off x="1177925" y="3343275"/>
            <a:ext cx="23368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14" tIns="43201" rIns="86414" bIns="43201">
            <a:spAutoFit/>
          </a:bodyPr>
          <a:lstStyle/>
          <a:p>
            <a:pPr defTabSz="1212850"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зона ответственности  ГИБДД;</a:t>
            </a:r>
          </a:p>
        </p:txBody>
      </p:sp>
      <p:sp>
        <p:nvSpPr>
          <p:cNvPr id="23581" name="Text Box 64"/>
          <p:cNvSpPr txBox="1">
            <a:spLocks noChangeArrowheads="1"/>
          </p:cNvSpPr>
          <p:nvPr/>
        </p:nvSpPr>
        <p:spPr bwMode="auto">
          <a:xfrm>
            <a:off x="1176338" y="3167063"/>
            <a:ext cx="24955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263" tIns="43127" rIns="86263" bIns="43127">
            <a:spAutoFit/>
          </a:bodyPr>
          <a:lstStyle/>
          <a:p>
            <a:pPr defTabSz="1787525"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автотрассы федерального значения</a:t>
            </a:r>
          </a:p>
        </p:txBody>
      </p:sp>
      <p:sp>
        <p:nvSpPr>
          <p:cNvPr id="23582" name="Line 499"/>
          <p:cNvSpPr>
            <a:spLocks noChangeShapeType="1"/>
          </p:cNvSpPr>
          <p:nvPr/>
        </p:nvSpPr>
        <p:spPr bwMode="auto">
          <a:xfrm>
            <a:off x="5549900" y="549116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65282" tIns="32641" rIns="65282" bIns="32641" anchor="ctr"/>
          <a:lstStyle/>
          <a:p>
            <a:endParaRPr lang="ru-RU"/>
          </a:p>
        </p:txBody>
      </p:sp>
      <p:sp>
        <p:nvSpPr>
          <p:cNvPr id="23583" name="Line 159"/>
          <p:cNvSpPr>
            <a:spLocks noChangeShapeType="1"/>
          </p:cNvSpPr>
          <p:nvPr/>
        </p:nvSpPr>
        <p:spPr bwMode="auto">
          <a:xfrm>
            <a:off x="669925" y="4603750"/>
            <a:ext cx="436563" cy="0"/>
          </a:xfrm>
          <a:prstGeom prst="line">
            <a:avLst/>
          </a:prstGeom>
          <a:noFill/>
          <a:ln w="38100">
            <a:pattFill prst="dkVert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lIns="65282" tIns="32641" rIns="65282" bIns="32641"/>
          <a:lstStyle/>
          <a:p>
            <a:endParaRPr lang="ru-RU"/>
          </a:p>
        </p:txBody>
      </p:sp>
      <p:sp>
        <p:nvSpPr>
          <p:cNvPr id="23584" name="Text Box 160"/>
          <p:cNvSpPr txBox="1">
            <a:spLocks noChangeArrowheads="1"/>
          </p:cNvSpPr>
          <p:nvPr/>
        </p:nvSpPr>
        <p:spPr bwMode="auto">
          <a:xfrm>
            <a:off x="1133475" y="4208463"/>
            <a:ext cx="124142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790" tIns="63899" rIns="127790" bIns="63899">
            <a:spAutoFit/>
          </a:bodyPr>
          <a:lstStyle/>
          <a:p>
            <a:pPr defTabSz="1787525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ж\д станция;</a:t>
            </a:r>
          </a:p>
        </p:txBody>
      </p:sp>
      <p:sp>
        <p:nvSpPr>
          <p:cNvPr id="23585" name="Text Box 161"/>
          <p:cNvSpPr txBox="1">
            <a:spLocks noChangeArrowheads="1"/>
          </p:cNvSpPr>
          <p:nvPr/>
        </p:nvSpPr>
        <p:spPr bwMode="auto">
          <a:xfrm>
            <a:off x="1127125" y="4437063"/>
            <a:ext cx="13684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7790" tIns="63899" rIns="127790" bIns="63899">
            <a:spAutoFit/>
          </a:bodyPr>
          <a:lstStyle/>
          <a:p>
            <a:pPr defTabSz="1787525"/>
            <a:r>
              <a:rPr lang="ru-RU" sz="1100">
                <a:latin typeface="Times New Roman" pitchFamily="18" charset="0"/>
                <a:cs typeface="Times New Roman" pitchFamily="18" charset="0"/>
              </a:rPr>
              <a:t>- железная дорога;</a:t>
            </a:r>
          </a:p>
        </p:txBody>
      </p:sp>
      <p:grpSp>
        <p:nvGrpSpPr>
          <p:cNvPr id="23586" name="Group 162"/>
          <p:cNvGrpSpPr>
            <a:grpSpLocks/>
          </p:cNvGrpSpPr>
          <p:nvPr/>
        </p:nvGrpSpPr>
        <p:grpSpPr bwMode="auto">
          <a:xfrm>
            <a:off x="708025" y="4267200"/>
            <a:ext cx="401638" cy="200025"/>
            <a:chOff x="4150" y="3838"/>
            <a:chExt cx="272" cy="91"/>
          </a:xfrm>
        </p:grpSpPr>
        <p:sp>
          <p:nvSpPr>
            <p:cNvPr id="23737" name="Rectangle 163"/>
            <p:cNvSpPr>
              <a:spLocks noChangeArrowheads="1"/>
            </p:cNvSpPr>
            <p:nvPr/>
          </p:nvSpPr>
          <p:spPr bwMode="auto">
            <a:xfrm>
              <a:off x="4150" y="3838"/>
              <a:ext cx="272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738" name="Rectangle 164"/>
            <p:cNvSpPr>
              <a:spLocks noChangeArrowheads="1"/>
            </p:cNvSpPr>
            <p:nvPr/>
          </p:nvSpPr>
          <p:spPr bwMode="auto">
            <a:xfrm>
              <a:off x="4241" y="3838"/>
              <a:ext cx="91" cy="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23587" name="Text Box 457"/>
          <p:cNvSpPr txBox="1">
            <a:spLocks noChangeArrowheads="1"/>
          </p:cNvSpPr>
          <p:nvPr/>
        </p:nvSpPr>
        <p:spPr bwMode="auto">
          <a:xfrm>
            <a:off x="5424488" y="2462213"/>
            <a:ext cx="173037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68375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метеорологический пост;</a:t>
            </a:r>
          </a:p>
        </p:txBody>
      </p:sp>
      <p:grpSp>
        <p:nvGrpSpPr>
          <p:cNvPr id="23588" name="Group 120"/>
          <p:cNvGrpSpPr>
            <a:grpSpLocks/>
          </p:cNvGrpSpPr>
          <p:nvPr/>
        </p:nvGrpSpPr>
        <p:grpSpPr bwMode="auto">
          <a:xfrm>
            <a:off x="4941888" y="2486025"/>
            <a:ext cx="204787" cy="193675"/>
            <a:chOff x="-50" y="4479"/>
            <a:chExt cx="136" cy="122"/>
          </a:xfrm>
        </p:grpSpPr>
        <p:sp>
          <p:nvSpPr>
            <p:cNvPr id="23734" name="AutoShape 445"/>
            <p:cNvSpPr>
              <a:spLocks noChangeArrowheads="1"/>
            </p:cNvSpPr>
            <p:nvPr/>
          </p:nvSpPr>
          <p:spPr bwMode="auto">
            <a:xfrm>
              <a:off x="-29" y="4488"/>
              <a:ext cx="99" cy="69"/>
            </a:xfrm>
            <a:prstGeom prst="triangle">
              <a:avLst>
                <a:gd name="adj" fmla="val 50000"/>
              </a:avLst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1921" tIns="50954" rIns="101921" bIns="50954" anchor="ctr"/>
            <a:lstStyle/>
            <a:p>
              <a:pPr defTabSz="1019175"/>
              <a:endParaRPr lang="ru-RU" sz="210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3735" name="Text Box 446"/>
            <p:cNvSpPr txBox="1">
              <a:spLocks noChangeArrowheads="1"/>
            </p:cNvSpPr>
            <p:nvPr/>
          </p:nvSpPr>
          <p:spPr bwMode="auto">
            <a:xfrm>
              <a:off x="-50" y="4479"/>
              <a:ext cx="136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1856" tIns="50922" rIns="101856" bIns="50922">
              <a:spAutoFit/>
            </a:bodyPr>
            <a:lstStyle/>
            <a:p>
              <a:pPr algn="ctr" defTabSz="766763">
                <a:spcBef>
                  <a:spcPct val="50000"/>
                </a:spcBef>
              </a:pPr>
              <a:endParaRPr lang="ru-RU" sz="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736" name="Line 447"/>
            <p:cNvSpPr>
              <a:spLocks noChangeShapeType="1"/>
            </p:cNvSpPr>
            <p:nvPr/>
          </p:nvSpPr>
          <p:spPr bwMode="auto">
            <a:xfrm flipH="1">
              <a:off x="-32" y="4480"/>
              <a:ext cx="8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89" name="Rectangle 54"/>
          <p:cNvSpPr>
            <a:spLocks noChangeArrowheads="1"/>
          </p:cNvSpPr>
          <p:nvPr/>
        </p:nvSpPr>
        <p:spPr bwMode="auto">
          <a:xfrm>
            <a:off x="4884738" y="2711450"/>
            <a:ext cx="3048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7" tIns="45705" rIns="91407" bIns="45705" anchor="ctr"/>
          <a:lstStyle/>
          <a:p>
            <a:pPr algn="ctr"/>
            <a:r>
              <a:rPr lang="ru-RU" sz="800">
                <a:latin typeface="Calibri" pitchFamily="34" charset="0"/>
              </a:rPr>
              <a:t>ПВР</a:t>
            </a:r>
          </a:p>
        </p:txBody>
      </p:sp>
      <p:sp>
        <p:nvSpPr>
          <p:cNvPr id="23590" name="Text Box 457"/>
          <p:cNvSpPr txBox="1">
            <a:spLocks noChangeArrowheads="1"/>
          </p:cNvSpPr>
          <p:nvPr/>
        </p:nvSpPr>
        <p:spPr bwMode="auto">
          <a:xfrm>
            <a:off x="5430838" y="2682875"/>
            <a:ext cx="290512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68375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пункты временного размещения населения;</a:t>
            </a:r>
          </a:p>
        </p:txBody>
      </p:sp>
      <p:sp>
        <p:nvSpPr>
          <p:cNvPr id="23591" name="Полилиния 115"/>
          <p:cNvSpPr>
            <a:spLocks noChangeArrowheads="1"/>
          </p:cNvSpPr>
          <p:nvPr/>
        </p:nvSpPr>
        <p:spPr bwMode="auto">
          <a:xfrm>
            <a:off x="4376738" y="2173288"/>
            <a:ext cx="200025" cy="142875"/>
          </a:xfrm>
          <a:custGeom>
            <a:avLst/>
            <a:gdLst>
              <a:gd name="T0" fmla="*/ 0 w 2163288"/>
              <a:gd name="T1" fmla="*/ 0 h 1822863"/>
              <a:gd name="T2" fmla="*/ 0 w 2163288"/>
              <a:gd name="T3" fmla="*/ 0 h 1822863"/>
              <a:gd name="T4" fmla="*/ 0 w 2163288"/>
              <a:gd name="T5" fmla="*/ 0 h 1822863"/>
              <a:gd name="T6" fmla="*/ 0 w 2163288"/>
              <a:gd name="T7" fmla="*/ 0 h 1822863"/>
              <a:gd name="T8" fmla="*/ 0 w 2163288"/>
              <a:gd name="T9" fmla="*/ 0 h 1822863"/>
              <a:gd name="T10" fmla="*/ 0 w 2163288"/>
              <a:gd name="T11" fmla="*/ 0 h 1822863"/>
              <a:gd name="T12" fmla="*/ 0 w 2163288"/>
              <a:gd name="T13" fmla="*/ 0 h 1822863"/>
              <a:gd name="T14" fmla="*/ 0 w 2163288"/>
              <a:gd name="T15" fmla="*/ 0 h 1822863"/>
              <a:gd name="T16" fmla="*/ 0 w 2163288"/>
              <a:gd name="T17" fmla="*/ 0 h 1822863"/>
              <a:gd name="T18" fmla="*/ 0 w 2163288"/>
              <a:gd name="T19" fmla="*/ 0 h 1822863"/>
              <a:gd name="T20" fmla="*/ 0 w 2163288"/>
              <a:gd name="T21" fmla="*/ 0 h 1822863"/>
              <a:gd name="T22" fmla="*/ 0 w 2163288"/>
              <a:gd name="T23" fmla="*/ 0 h 1822863"/>
              <a:gd name="T24" fmla="*/ 0 w 2163288"/>
              <a:gd name="T25" fmla="*/ 0 h 18228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63288"/>
              <a:gd name="T40" fmla="*/ 0 h 1822863"/>
              <a:gd name="T41" fmla="*/ 2163288 w 2163288"/>
              <a:gd name="T42" fmla="*/ 1822863 h 18228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63288" h="1822863">
                <a:moveTo>
                  <a:pt x="2163288" y="0"/>
                </a:moveTo>
                <a:cubicBezTo>
                  <a:pt x="2092036" y="48491"/>
                  <a:pt x="2020784" y="96982"/>
                  <a:pt x="1913906" y="142504"/>
                </a:cubicBezTo>
                <a:cubicBezTo>
                  <a:pt x="1807028" y="188026"/>
                  <a:pt x="1688274" y="217715"/>
                  <a:pt x="1522020" y="273133"/>
                </a:cubicBezTo>
                <a:cubicBezTo>
                  <a:pt x="1355766" y="328551"/>
                  <a:pt x="1126176" y="423553"/>
                  <a:pt x="916379" y="475013"/>
                </a:cubicBezTo>
                <a:cubicBezTo>
                  <a:pt x="706582" y="526473"/>
                  <a:pt x="409698" y="522514"/>
                  <a:pt x="263236" y="581891"/>
                </a:cubicBezTo>
                <a:cubicBezTo>
                  <a:pt x="116774" y="641268"/>
                  <a:pt x="75210" y="704603"/>
                  <a:pt x="37605" y="831273"/>
                </a:cubicBezTo>
                <a:cubicBezTo>
                  <a:pt x="0" y="957943"/>
                  <a:pt x="0" y="1229096"/>
                  <a:pt x="37605" y="1341912"/>
                </a:cubicBezTo>
                <a:cubicBezTo>
                  <a:pt x="75210" y="1454728"/>
                  <a:pt x="81148" y="1474520"/>
                  <a:pt x="263236" y="1508167"/>
                </a:cubicBezTo>
                <a:cubicBezTo>
                  <a:pt x="445324" y="1541814"/>
                  <a:pt x="938151" y="1494313"/>
                  <a:pt x="1130135" y="1543793"/>
                </a:cubicBezTo>
                <a:cubicBezTo>
                  <a:pt x="1322119" y="1593274"/>
                  <a:pt x="1335973" y="1787237"/>
                  <a:pt x="1415142" y="1805050"/>
                </a:cubicBezTo>
                <a:cubicBezTo>
                  <a:pt x="1494311" y="1822863"/>
                  <a:pt x="1605148" y="1650671"/>
                  <a:pt x="1605148" y="1650671"/>
                </a:cubicBezTo>
                <a:lnTo>
                  <a:pt x="1617023" y="1650671"/>
                </a:lnTo>
              </a:path>
            </a:pathLst>
          </a:custGeom>
          <a:noFill/>
          <a:ln w="50800" algn="ctr">
            <a:solidFill>
              <a:srgbClr val="009900"/>
            </a:solidFill>
            <a:round/>
            <a:headEnd/>
            <a:tailEnd/>
          </a:ln>
        </p:spPr>
        <p:txBody>
          <a:bodyPr lIns="65298" tIns="32649" rIns="65298" bIns="32649"/>
          <a:lstStyle/>
          <a:p>
            <a:endParaRPr lang="ru-RU"/>
          </a:p>
        </p:txBody>
      </p:sp>
      <p:sp>
        <p:nvSpPr>
          <p:cNvPr id="23592" name="Text Box 965"/>
          <p:cNvSpPr txBox="1">
            <a:spLocks noChangeArrowheads="1"/>
          </p:cNvSpPr>
          <p:nvPr/>
        </p:nvSpPr>
        <p:spPr bwMode="auto">
          <a:xfrm>
            <a:off x="5376863" y="2063750"/>
            <a:ext cx="31115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111" tIns="28057" rIns="56111" bIns="28057">
            <a:spAutoFit/>
          </a:bodyPr>
          <a:lstStyle/>
          <a:p>
            <a:pPr algn="just" defTabSz="1257300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маршруты эвакуации населения (1- номер маршрута, 13 – количество эвакуируемых домов, 1- колонн, 750 -)чел. А - автомобильный</a:t>
            </a:r>
          </a:p>
        </p:txBody>
      </p:sp>
      <p:grpSp>
        <p:nvGrpSpPr>
          <p:cNvPr id="23593" name="Группа 114"/>
          <p:cNvGrpSpPr>
            <a:grpSpLocks/>
          </p:cNvGrpSpPr>
          <p:nvPr/>
        </p:nvGrpSpPr>
        <p:grpSpPr bwMode="auto">
          <a:xfrm>
            <a:off x="4654550" y="1757363"/>
            <a:ext cx="658813" cy="279400"/>
            <a:chOff x="7847002" y="5565780"/>
            <a:chExt cx="922372" cy="389682"/>
          </a:xfrm>
        </p:grpSpPr>
        <p:grpSp>
          <p:nvGrpSpPr>
            <p:cNvPr id="23730" name="Группа 110"/>
            <p:cNvGrpSpPr>
              <a:grpSpLocks/>
            </p:cNvGrpSpPr>
            <p:nvPr/>
          </p:nvGrpSpPr>
          <p:grpSpPr bwMode="auto">
            <a:xfrm>
              <a:off x="7847002" y="5575300"/>
              <a:ext cx="360000" cy="380162"/>
              <a:chOff x="6757990" y="3514716"/>
              <a:chExt cx="540000" cy="570243"/>
            </a:xfrm>
          </p:grpSpPr>
          <p:sp>
            <p:nvSpPr>
              <p:cNvPr id="23732" name="Овал 111"/>
              <p:cNvSpPr>
                <a:spLocks noChangeArrowheads="1"/>
              </p:cNvSpPr>
              <p:nvPr/>
            </p:nvSpPr>
            <p:spPr bwMode="auto">
              <a:xfrm>
                <a:off x="6757990" y="3514716"/>
                <a:ext cx="540000" cy="540000"/>
              </a:xfrm>
              <a:prstGeom prst="ellipse">
                <a:avLst/>
              </a:prstGeom>
              <a:solidFill>
                <a:srgbClr val="FF0000">
                  <a:alpha val="41176"/>
                </a:srgbClr>
              </a:solidFill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1100">
                  <a:latin typeface="Calibri" pitchFamily="34" charset="0"/>
                </a:endParaRPr>
              </a:p>
            </p:txBody>
          </p:sp>
          <p:sp>
            <p:nvSpPr>
              <p:cNvPr id="23733" name="TextBox 112"/>
              <p:cNvSpPr txBox="1">
                <a:spLocks noChangeArrowheads="1"/>
              </p:cNvSpPr>
              <p:nvPr/>
            </p:nvSpPr>
            <p:spPr bwMode="auto">
              <a:xfrm>
                <a:off x="6784157" y="3536125"/>
                <a:ext cx="285462" cy="548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1100" b="1">
                    <a:latin typeface="Times New Roman" pitchFamily="18" charset="0"/>
                  </a:rPr>
                  <a:t>1</a:t>
                </a:r>
                <a:endParaRPr lang="ru-RU" sz="3100" b="1">
                  <a:latin typeface="Times New Roman" pitchFamily="18" charset="0"/>
                </a:endParaRPr>
              </a:p>
            </p:txBody>
          </p:sp>
        </p:grpSp>
        <p:sp>
          <p:nvSpPr>
            <p:cNvPr id="23731" name="Rectangle 9"/>
            <p:cNvSpPr>
              <a:spLocks noChangeArrowheads="1"/>
            </p:cNvSpPr>
            <p:nvPr/>
          </p:nvSpPr>
          <p:spPr bwMode="auto">
            <a:xfrm>
              <a:off x="8234989" y="5565780"/>
              <a:ext cx="534385" cy="371460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24832" tIns="24832" rIns="24832" bIns="24832">
              <a:spAutoFit/>
            </a:bodyPr>
            <a:lstStyle/>
            <a:p>
              <a:pPr algn="ctr" defTabSz="1276350"/>
              <a:r>
                <a:rPr lang="ru-RU" sz="700" u="sng">
                  <a:latin typeface="Calibri" pitchFamily="34" charset="0"/>
                  <a:cs typeface="Times New Roman" pitchFamily="18" charset="0"/>
                </a:rPr>
                <a:t>№7,9,13</a:t>
              </a:r>
            </a:p>
            <a:p>
              <a:pPr algn="ctr" defTabSz="1276350"/>
              <a:r>
                <a:rPr lang="ru-RU" sz="700">
                  <a:latin typeface="Calibri" pitchFamily="34" charset="0"/>
                  <a:cs typeface="Times New Roman" pitchFamily="18" charset="0"/>
                </a:rPr>
                <a:t> 750 чел.</a:t>
              </a:r>
            </a:p>
          </p:txBody>
        </p:sp>
      </p:grpSp>
      <p:sp>
        <p:nvSpPr>
          <p:cNvPr id="23594" name="Text Box 965"/>
          <p:cNvSpPr txBox="1">
            <a:spLocks noChangeArrowheads="1"/>
          </p:cNvSpPr>
          <p:nvPr/>
        </p:nvSpPr>
        <p:spPr bwMode="auto">
          <a:xfrm>
            <a:off x="5367338" y="1760538"/>
            <a:ext cx="2652712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111" tIns="28057" rIns="56111" bIns="28057">
            <a:spAutoFit/>
          </a:bodyPr>
          <a:lstStyle/>
          <a:p>
            <a:pPr defTabSz="1257300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сборный эвакуационный пункт (в числ.  номера припис. домов, человек)</a:t>
            </a:r>
          </a:p>
        </p:txBody>
      </p:sp>
      <p:grpSp>
        <p:nvGrpSpPr>
          <p:cNvPr id="23595" name="Группа 118"/>
          <p:cNvGrpSpPr>
            <a:grpSpLocks/>
          </p:cNvGrpSpPr>
          <p:nvPr/>
        </p:nvGrpSpPr>
        <p:grpSpPr bwMode="auto">
          <a:xfrm>
            <a:off x="4589463" y="2108200"/>
            <a:ext cx="703262" cy="271463"/>
            <a:chOff x="3186092" y="7871693"/>
            <a:chExt cx="721494" cy="382022"/>
          </a:xfrm>
        </p:grpSpPr>
        <p:sp>
          <p:nvSpPr>
            <p:cNvPr id="23727" name="Rectangle 9"/>
            <p:cNvSpPr>
              <a:spLocks noChangeArrowheads="1"/>
            </p:cNvSpPr>
            <p:nvPr/>
          </p:nvSpPr>
          <p:spPr bwMode="auto">
            <a:xfrm>
              <a:off x="3186092" y="7871693"/>
              <a:ext cx="721494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24832" tIns="24832" rIns="24832" bIns="24832">
              <a:spAutoFit/>
            </a:bodyPr>
            <a:lstStyle/>
            <a:p>
              <a:pPr defTabSz="1276350"/>
              <a:r>
                <a:rPr lang="ru-RU" sz="700">
                  <a:latin typeface="Calibri" pitchFamily="34" charset="0"/>
                  <a:cs typeface="Times New Roman" pitchFamily="18" charset="0"/>
                </a:rPr>
                <a:t>       </a:t>
              </a:r>
              <a:r>
                <a:rPr lang="ru-RU" sz="700" u="sng">
                  <a:latin typeface="Calibri" pitchFamily="34" charset="0"/>
                  <a:cs typeface="Times New Roman" pitchFamily="18" charset="0"/>
                </a:rPr>
                <a:t>__13__</a:t>
              </a:r>
            </a:p>
            <a:p>
              <a:pPr defTabSz="1276350"/>
              <a:r>
                <a:rPr lang="ru-RU" sz="700">
                  <a:latin typeface="Calibri" pitchFamily="34" charset="0"/>
                  <a:cs typeface="Times New Roman" pitchFamily="18" charset="0"/>
                </a:rPr>
                <a:t>         </a:t>
              </a:r>
              <a:r>
                <a:rPr lang="en-US" sz="700">
                  <a:latin typeface="Calibri" pitchFamily="34" charset="0"/>
                  <a:cs typeface="Times New Roman" pitchFamily="18" charset="0"/>
                </a:rPr>
                <a:t>1</a:t>
              </a:r>
              <a:r>
                <a:rPr lang="ru-RU" sz="700">
                  <a:latin typeface="Calibri" pitchFamily="34" charset="0"/>
                  <a:cs typeface="Times New Roman" pitchFamily="18" charset="0"/>
                </a:rPr>
                <a:t>/750</a:t>
              </a:r>
            </a:p>
          </p:txBody>
        </p:sp>
        <p:sp>
          <p:nvSpPr>
            <p:cNvPr id="23728" name="Rectangle 9"/>
            <p:cNvSpPr>
              <a:spLocks noChangeArrowheads="1"/>
            </p:cNvSpPr>
            <p:nvPr/>
          </p:nvSpPr>
          <p:spPr bwMode="auto">
            <a:xfrm>
              <a:off x="3211266" y="7871693"/>
              <a:ext cx="145471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24832" tIns="24832" rIns="24832" bIns="24832">
              <a:spAutoFit/>
            </a:bodyPr>
            <a:lstStyle/>
            <a:p>
              <a:pPr algn="ctr" defTabSz="1276350"/>
              <a:r>
                <a:rPr lang="ru-RU" sz="1400">
                  <a:latin typeface="Calibri" pitchFamily="34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23729" name="Rectangle 9"/>
            <p:cNvSpPr>
              <a:spLocks noChangeArrowheads="1"/>
            </p:cNvSpPr>
            <p:nvPr/>
          </p:nvSpPr>
          <p:spPr bwMode="auto">
            <a:xfrm>
              <a:off x="3695801" y="7881234"/>
              <a:ext cx="158652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24832" tIns="24832" rIns="24832" bIns="24832">
              <a:spAutoFit/>
            </a:bodyPr>
            <a:lstStyle/>
            <a:p>
              <a:pPr algn="ctr" defTabSz="1276350"/>
              <a:r>
                <a:rPr lang="ru-RU" sz="1400">
                  <a:latin typeface="Calibri" pitchFamily="34" charset="0"/>
                  <a:cs typeface="Times New Roman" pitchFamily="18" charset="0"/>
                </a:rPr>
                <a:t>А</a:t>
              </a:r>
            </a:p>
          </p:txBody>
        </p:sp>
      </p:grpSp>
      <p:sp>
        <p:nvSpPr>
          <p:cNvPr id="23596" name="Line 499"/>
          <p:cNvSpPr>
            <a:spLocks noChangeShapeType="1"/>
          </p:cNvSpPr>
          <p:nvPr/>
        </p:nvSpPr>
        <p:spPr bwMode="auto">
          <a:xfrm>
            <a:off x="6619875" y="617696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1418" tIns="45710" rIns="91418" bIns="45710" anchor="ctr"/>
          <a:lstStyle/>
          <a:p>
            <a:endParaRPr lang="ru-RU"/>
          </a:p>
        </p:txBody>
      </p:sp>
      <p:sp>
        <p:nvSpPr>
          <p:cNvPr id="23597" name="Text Box 47"/>
          <p:cNvSpPr txBox="1">
            <a:spLocks noChangeArrowheads="1"/>
          </p:cNvSpPr>
          <p:nvPr/>
        </p:nvSpPr>
        <p:spPr bwMode="auto">
          <a:xfrm>
            <a:off x="1163638" y="5654675"/>
            <a:ext cx="78581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34" tIns="43211" rIns="86434" bIns="43211">
            <a:spAutoFit/>
          </a:bodyPr>
          <a:lstStyle/>
          <a:p>
            <a:pPr defTabSz="1214438"/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колодец;</a:t>
            </a:r>
          </a:p>
        </p:txBody>
      </p:sp>
      <p:cxnSp>
        <p:nvCxnSpPr>
          <p:cNvPr id="135" name="Прямая соединительная линия 134"/>
          <p:cNvCxnSpPr/>
          <p:nvPr/>
        </p:nvCxnSpPr>
        <p:spPr bwMode="auto">
          <a:xfrm>
            <a:off x="768350" y="6457950"/>
            <a:ext cx="287338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99" name="Text Box 47"/>
          <p:cNvSpPr txBox="1">
            <a:spLocks noChangeArrowheads="1"/>
          </p:cNvSpPr>
          <p:nvPr/>
        </p:nvSpPr>
        <p:spPr bwMode="auto">
          <a:xfrm>
            <a:off x="1152525" y="6311900"/>
            <a:ext cx="163036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34" tIns="43211" rIns="86434" bIns="43211">
            <a:spAutoFit/>
          </a:bodyPr>
          <a:lstStyle/>
          <a:p>
            <a:pPr defTabSz="1214438"/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водоснабжения;</a:t>
            </a:r>
          </a:p>
        </p:txBody>
      </p:sp>
      <p:sp>
        <p:nvSpPr>
          <p:cNvPr id="23600" name="Text Box 47"/>
          <p:cNvSpPr txBox="1">
            <a:spLocks noChangeArrowheads="1"/>
          </p:cNvSpPr>
          <p:nvPr/>
        </p:nvSpPr>
        <p:spPr bwMode="auto">
          <a:xfrm>
            <a:off x="1163638" y="6140450"/>
            <a:ext cx="1620837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34" tIns="43211" rIns="86434" bIns="43211">
            <a:spAutoFit/>
          </a:bodyPr>
          <a:lstStyle/>
          <a:p>
            <a:pPr defTabSz="1214438"/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водозаборная станция;</a:t>
            </a:r>
          </a:p>
        </p:txBody>
      </p:sp>
      <p:grpSp>
        <p:nvGrpSpPr>
          <p:cNvPr id="23601" name="Группа 144"/>
          <p:cNvGrpSpPr>
            <a:grpSpLocks/>
          </p:cNvGrpSpPr>
          <p:nvPr/>
        </p:nvGrpSpPr>
        <p:grpSpPr bwMode="auto">
          <a:xfrm>
            <a:off x="803275" y="6191250"/>
            <a:ext cx="217488" cy="215900"/>
            <a:chOff x="346075" y="6327775"/>
            <a:chExt cx="215900" cy="215900"/>
          </a:xfrm>
        </p:grpSpPr>
        <p:sp>
          <p:nvSpPr>
            <p:cNvPr id="139" name="Овал 138"/>
            <p:cNvSpPr/>
            <p:nvPr/>
          </p:nvSpPr>
          <p:spPr>
            <a:xfrm>
              <a:off x="346075" y="6327775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0" name="Овал 139"/>
            <p:cNvSpPr/>
            <p:nvPr/>
          </p:nvSpPr>
          <p:spPr>
            <a:xfrm>
              <a:off x="424870" y="6402388"/>
              <a:ext cx="70916" cy="7302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3602" name="Группа 143"/>
          <p:cNvGrpSpPr>
            <a:grpSpLocks/>
          </p:cNvGrpSpPr>
          <p:nvPr/>
        </p:nvGrpSpPr>
        <p:grpSpPr bwMode="auto">
          <a:xfrm>
            <a:off x="803275" y="5957888"/>
            <a:ext cx="215900" cy="215900"/>
            <a:chOff x="785786" y="6215082"/>
            <a:chExt cx="215900" cy="215900"/>
          </a:xfrm>
        </p:grpSpPr>
        <p:sp>
          <p:nvSpPr>
            <p:cNvPr id="142" name="Овал 141"/>
            <p:cNvSpPr/>
            <p:nvPr/>
          </p:nvSpPr>
          <p:spPr>
            <a:xfrm>
              <a:off x="785786" y="6215082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cxnSp>
          <p:nvCxnSpPr>
            <p:cNvPr id="143" name="Прямая соединительная линия 142"/>
            <p:cNvCxnSpPr/>
            <p:nvPr/>
          </p:nvCxnSpPr>
          <p:spPr>
            <a:xfrm rot="16200000" flipH="1">
              <a:off x="819124" y="6257944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4" name="Прямая соединительная линия 143"/>
            <p:cNvCxnSpPr/>
            <p:nvPr/>
          </p:nvCxnSpPr>
          <p:spPr>
            <a:xfrm rot="16200000" flipH="1">
              <a:off x="826360" y="6257545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3603" name="Text Box 47"/>
          <p:cNvSpPr txBox="1">
            <a:spLocks noChangeArrowheads="1"/>
          </p:cNvSpPr>
          <p:nvPr/>
        </p:nvSpPr>
        <p:spPr bwMode="auto">
          <a:xfrm>
            <a:off x="1165225" y="5910263"/>
            <a:ext cx="1595438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34" tIns="43211" rIns="86434" bIns="43211">
            <a:spAutoFit/>
          </a:bodyPr>
          <a:lstStyle/>
          <a:p>
            <a:pPr defTabSz="1214438"/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очистное сооружение;</a:t>
            </a:r>
          </a:p>
        </p:txBody>
      </p:sp>
      <p:sp>
        <p:nvSpPr>
          <p:cNvPr id="146" name="Прямоугольник 145"/>
          <p:cNvSpPr/>
          <p:nvPr/>
        </p:nvSpPr>
        <p:spPr bwMode="auto">
          <a:xfrm>
            <a:off x="803275" y="5700713"/>
            <a:ext cx="215900" cy="2159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14" name="Группа 186"/>
          <p:cNvGrpSpPr/>
          <p:nvPr/>
        </p:nvGrpSpPr>
        <p:grpSpPr bwMode="auto">
          <a:xfrm>
            <a:off x="805040" y="5362444"/>
            <a:ext cx="214292" cy="284614"/>
            <a:chOff x="2357422" y="4357694"/>
            <a:chExt cx="1296000" cy="1427572"/>
          </a:xfrm>
          <a:solidFill>
            <a:srgbClr val="996633"/>
          </a:solidFill>
        </p:grpSpPr>
        <p:grpSp>
          <p:nvGrpSpPr>
            <p:cNvPr id="15" name="Группа 179"/>
            <p:cNvGrpSpPr/>
            <p:nvPr/>
          </p:nvGrpSpPr>
          <p:grpSpPr>
            <a:xfrm>
              <a:off x="2357422" y="4357694"/>
              <a:ext cx="1296000" cy="1421625"/>
              <a:chOff x="5719758" y="4864895"/>
              <a:chExt cx="1296000" cy="1421625"/>
            </a:xfrm>
            <a:grpFill/>
          </p:grpSpPr>
          <p:cxnSp>
            <p:nvCxnSpPr>
              <p:cNvPr id="153" name="Прямая соединительная линия 152"/>
              <p:cNvCxnSpPr/>
              <p:nvPr/>
            </p:nvCxnSpPr>
            <p:spPr>
              <a:xfrm flipV="1">
                <a:off x="6000760" y="6286500"/>
                <a:ext cx="726271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Прямая соединительная линия 153"/>
              <p:cNvCxnSpPr/>
              <p:nvPr/>
            </p:nvCxnSpPr>
            <p:spPr>
              <a:xfrm rot="5400000" flipH="1" flipV="1">
                <a:off x="5669755" y="5936457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Прямая соединительная линия 154"/>
              <p:cNvCxnSpPr/>
              <p:nvPr/>
            </p:nvCxnSpPr>
            <p:spPr>
              <a:xfrm rot="5400000" flipH="1" flipV="1">
                <a:off x="6362702" y="5931694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Прямая соединительная линия 155"/>
              <p:cNvCxnSpPr/>
              <p:nvPr/>
            </p:nvCxnSpPr>
            <p:spPr>
              <a:xfrm flipV="1">
                <a:off x="5719758" y="4881542"/>
                <a:ext cx="1296000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Прямая соединительная линия 156"/>
              <p:cNvCxnSpPr/>
              <p:nvPr/>
            </p:nvCxnSpPr>
            <p:spPr>
              <a:xfrm rot="16200000" flipV="1">
                <a:off x="5535218" y="5078015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Прямая соединительная линия 157"/>
              <p:cNvCxnSpPr/>
              <p:nvPr/>
            </p:nvCxnSpPr>
            <p:spPr>
              <a:xfrm rot="16200000" flipV="1">
                <a:off x="6792518" y="5068490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Прямая соединительная линия 158"/>
              <p:cNvCxnSpPr/>
              <p:nvPr/>
            </p:nvCxnSpPr>
            <p:spPr>
              <a:xfrm rot="16200000" flipV="1">
                <a:off x="5705476" y="5288756"/>
                <a:ext cx="347662" cy="295276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Прямая соединительная линия 159"/>
              <p:cNvCxnSpPr/>
              <p:nvPr/>
            </p:nvCxnSpPr>
            <p:spPr>
              <a:xfrm rot="5400000" flipH="1" flipV="1">
                <a:off x="6677024" y="5283995"/>
                <a:ext cx="354808" cy="29289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Прямоугольник 148"/>
            <p:cNvSpPr/>
            <p:nvPr/>
          </p:nvSpPr>
          <p:spPr>
            <a:xfrm>
              <a:off x="2655568" y="4389120"/>
              <a:ext cx="700280" cy="1396146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2387344" y="4367784"/>
              <a:ext cx="1233680" cy="396240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1" name="Прямоугольник 150"/>
            <p:cNvSpPr/>
            <p:nvPr/>
          </p:nvSpPr>
          <p:spPr>
            <a:xfrm rot="2806969">
              <a:off x="2417218" y="4626160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2" name="Прямоугольник 151"/>
            <p:cNvSpPr/>
            <p:nvPr/>
          </p:nvSpPr>
          <p:spPr>
            <a:xfrm rot="18627437">
              <a:off x="3142541" y="4655743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3606" name="Text Box 47"/>
          <p:cNvSpPr txBox="1">
            <a:spLocks noChangeArrowheads="1"/>
          </p:cNvSpPr>
          <p:nvPr/>
        </p:nvSpPr>
        <p:spPr bwMode="auto">
          <a:xfrm>
            <a:off x="1163638" y="5346700"/>
            <a:ext cx="15494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34" tIns="43211" rIns="86434" bIns="43211">
            <a:spAutoFit/>
          </a:bodyPr>
          <a:lstStyle/>
          <a:p>
            <a:pPr defTabSz="1214438"/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водонапорная башня;</a:t>
            </a:r>
          </a:p>
        </p:txBody>
      </p:sp>
      <p:sp>
        <p:nvSpPr>
          <p:cNvPr id="23607" name="Text Box 47"/>
          <p:cNvSpPr txBox="1">
            <a:spLocks noChangeArrowheads="1"/>
          </p:cNvSpPr>
          <p:nvPr/>
        </p:nvSpPr>
        <p:spPr bwMode="auto">
          <a:xfrm>
            <a:off x="1171575" y="5010150"/>
            <a:ext cx="92392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34" tIns="43211" rIns="86434" bIns="43211">
            <a:spAutoFit/>
          </a:bodyPr>
          <a:lstStyle/>
          <a:p>
            <a:pPr defTabSz="1214438"/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котельные;</a:t>
            </a:r>
          </a:p>
        </p:txBody>
      </p:sp>
      <p:grpSp>
        <p:nvGrpSpPr>
          <p:cNvPr id="23608" name="Group 253"/>
          <p:cNvGrpSpPr>
            <a:grpSpLocks/>
          </p:cNvGrpSpPr>
          <p:nvPr/>
        </p:nvGrpSpPr>
        <p:grpSpPr bwMode="auto">
          <a:xfrm>
            <a:off x="733425" y="4973638"/>
            <a:ext cx="357188" cy="333375"/>
            <a:chOff x="476" y="3248"/>
            <a:chExt cx="408" cy="409"/>
          </a:xfrm>
        </p:grpSpPr>
        <p:sp>
          <p:nvSpPr>
            <p:cNvPr id="164" name="Rectangle 254"/>
            <p:cNvSpPr>
              <a:spLocks noChangeArrowheads="1"/>
            </p:cNvSpPr>
            <p:nvPr/>
          </p:nvSpPr>
          <p:spPr bwMode="auto">
            <a:xfrm>
              <a:off x="476" y="3478"/>
              <a:ext cx="363" cy="18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5" name="AutoShape 255"/>
            <p:cNvSpPr>
              <a:spLocks noChangeArrowheads="1"/>
            </p:cNvSpPr>
            <p:nvPr/>
          </p:nvSpPr>
          <p:spPr bwMode="auto">
            <a:xfrm rot="-10800000">
              <a:off x="703" y="3248"/>
              <a:ext cx="181" cy="409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3609" name="Text Box 47"/>
          <p:cNvSpPr txBox="1">
            <a:spLocks noChangeArrowheads="1"/>
          </p:cNvSpPr>
          <p:nvPr/>
        </p:nvSpPr>
        <p:spPr bwMode="auto">
          <a:xfrm>
            <a:off x="1160463" y="4667250"/>
            <a:ext cx="123348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34" tIns="43211" rIns="86434" bIns="43211">
            <a:spAutoFit/>
          </a:bodyPr>
          <a:lstStyle/>
          <a:p>
            <a:pPr defTabSz="1214438"/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тепловой пункт;</a:t>
            </a:r>
          </a:p>
        </p:txBody>
      </p:sp>
      <p:sp>
        <p:nvSpPr>
          <p:cNvPr id="167" name="Овал 166"/>
          <p:cNvSpPr/>
          <p:nvPr/>
        </p:nvSpPr>
        <p:spPr bwMode="auto">
          <a:xfrm>
            <a:off x="803275" y="4708525"/>
            <a:ext cx="215900" cy="2174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3611" name="Line 499"/>
          <p:cNvSpPr>
            <a:spLocks noChangeShapeType="1"/>
          </p:cNvSpPr>
          <p:nvPr/>
        </p:nvSpPr>
        <p:spPr bwMode="auto">
          <a:xfrm>
            <a:off x="6051550" y="1412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1385" tIns="45695" rIns="91385" bIns="45695" anchor="ctr"/>
          <a:lstStyle/>
          <a:p>
            <a:endParaRPr lang="ru-RU"/>
          </a:p>
        </p:txBody>
      </p:sp>
      <p:grpSp>
        <p:nvGrpSpPr>
          <p:cNvPr id="23612" name="Group 265"/>
          <p:cNvGrpSpPr>
            <a:grpSpLocks/>
          </p:cNvGrpSpPr>
          <p:nvPr/>
        </p:nvGrpSpPr>
        <p:grpSpPr bwMode="auto">
          <a:xfrm>
            <a:off x="4773613" y="1119188"/>
            <a:ext cx="503237" cy="200025"/>
            <a:chOff x="249" y="2931"/>
            <a:chExt cx="907" cy="363"/>
          </a:xfrm>
        </p:grpSpPr>
        <p:sp>
          <p:nvSpPr>
            <p:cNvPr id="23715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1225"/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3716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17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18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19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613" name="Text Box 47"/>
          <p:cNvSpPr txBox="1">
            <a:spLocks noChangeArrowheads="1"/>
          </p:cNvSpPr>
          <p:nvPr/>
        </p:nvSpPr>
        <p:spPr bwMode="auto">
          <a:xfrm>
            <a:off x="5332413" y="1087438"/>
            <a:ext cx="23161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04" tIns="43196" rIns="86404" bIns="43196">
            <a:spAutoFit/>
          </a:bodyPr>
          <a:lstStyle/>
          <a:p>
            <a:pPr defTabSz="1212850"/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трансформаторные подстанции;</a:t>
            </a:r>
          </a:p>
        </p:txBody>
      </p:sp>
      <p:cxnSp>
        <p:nvCxnSpPr>
          <p:cNvPr id="183" name="Прямая соединительная линия 182"/>
          <p:cNvCxnSpPr/>
          <p:nvPr/>
        </p:nvCxnSpPr>
        <p:spPr bwMode="auto">
          <a:xfrm>
            <a:off x="4776788" y="1417638"/>
            <a:ext cx="50165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/>
          <p:cNvCxnSpPr/>
          <p:nvPr/>
        </p:nvCxnSpPr>
        <p:spPr bwMode="auto">
          <a:xfrm>
            <a:off x="4776788" y="1643063"/>
            <a:ext cx="498475" cy="1587"/>
          </a:xfrm>
          <a:prstGeom prst="line">
            <a:avLst/>
          </a:prstGeom>
          <a:ln w="1905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16" name="Text Box 47"/>
          <p:cNvSpPr txBox="1">
            <a:spLocks noChangeArrowheads="1"/>
          </p:cNvSpPr>
          <p:nvPr/>
        </p:nvSpPr>
        <p:spPr bwMode="auto">
          <a:xfrm>
            <a:off x="5332413" y="1306513"/>
            <a:ext cx="21097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04" tIns="43196" rIns="86404" bIns="43196">
            <a:spAutoFit/>
          </a:bodyPr>
          <a:lstStyle/>
          <a:p>
            <a:pPr defTabSz="1212850"/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линии эл. снабжения  35 кВ;</a:t>
            </a:r>
          </a:p>
        </p:txBody>
      </p:sp>
      <p:sp>
        <p:nvSpPr>
          <p:cNvPr id="23617" name="Text Box 47"/>
          <p:cNvSpPr txBox="1">
            <a:spLocks noChangeArrowheads="1"/>
          </p:cNvSpPr>
          <p:nvPr/>
        </p:nvSpPr>
        <p:spPr bwMode="auto">
          <a:xfrm>
            <a:off x="5332413" y="1530350"/>
            <a:ext cx="21113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04" tIns="43196" rIns="86404" bIns="43196">
            <a:spAutoFit/>
          </a:bodyPr>
          <a:lstStyle/>
          <a:p>
            <a:pPr defTabSz="1212850"/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линии эл. снабжения  0,4 кВ;</a:t>
            </a:r>
          </a:p>
        </p:txBody>
      </p:sp>
      <p:grpSp>
        <p:nvGrpSpPr>
          <p:cNvPr id="18" name="Group 265"/>
          <p:cNvGrpSpPr>
            <a:grpSpLocks/>
          </p:cNvGrpSpPr>
          <p:nvPr/>
        </p:nvGrpSpPr>
        <p:grpSpPr bwMode="auto">
          <a:xfrm>
            <a:off x="4774479" y="839286"/>
            <a:ext cx="503284" cy="200061"/>
            <a:chOff x="249" y="2931"/>
            <a:chExt cx="907" cy="363"/>
          </a:xfrm>
          <a:solidFill>
            <a:schemeClr val="tx1"/>
          </a:solidFill>
        </p:grpSpPr>
        <p:sp>
          <p:nvSpPr>
            <p:cNvPr id="203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38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204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205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206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207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3619" name="Text Box 47"/>
          <p:cNvSpPr txBox="1">
            <a:spLocks noChangeArrowheads="1"/>
          </p:cNvSpPr>
          <p:nvPr/>
        </p:nvSpPr>
        <p:spPr bwMode="auto">
          <a:xfrm>
            <a:off x="5332413" y="819150"/>
            <a:ext cx="6556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04" tIns="43196" rIns="86404" bIns="43196">
            <a:spAutoFit/>
          </a:bodyPr>
          <a:lstStyle/>
          <a:p>
            <a:pPr defTabSz="1212850"/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ДЭС;</a:t>
            </a:r>
          </a:p>
        </p:txBody>
      </p:sp>
      <p:sp>
        <p:nvSpPr>
          <p:cNvPr id="23620" name="Line 499"/>
          <p:cNvSpPr>
            <a:spLocks noChangeShapeType="1"/>
          </p:cNvSpPr>
          <p:nvPr/>
        </p:nvSpPr>
        <p:spPr bwMode="auto">
          <a:xfrm>
            <a:off x="6208713" y="298926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1407" tIns="45705" rIns="91407" bIns="45705" anchor="ctr"/>
          <a:lstStyle/>
          <a:p>
            <a:endParaRPr lang="ru-RU"/>
          </a:p>
        </p:txBody>
      </p:sp>
      <p:sp>
        <p:nvSpPr>
          <p:cNvPr id="23621" name="Text Box 47"/>
          <p:cNvSpPr txBox="1">
            <a:spLocks noChangeArrowheads="1"/>
          </p:cNvSpPr>
          <p:nvPr/>
        </p:nvSpPr>
        <p:spPr bwMode="auto">
          <a:xfrm>
            <a:off x="5340350" y="2908300"/>
            <a:ext cx="22145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24" tIns="43206" rIns="86424" bIns="43206">
            <a:spAutoFit/>
          </a:bodyPr>
          <a:lstStyle/>
          <a:p>
            <a:pPr defTabSz="1212850"/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газораспределительный пункт;</a:t>
            </a:r>
          </a:p>
        </p:txBody>
      </p:sp>
      <p:cxnSp>
        <p:nvCxnSpPr>
          <p:cNvPr id="215" name="Прямая соединительная линия 214"/>
          <p:cNvCxnSpPr/>
          <p:nvPr/>
        </p:nvCxnSpPr>
        <p:spPr bwMode="auto">
          <a:xfrm>
            <a:off x="4765675" y="3273425"/>
            <a:ext cx="503238" cy="0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23" name="Text Box 47"/>
          <p:cNvSpPr txBox="1">
            <a:spLocks noChangeArrowheads="1"/>
          </p:cNvSpPr>
          <p:nvPr/>
        </p:nvSpPr>
        <p:spPr bwMode="auto">
          <a:xfrm>
            <a:off x="5348288" y="3125788"/>
            <a:ext cx="20193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24" tIns="43206" rIns="86424" bIns="43206">
            <a:spAutoFit/>
          </a:bodyPr>
          <a:lstStyle/>
          <a:p>
            <a:pPr defTabSz="1212850"/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газоснабжения;</a:t>
            </a:r>
          </a:p>
        </p:txBody>
      </p:sp>
      <p:sp>
        <p:nvSpPr>
          <p:cNvPr id="217" name="Прямоугольник 216"/>
          <p:cNvSpPr/>
          <p:nvPr/>
        </p:nvSpPr>
        <p:spPr bwMode="auto">
          <a:xfrm>
            <a:off x="4937125" y="2944813"/>
            <a:ext cx="214313" cy="214312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5" rIns="91407" bIns="4570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cxnSp>
        <p:nvCxnSpPr>
          <p:cNvPr id="218" name="Прямая соединительная линия 217"/>
          <p:cNvCxnSpPr/>
          <p:nvPr/>
        </p:nvCxnSpPr>
        <p:spPr bwMode="auto">
          <a:xfrm>
            <a:off x="4757738" y="3457575"/>
            <a:ext cx="503237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26" name="Text Box 47"/>
          <p:cNvSpPr txBox="1">
            <a:spLocks noChangeArrowheads="1"/>
          </p:cNvSpPr>
          <p:nvPr/>
        </p:nvSpPr>
        <p:spPr bwMode="auto">
          <a:xfrm>
            <a:off x="5348288" y="3317875"/>
            <a:ext cx="18875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34" tIns="43211" rIns="86434" bIns="43211">
            <a:spAutoFit/>
          </a:bodyPr>
          <a:lstStyle/>
          <a:p>
            <a:pPr defTabSz="1214438"/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теплоснабжения;</a:t>
            </a:r>
          </a:p>
        </p:txBody>
      </p:sp>
      <p:sp>
        <p:nvSpPr>
          <p:cNvPr id="220" name="Прямоугольник 219"/>
          <p:cNvSpPr/>
          <p:nvPr/>
        </p:nvSpPr>
        <p:spPr bwMode="auto">
          <a:xfrm>
            <a:off x="4997450" y="3600450"/>
            <a:ext cx="152400" cy="101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21" name="Прямоугольник 220"/>
          <p:cNvSpPr/>
          <p:nvPr/>
        </p:nvSpPr>
        <p:spPr bwMode="auto">
          <a:xfrm>
            <a:off x="4997450" y="3792538"/>
            <a:ext cx="152400" cy="101600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3629" name="Text Box 47"/>
          <p:cNvSpPr txBox="1">
            <a:spLocks noChangeArrowheads="1"/>
          </p:cNvSpPr>
          <p:nvPr/>
        </p:nvSpPr>
        <p:spPr bwMode="auto">
          <a:xfrm>
            <a:off x="5343525" y="3502025"/>
            <a:ext cx="27193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34" tIns="43211" rIns="86434" bIns="43211">
            <a:spAutoFit/>
          </a:bodyPr>
          <a:lstStyle/>
          <a:p>
            <a:pPr defTabSz="1214438"/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жилые дома центрального отопления;</a:t>
            </a:r>
          </a:p>
        </p:txBody>
      </p:sp>
      <p:sp>
        <p:nvSpPr>
          <p:cNvPr id="23630" name="Text Box 47"/>
          <p:cNvSpPr txBox="1">
            <a:spLocks noChangeArrowheads="1"/>
          </p:cNvSpPr>
          <p:nvPr/>
        </p:nvSpPr>
        <p:spPr bwMode="auto">
          <a:xfrm>
            <a:off x="5343525" y="3719513"/>
            <a:ext cx="2413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34" tIns="43211" rIns="86434" bIns="43211">
            <a:spAutoFit/>
          </a:bodyPr>
          <a:lstStyle/>
          <a:p>
            <a:pPr defTabSz="1214438"/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жилые дома печного отопления; </a:t>
            </a:r>
          </a:p>
        </p:txBody>
      </p:sp>
      <p:sp>
        <p:nvSpPr>
          <p:cNvPr id="23631" name="Line 499"/>
          <p:cNvSpPr>
            <a:spLocks noChangeShapeType="1"/>
          </p:cNvSpPr>
          <p:nvPr/>
        </p:nvSpPr>
        <p:spPr bwMode="auto">
          <a:xfrm>
            <a:off x="6122988" y="539591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65282" tIns="32641" rIns="65282" bIns="32641" anchor="ctr"/>
          <a:lstStyle/>
          <a:p>
            <a:endParaRPr lang="ru-RU"/>
          </a:p>
        </p:txBody>
      </p:sp>
      <p:grpSp>
        <p:nvGrpSpPr>
          <p:cNvPr id="23632" name="Group 105"/>
          <p:cNvGrpSpPr>
            <a:grpSpLocks/>
          </p:cNvGrpSpPr>
          <p:nvPr/>
        </p:nvGrpSpPr>
        <p:grpSpPr bwMode="auto">
          <a:xfrm>
            <a:off x="4943475" y="4232275"/>
            <a:ext cx="282575" cy="282575"/>
            <a:chOff x="3061" y="3475"/>
            <a:chExt cx="182" cy="182"/>
          </a:xfrm>
        </p:grpSpPr>
        <p:grpSp>
          <p:nvGrpSpPr>
            <p:cNvPr id="23704" name="Group 106"/>
            <p:cNvGrpSpPr>
              <a:grpSpLocks/>
            </p:cNvGrpSpPr>
            <p:nvPr/>
          </p:nvGrpSpPr>
          <p:grpSpPr bwMode="auto">
            <a:xfrm>
              <a:off x="3072" y="3502"/>
              <a:ext cx="165" cy="113"/>
              <a:chOff x="397" y="3958"/>
              <a:chExt cx="141" cy="124"/>
            </a:xfrm>
          </p:grpSpPr>
          <p:grpSp>
            <p:nvGrpSpPr>
              <p:cNvPr id="23706" name="Group 107"/>
              <p:cNvGrpSpPr>
                <a:grpSpLocks/>
              </p:cNvGrpSpPr>
              <p:nvPr/>
            </p:nvGrpSpPr>
            <p:grpSpPr bwMode="auto">
              <a:xfrm>
                <a:off x="397" y="3958"/>
                <a:ext cx="141" cy="123"/>
                <a:chOff x="397" y="3958"/>
                <a:chExt cx="141" cy="123"/>
              </a:xfrm>
            </p:grpSpPr>
            <p:grpSp>
              <p:nvGrpSpPr>
                <p:cNvPr id="23709" name="Group 108"/>
                <p:cNvGrpSpPr>
                  <a:grpSpLocks/>
                </p:cNvGrpSpPr>
                <p:nvPr/>
              </p:nvGrpSpPr>
              <p:grpSpPr bwMode="auto">
                <a:xfrm>
                  <a:off x="397" y="3958"/>
                  <a:ext cx="70" cy="123"/>
                  <a:chOff x="397" y="3958"/>
                  <a:chExt cx="70" cy="123"/>
                </a:xfrm>
              </p:grpSpPr>
              <p:sp>
                <p:nvSpPr>
                  <p:cNvPr id="23713" name="Freeform 109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  <p:sp>
                <p:nvSpPr>
                  <p:cNvPr id="23714" name="Freeform 110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3710" name="Group 111"/>
                <p:cNvGrpSpPr>
                  <a:grpSpLocks/>
                </p:cNvGrpSpPr>
                <p:nvPr/>
              </p:nvGrpSpPr>
              <p:grpSpPr bwMode="auto">
                <a:xfrm>
                  <a:off x="467" y="3958"/>
                  <a:ext cx="71" cy="123"/>
                  <a:chOff x="467" y="3958"/>
                  <a:chExt cx="71" cy="123"/>
                </a:xfrm>
              </p:grpSpPr>
              <p:sp>
                <p:nvSpPr>
                  <p:cNvPr id="23711" name="Freeform 112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  <p:sp>
                <p:nvSpPr>
                  <p:cNvPr id="23712" name="Freeform 113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3707" name="Line 114"/>
              <p:cNvSpPr>
                <a:spLocks noChangeShapeType="1"/>
              </p:cNvSpPr>
              <p:nvPr/>
            </p:nvSpPr>
            <p:spPr bwMode="auto">
              <a:xfrm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708" name="Line 115"/>
              <p:cNvSpPr>
                <a:spLocks noChangeShapeType="1"/>
              </p:cNvSpPr>
              <p:nvPr/>
            </p:nvSpPr>
            <p:spPr bwMode="auto">
              <a:xfrm flipV="1"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705" name="Oval 116"/>
            <p:cNvSpPr>
              <a:spLocks noChangeArrowheads="1"/>
            </p:cNvSpPr>
            <p:nvPr/>
          </p:nvSpPr>
          <p:spPr bwMode="auto">
            <a:xfrm>
              <a:off x="3061" y="3475"/>
              <a:ext cx="182" cy="18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27890" tIns="63945" rIns="127890" bIns="63945" anchor="ctr"/>
            <a:lstStyle/>
            <a:p>
              <a:pPr defTabSz="909638"/>
              <a:endParaRPr lang="ru-RU" sz="2500">
                <a:latin typeface="Calibri" pitchFamily="34" charset="0"/>
              </a:endParaRPr>
            </a:p>
          </p:txBody>
        </p:sp>
      </p:grpSp>
      <p:grpSp>
        <p:nvGrpSpPr>
          <p:cNvPr id="23633" name="Group 117"/>
          <p:cNvGrpSpPr>
            <a:grpSpLocks/>
          </p:cNvGrpSpPr>
          <p:nvPr/>
        </p:nvGrpSpPr>
        <p:grpSpPr bwMode="auto">
          <a:xfrm>
            <a:off x="4621213" y="4470400"/>
            <a:ext cx="877887" cy="735013"/>
            <a:chOff x="2971" y="3847"/>
            <a:chExt cx="347" cy="331"/>
          </a:xfrm>
        </p:grpSpPr>
        <p:grpSp>
          <p:nvGrpSpPr>
            <p:cNvPr id="23695" name="Group 118"/>
            <p:cNvGrpSpPr>
              <a:grpSpLocks/>
            </p:cNvGrpSpPr>
            <p:nvPr/>
          </p:nvGrpSpPr>
          <p:grpSpPr bwMode="auto">
            <a:xfrm>
              <a:off x="2971" y="3884"/>
              <a:ext cx="119" cy="120"/>
              <a:chOff x="315" y="951"/>
              <a:chExt cx="144" cy="147"/>
            </a:xfrm>
          </p:grpSpPr>
          <p:grpSp>
            <p:nvGrpSpPr>
              <p:cNvPr id="23699" name="Group 119"/>
              <p:cNvGrpSpPr>
                <a:grpSpLocks/>
              </p:cNvGrpSpPr>
              <p:nvPr/>
            </p:nvGrpSpPr>
            <p:grpSpPr bwMode="auto">
              <a:xfrm>
                <a:off x="315" y="1022"/>
                <a:ext cx="144" cy="76"/>
                <a:chOff x="315" y="1022"/>
                <a:chExt cx="144" cy="76"/>
              </a:xfrm>
            </p:grpSpPr>
            <p:sp>
              <p:nvSpPr>
                <p:cNvPr id="23702" name="Freeform 120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127890" tIns="63945" rIns="127890" bIns="63945"/>
                <a:lstStyle/>
                <a:p>
                  <a:endParaRPr lang="ru-RU"/>
                </a:p>
              </p:txBody>
            </p:sp>
            <p:sp>
              <p:nvSpPr>
                <p:cNvPr id="23703" name="Freeform 121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 lIns="127890" tIns="63945" rIns="127890" bIns="63945"/>
                <a:lstStyle/>
                <a:p>
                  <a:endParaRPr lang="ru-RU"/>
                </a:p>
              </p:txBody>
            </p:sp>
          </p:grpSp>
          <p:sp>
            <p:nvSpPr>
              <p:cNvPr id="23700" name="Oval 122"/>
              <p:cNvSpPr>
                <a:spLocks noChangeArrowheads="1"/>
              </p:cNvSpPr>
              <p:nvPr/>
            </p:nvSpPr>
            <p:spPr bwMode="auto">
              <a:xfrm>
                <a:off x="318" y="951"/>
                <a:ext cx="141" cy="147"/>
              </a:xfrm>
              <a:prstGeom prst="ellipse">
                <a:avLst/>
              </a:prstGeom>
              <a:noFill/>
              <a:ln w="22225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lIns="127890" tIns="63945" rIns="127890" bIns="63945"/>
              <a:lstStyle/>
              <a:p>
                <a:pPr defTabSz="909638"/>
                <a:endParaRPr lang="ru-RU" sz="2900">
                  <a:latin typeface="Calibri" pitchFamily="34" charset="0"/>
                </a:endParaRPr>
              </a:p>
            </p:txBody>
          </p:sp>
          <p:sp>
            <p:nvSpPr>
              <p:cNvPr id="23701" name="Line 123"/>
              <p:cNvSpPr>
                <a:spLocks noChangeShapeType="1"/>
              </p:cNvSpPr>
              <p:nvPr/>
            </p:nvSpPr>
            <p:spPr bwMode="auto">
              <a:xfrm>
                <a:off x="321" y="1022"/>
                <a:ext cx="134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696" name="Line 124"/>
            <p:cNvSpPr>
              <a:spLocks noChangeShapeType="1"/>
            </p:cNvSpPr>
            <p:nvPr/>
          </p:nvSpPr>
          <p:spPr bwMode="auto">
            <a:xfrm>
              <a:off x="3113" y="395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97" name="Text Box 125"/>
            <p:cNvSpPr txBox="1">
              <a:spLocks noChangeArrowheads="1"/>
            </p:cNvSpPr>
            <p:nvPr/>
          </p:nvSpPr>
          <p:spPr bwMode="auto">
            <a:xfrm>
              <a:off x="3085" y="3847"/>
              <a:ext cx="233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78584" tIns="89312" rIns="178584" bIns="89312">
              <a:spAutoFit/>
            </a:bodyPr>
            <a:lstStyle/>
            <a:p>
              <a:pPr defTabSz="1787525">
                <a:spcBef>
                  <a:spcPct val="50000"/>
                </a:spcBef>
              </a:pPr>
              <a:r>
                <a:rPr lang="ru-RU" b="1">
                  <a:latin typeface="Calibri" pitchFamily="34" charset="0"/>
                  <a:cs typeface="Times New Roman" pitchFamily="18" charset="0"/>
                </a:rPr>
                <a:t>ГАЗ</a:t>
              </a:r>
            </a:p>
          </p:txBody>
        </p:sp>
        <p:sp>
          <p:nvSpPr>
            <p:cNvPr id="23698" name="Text Box 126"/>
            <p:cNvSpPr txBox="1">
              <a:spLocks noChangeArrowheads="1"/>
            </p:cNvSpPr>
            <p:nvPr/>
          </p:nvSpPr>
          <p:spPr bwMode="auto">
            <a:xfrm>
              <a:off x="3115" y="3920"/>
              <a:ext cx="136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78584" tIns="89312" rIns="178584" bIns="89312">
              <a:spAutoFit/>
            </a:bodyPr>
            <a:lstStyle/>
            <a:p>
              <a:pPr defTabSz="1787525">
                <a:spcBef>
                  <a:spcPct val="50000"/>
                </a:spcBef>
              </a:pPr>
              <a:r>
                <a:rPr lang="ru-RU" b="1">
                  <a:latin typeface="Calibri" pitchFamily="34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23634" name="Text Box 95"/>
          <p:cNvSpPr txBox="1">
            <a:spLocks noChangeArrowheads="1"/>
          </p:cNvSpPr>
          <p:nvPr/>
        </p:nvSpPr>
        <p:spPr bwMode="auto">
          <a:xfrm>
            <a:off x="5316538" y="6546850"/>
            <a:ext cx="221773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500" tIns="63764" rIns="127500" bIns="63764">
            <a:spAutoFit/>
          </a:bodyPr>
          <a:lstStyle/>
          <a:p>
            <a:pPr defTabSz="1787525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газопровод;</a:t>
            </a:r>
          </a:p>
        </p:txBody>
      </p:sp>
      <p:sp>
        <p:nvSpPr>
          <p:cNvPr id="23635" name="Text Box 101"/>
          <p:cNvSpPr txBox="1">
            <a:spLocks noChangeArrowheads="1"/>
          </p:cNvSpPr>
          <p:nvPr/>
        </p:nvSpPr>
        <p:spPr bwMode="auto">
          <a:xfrm>
            <a:off x="5311775" y="4244975"/>
            <a:ext cx="26193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500" tIns="63764" rIns="127500" bIns="63764">
            <a:spAutoFit/>
          </a:bodyPr>
          <a:lstStyle/>
          <a:p>
            <a:pPr defTabSz="1787525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компрессорная станция;</a:t>
            </a:r>
          </a:p>
        </p:txBody>
      </p:sp>
      <p:sp>
        <p:nvSpPr>
          <p:cNvPr id="23636" name="Text Box 102"/>
          <p:cNvSpPr txBox="1">
            <a:spLocks noChangeArrowheads="1"/>
          </p:cNvSpPr>
          <p:nvPr/>
        </p:nvSpPr>
        <p:spPr bwMode="auto">
          <a:xfrm>
            <a:off x="5295900" y="4541838"/>
            <a:ext cx="262096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500" tIns="63764" rIns="127500" bIns="63764">
            <a:spAutoFit/>
          </a:bodyPr>
          <a:lstStyle/>
          <a:p>
            <a:pPr defTabSz="1787525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-хранилища газа, 2- млн.куб.м;</a:t>
            </a:r>
          </a:p>
        </p:txBody>
      </p:sp>
      <p:sp>
        <p:nvSpPr>
          <p:cNvPr id="23637" name="Овал 171"/>
          <p:cNvSpPr>
            <a:spLocks noChangeArrowheads="1"/>
          </p:cNvSpPr>
          <p:nvPr/>
        </p:nvSpPr>
        <p:spPr bwMode="auto">
          <a:xfrm>
            <a:off x="4953000" y="4943475"/>
            <a:ext cx="285750" cy="285750"/>
          </a:xfrm>
          <a:prstGeom prst="ellipse">
            <a:avLst/>
          </a:prstGeom>
          <a:solidFill>
            <a:schemeClr val="bg1">
              <a:alpha val="43137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3638" name="Text Box 67"/>
          <p:cNvSpPr txBox="1">
            <a:spLocks noChangeArrowheads="1"/>
          </p:cNvSpPr>
          <p:nvPr/>
        </p:nvSpPr>
        <p:spPr bwMode="auto">
          <a:xfrm>
            <a:off x="5435600" y="4975225"/>
            <a:ext cx="31273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787525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места пересечений с преградами (мосты, автодороги, ж/д, водные объекты, овраги и т.д); </a:t>
            </a:r>
          </a:p>
          <a:p>
            <a:pPr defTabSz="1787525">
              <a:lnSpc>
                <a:spcPct val="70000"/>
              </a:lnSpc>
            </a:pPr>
            <a:endParaRPr lang="ru-RU" sz="1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639" name="Oval 63"/>
          <p:cNvSpPr>
            <a:spLocks noChangeArrowheads="1"/>
          </p:cNvSpPr>
          <p:nvPr/>
        </p:nvSpPr>
        <p:spPr bwMode="auto">
          <a:xfrm rot="-5400000">
            <a:off x="4951413" y="3851275"/>
            <a:ext cx="211138" cy="490537"/>
          </a:xfrm>
          <a:prstGeom prst="ellipse">
            <a:avLst/>
          </a:prstGeom>
          <a:solidFill>
            <a:srgbClr val="FFFF00">
              <a:alpha val="21176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91214" tIns="45609" rIns="91214" bIns="45609" anchor="ctr"/>
          <a:lstStyle/>
          <a:p>
            <a:pPr algn="ctr" defTabSz="909638"/>
            <a:endParaRPr lang="ru-RU" sz="2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3640" name="Text Box 95"/>
          <p:cNvSpPr txBox="1">
            <a:spLocks noChangeArrowheads="1"/>
          </p:cNvSpPr>
          <p:nvPr/>
        </p:nvSpPr>
        <p:spPr bwMode="auto">
          <a:xfrm>
            <a:off x="5305425" y="3962400"/>
            <a:ext cx="3163888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500" tIns="63764" rIns="127500" bIns="63764">
            <a:spAutoFit/>
          </a:bodyPr>
          <a:lstStyle/>
          <a:p>
            <a:pPr defTabSz="1787525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зона возможного риска при аварии на газо-, нефтепроводе;</a:t>
            </a:r>
          </a:p>
        </p:txBody>
      </p:sp>
      <p:sp>
        <p:nvSpPr>
          <p:cNvPr id="23641" name="Полилиния 254"/>
          <p:cNvSpPr>
            <a:spLocks noChangeArrowheads="1"/>
          </p:cNvSpPr>
          <p:nvPr/>
        </p:nvSpPr>
        <p:spPr bwMode="auto">
          <a:xfrm>
            <a:off x="5006975" y="5326063"/>
            <a:ext cx="252413" cy="173037"/>
          </a:xfrm>
          <a:custGeom>
            <a:avLst/>
            <a:gdLst>
              <a:gd name="T0" fmla="*/ 1 w 353730"/>
              <a:gd name="T1" fmla="*/ 1 h 241429"/>
              <a:gd name="T2" fmla="*/ 1 w 353730"/>
              <a:gd name="T3" fmla="*/ 1 h 241429"/>
              <a:gd name="T4" fmla="*/ 1 w 353730"/>
              <a:gd name="T5" fmla="*/ 1 h 241429"/>
              <a:gd name="T6" fmla="*/ 1 w 353730"/>
              <a:gd name="T7" fmla="*/ 1 h 241429"/>
              <a:gd name="T8" fmla="*/ 1 w 353730"/>
              <a:gd name="T9" fmla="*/ 1 h 241429"/>
              <a:gd name="T10" fmla="*/ 1 w 353730"/>
              <a:gd name="T11" fmla="*/ 1 h 241429"/>
              <a:gd name="T12" fmla="*/ 1 w 353730"/>
              <a:gd name="T13" fmla="*/ 1 h 241429"/>
              <a:gd name="T14" fmla="*/ 1 w 353730"/>
              <a:gd name="T15" fmla="*/ 1 h 241429"/>
              <a:gd name="T16" fmla="*/ 1 w 353730"/>
              <a:gd name="T17" fmla="*/ 1 h 241429"/>
              <a:gd name="T18" fmla="*/ 1 w 353730"/>
              <a:gd name="T19" fmla="*/ 1 h 241429"/>
              <a:gd name="T20" fmla="*/ 1 w 353730"/>
              <a:gd name="T21" fmla="*/ 1 h 241429"/>
              <a:gd name="T22" fmla="*/ 1 w 353730"/>
              <a:gd name="T23" fmla="*/ 1 h 241429"/>
              <a:gd name="T24" fmla="*/ 1 w 353730"/>
              <a:gd name="T25" fmla="*/ 1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endParaRPr lang="ru-RU"/>
          </a:p>
        </p:txBody>
      </p:sp>
      <p:sp>
        <p:nvSpPr>
          <p:cNvPr id="23642" name="Полилиния 255"/>
          <p:cNvSpPr>
            <a:spLocks noChangeArrowheads="1"/>
          </p:cNvSpPr>
          <p:nvPr/>
        </p:nvSpPr>
        <p:spPr bwMode="auto">
          <a:xfrm>
            <a:off x="5006975" y="5554663"/>
            <a:ext cx="252413" cy="171450"/>
          </a:xfrm>
          <a:custGeom>
            <a:avLst/>
            <a:gdLst>
              <a:gd name="T0" fmla="*/ 1 w 353730"/>
              <a:gd name="T1" fmla="*/ 1 h 241429"/>
              <a:gd name="T2" fmla="*/ 1 w 353730"/>
              <a:gd name="T3" fmla="*/ 1 h 241429"/>
              <a:gd name="T4" fmla="*/ 1 w 353730"/>
              <a:gd name="T5" fmla="*/ 1 h 241429"/>
              <a:gd name="T6" fmla="*/ 1 w 353730"/>
              <a:gd name="T7" fmla="*/ 1 h 241429"/>
              <a:gd name="T8" fmla="*/ 1 w 353730"/>
              <a:gd name="T9" fmla="*/ 1 h 241429"/>
              <a:gd name="T10" fmla="*/ 1 w 353730"/>
              <a:gd name="T11" fmla="*/ 1 h 241429"/>
              <a:gd name="T12" fmla="*/ 1 w 353730"/>
              <a:gd name="T13" fmla="*/ 1 h 241429"/>
              <a:gd name="T14" fmla="*/ 1 w 353730"/>
              <a:gd name="T15" fmla="*/ 1 h 241429"/>
              <a:gd name="T16" fmla="*/ 1 w 353730"/>
              <a:gd name="T17" fmla="*/ 1 h 241429"/>
              <a:gd name="T18" fmla="*/ 1 w 353730"/>
              <a:gd name="T19" fmla="*/ 1 h 241429"/>
              <a:gd name="T20" fmla="*/ 1 w 353730"/>
              <a:gd name="T21" fmla="*/ 1 h 241429"/>
              <a:gd name="T22" fmla="*/ 1 w 353730"/>
              <a:gd name="T23" fmla="*/ 1 h 241429"/>
              <a:gd name="T24" fmla="*/ 1 w 353730"/>
              <a:gd name="T25" fmla="*/ 1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endParaRPr lang="ru-RU"/>
          </a:p>
        </p:txBody>
      </p:sp>
      <p:sp>
        <p:nvSpPr>
          <p:cNvPr id="23643" name="Полилиния 256"/>
          <p:cNvSpPr>
            <a:spLocks noChangeArrowheads="1"/>
          </p:cNvSpPr>
          <p:nvPr/>
        </p:nvSpPr>
        <p:spPr bwMode="auto">
          <a:xfrm>
            <a:off x="5006975" y="5768975"/>
            <a:ext cx="252413" cy="173038"/>
          </a:xfrm>
          <a:custGeom>
            <a:avLst/>
            <a:gdLst>
              <a:gd name="T0" fmla="*/ 1 w 353730"/>
              <a:gd name="T1" fmla="*/ 1 h 241429"/>
              <a:gd name="T2" fmla="*/ 1 w 353730"/>
              <a:gd name="T3" fmla="*/ 1 h 241429"/>
              <a:gd name="T4" fmla="*/ 1 w 353730"/>
              <a:gd name="T5" fmla="*/ 1 h 241429"/>
              <a:gd name="T6" fmla="*/ 1 w 353730"/>
              <a:gd name="T7" fmla="*/ 1 h 241429"/>
              <a:gd name="T8" fmla="*/ 1 w 353730"/>
              <a:gd name="T9" fmla="*/ 1 h 241429"/>
              <a:gd name="T10" fmla="*/ 1 w 353730"/>
              <a:gd name="T11" fmla="*/ 1 h 241429"/>
              <a:gd name="T12" fmla="*/ 1 w 353730"/>
              <a:gd name="T13" fmla="*/ 1 h 241429"/>
              <a:gd name="T14" fmla="*/ 1 w 353730"/>
              <a:gd name="T15" fmla="*/ 1 h 241429"/>
              <a:gd name="T16" fmla="*/ 1 w 353730"/>
              <a:gd name="T17" fmla="*/ 1 h 241429"/>
              <a:gd name="T18" fmla="*/ 1 w 353730"/>
              <a:gd name="T19" fmla="*/ 1 h 241429"/>
              <a:gd name="T20" fmla="*/ 1 w 353730"/>
              <a:gd name="T21" fmla="*/ 1 h 241429"/>
              <a:gd name="T22" fmla="*/ 1 w 353730"/>
              <a:gd name="T23" fmla="*/ 1 h 241429"/>
              <a:gd name="T24" fmla="*/ 1 w 353730"/>
              <a:gd name="T25" fmla="*/ 1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0000FF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endParaRPr lang="ru-RU"/>
          </a:p>
        </p:txBody>
      </p:sp>
      <p:sp>
        <p:nvSpPr>
          <p:cNvPr id="23644" name="Text Box 101"/>
          <p:cNvSpPr txBox="1">
            <a:spLocks noChangeArrowheads="1"/>
          </p:cNvSpPr>
          <p:nvPr/>
        </p:nvSpPr>
        <p:spPr bwMode="auto">
          <a:xfrm>
            <a:off x="5300663" y="5257800"/>
            <a:ext cx="26193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500" tIns="63764" rIns="127500" bIns="63764">
            <a:spAutoFit/>
          </a:bodyPr>
          <a:lstStyle/>
          <a:p>
            <a:pPr defTabSz="1787525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критический уровень подтопления;</a:t>
            </a:r>
          </a:p>
        </p:txBody>
      </p:sp>
      <p:sp>
        <p:nvSpPr>
          <p:cNvPr id="23645" name="Text Box 101"/>
          <p:cNvSpPr txBox="1">
            <a:spLocks noChangeArrowheads="1"/>
          </p:cNvSpPr>
          <p:nvPr/>
        </p:nvSpPr>
        <p:spPr bwMode="auto">
          <a:xfrm>
            <a:off x="5300663" y="5459413"/>
            <a:ext cx="26193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500" tIns="63764" rIns="127500" bIns="63764">
            <a:spAutoFit/>
          </a:bodyPr>
          <a:lstStyle/>
          <a:p>
            <a:pPr defTabSz="1787525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средний уровень подтопления;</a:t>
            </a:r>
          </a:p>
        </p:txBody>
      </p:sp>
      <p:sp>
        <p:nvSpPr>
          <p:cNvPr id="23646" name="Text Box 101"/>
          <p:cNvSpPr txBox="1">
            <a:spLocks noChangeArrowheads="1"/>
          </p:cNvSpPr>
          <p:nvPr/>
        </p:nvSpPr>
        <p:spPr bwMode="auto">
          <a:xfrm>
            <a:off x="5308600" y="5676900"/>
            <a:ext cx="274955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500" tIns="63764" rIns="127500" bIns="63764">
            <a:spAutoFit/>
          </a:bodyPr>
          <a:lstStyle/>
          <a:p>
            <a:pPr defTabSz="1787525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максимальный уровень подтопления;</a:t>
            </a:r>
          </a:p>
        </p:txBody>
      </p:sp>
      <p:sp>
        <p:nvSpPr>
          <p:cNvPr id="23647" name="Line 499"/>
          <p:cNvSpPr>
            <a:spLocks noChangeShapeType="1"/>
          </p:cNvSpPr>
          <p:nvPr/>
        </p:nvSpPr>
        <p:spPr bwMode="auto">
          <a:xfrm>
            <a:off x="4340225" y="611981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65282" tIns="32641" rIns="65282" bIns="32641" anchor="ctr"/>
          <a:lstStyle/>
          <a:p>
            <a:endParaRPr lang="ru-RU"/>
          </a:p>
        </p:txBody>
      </p:sp>
      <p:sp>
        <p:nvSpPr>
          <p:cNvPr id="23648" name="Text Box 89"/>
          <p:cNvSpPr txBox="1">
            <a:spLocks noChangeArrowheads="1"/>
          </p:cNvSpPr>
          <p:nvPr/>
        </p:nvSpPr>
        <p:spPr bwMode="auto">
          <a:xfrm>
            <a:off x="5218113" y="5859463"/>
            <a:ext cx="3005137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8419" tIns="89219" rIns="178419" bIns="89219">
            <a:spAutoFit/>
          </a:bodyPr>
          <a:lstStyle/>
          <a:p>
            <a:pPr algn="just" defTabSz="2503488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 нефтебазы и другие объекты нефтяного комплекса. (нефтеналивные сатнции, мазутохранилища и др.);</a:t>
            </a:r>
          </a:p>
        </p:txBody>
      </p:sp>
      <p:grpSp>
        <p:nvGrpSpPr>
          <p:cNvPr id="23649" name="Группа 168"/>
          <p:cNvGrpSpPr>
            <a:grpSpLocks/>
          </p:cNvGrpSpPr>
          <p:nvPr/>
        </p:nvGrpSpPr>
        <p:grpSpPr bwMode="auto">
          <a:xfrm rot="-4345915">
            <a:off x="773113" y="6427788"/>
            <a:ext cx="142875" cy="428625"/>
            <a:chOff x="5857884" y="3714752"/>
            <a:chExt cx="142876" cy="428628"/>
          </a:xfrm>
        </p:grpSpPr>
        <p:sp>
          <p:nvSpPr>
            <p:cNvPr id="23693" name="Овал 169"/>
            <p:cNvSpPr>
              <a:spLocks noChangeArrowheads="1"/>
            </p:cNvSpPr>
            <p:nvPr/>
          </p:nvSpPr>
          <p:spPr bwMode="auto">
            <a:xfrm>
              <a:off x="5857884" y="3857628"/>
              <a:ext cx="142876" cy="142876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8016" tIns="64008" rIns="128016" bIns="64008" anchor="ctr"/>
            <a:lstStyle/>
            <a:p>
              <a:pPr algn="ctr"/>
              <a:endParaRPr lang="ru-RU" sz="1100">
                <a:solidFill>
                  <a:srgbClr val="FFFFFF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78" name="Прямая соединительная линия 177"/>
            <p:cNvCxnSpPr/>
            <p:nvPr/>
          </p:nvCxnSpPr>
          <p:spPr>
            <a:xfrm rot="16200000" flipH="1">
              <a:off x="5715008" y="3857628"/>
              <a:ext cx="428628" cy="142876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650" name="Group 1225"/>
          <p:cNvGrpSpPr>
            <a:grpSpLocks/>
          </p:cNvGrpSpPr>
          <p:nvPr/>
        </p:nvGrpSpPr>
        <p:grpSpPr bwMode="auto">
          <a:xfrm>
            <a:off x="5013325" y="5978525"/>
            <a:ext cx="222250" cy="288925"/>
            <a:chOff x="783" y="2063"/>
            <a:chExt cx="479" cy="307"/>
          </a:xfrm>
        </p:grpSpPr>
        <p:sp>
          <p:nvSpPr>
            <p:cNvPr id="23668" name="Line 1226"/>
            <p:cNvSpPr>
              <a:spLocks noChangeShapeType="1"/>
            </p:cNvSpPr>
            <p:nvPr/>
          </p:nvSpPr>
          <p:spPr bwMode="auto">
            <a:xfrm flipV="1">
              <a:off x="1079" y="2123"/>
              <a:ext cx="1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3669" name="Group 1227"/>
            <p:cNvGrpSpPr>
              <a:grpSpLocks/>
            </p:cNvGrpSpPr>
            <p:nvPr/>
          </p:nvGrpSpPr>
          <p:grpSpPr bwMode="auto">
            <a:xfrm>
              <a:off x="783" y="2107"/>
              <a:ext cx="182" cy="265"/>
              <a:chOff x="-1" y="0"/>
              <a:chExt cx="19999" cy="19996"/>
            </a:xfrm>
          </p:grpSpPr>
          <p:grpSp>
            <p:nvGrpSpPr>
              <p:cNvPr id="23686" name="Group 1228"/>
              <p:cNvGrpSpPr>
                <a:grpSpLocks/>
              </p:cNvGrpSpPr>
              <p:nvPr/>
            </p:nvGrpSpPr>
            <p:grpSpPr bwMode="auto">
              <a:xfrm>
                <a:off x="4988" y="0"/>
                <a:ext cx="10021" cy="3399"/>
                <a:chOff x="0" y="0"/>
                <a:chExt cx="19994" cy="20006"/>
              </a:xfrm>
            </p:grpSpPr>
            <p:sp>
              <p:nvSpPr>
                <p:cNvPr id="23691" name="Arc 1229"/>
                <p:cNvSpPr>
                  <a:spLocks/>
                </p:cNvSpPr>
                <p:nvPr/>
              </p:nvSpPr>
              <p:spPr bwMode="auto">
                <a:xfrm flipH="1">
                  <a:off x="0" y="177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13 h 21600"/>
                    <a:gd name="T4" fmla="*/ 0 w 21600"/>
                    <a:gd name="T5" fmla="*/ 13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23692" name="Arc 1230"/>
                <p:cNvSpPr>
                  <a:spLocks/>
                </p:cNvSpPr>
                <p:nvPr/>
              </p:nvSpPr>
              <p:spPr bwMode="auto">
                <a:xfrm>
                  <a:off x="9954" y="0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13 h 21600"/>
                    <a:gd name="T4" fmla="*/ 0 w 21600"/>
                    <a:gd name="T5" fmla="*/ 13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23687" name="Line 1231"/>
              <p:cNvSpPr>
                <a:spLocks noChangeShapeType="1"/>
              </p:cNvSpPr>
              <p:nvPr/>
            </p:nvSpPr>
            <p:spPr bwMode="auto">
              <a:xfrm>
                <a:off x="4988" y="3308"/>
                <a:ext cx="43" cy="166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8" name="Line 1232"/>
              <p:cNvSpPr>
                <a:spLocks noChangeShapeType="1"/>
              </p:cNvSpPr>
              <p:nvPr/>
            </p:nvSpPr>
            <p:spPr bwMode="auto">
              <a:xfrm>
                <a:off x="14966" y="3307"/>
                <a:ext cx="43" cy="166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9" name="Line 1233"/>
              <p:cNvSpPr>
                <a:spLocks noChangeShapeType="1"/>
              </p:cNvSpPr>
              <p:nvPr/>
            </p:nvSpPr>
            <p:spPr bwMode="auto">
              <a:xfrm>
                <a:off x="-1" y="6645"/>
                <a:ext cx="19999" cy="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90" name="Line 1234"/>
              <p:cNvSpPr>
                <a:spLocks noChangeShapeType="1"/>
              </p:cNvSpPr>
              <p:nvPr/>
            </p:nvSpPr>
            <p:spPr bwMode="auto">
              <a:xfrm>
                <a:off x="-1" y="11652"/>
                <a:ext cx="19999" cy="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670" name="Group 1235"/>
            <p:cNvGrpSpPr>
              <a:grpSpLocks/>
            </p:cNvGrpSpPr>
            <p:nvPr/>
          </p:nvGrpSpPr>
          <p:grpSpPr bwMode="auto">
            <a:xfrm>
              <a:off x="988" y="2172"/>
              <a:ext cx="184" cy="199"/>
              <a:chOff x="-1" y="0"/>
              <a:chExt cx="20003" cy="20002"/>
            </a:xfrm>
          </p:grpSpPr>
          <p:grpSp>
            <p:nvGrpSpPr>
              <p:cNvPr id="23679" name="Group 1236"/>
              <p:cNvGrpSpPr>
                <a:grpSpLocks/>
              </p:cNvGrpSpPr>
              <p:nvPr/>
            </p:nvGrpSpPr>
            <p:grpSpPr bwMode="auto">
              <a:xfrm>
                <a:off x="4989" y="0"/>
                <a:ext cx="10023" cy="4525"/>
                <a:chOff x="0" y="0"/>
                <a:chExt cx="20002" cy="20000"/>
              </a:xfrm>
            </p:grpSpPr>
            <p:sp>
              <p:nvSpPr>
                <p:cNvPr id="23684" name="Arc 1237"/>
                <p:cNvSpPr>
                  <a:spLocks/>
                </p:cNvSpPr>
                <p:nvPr/>
              </p:nvSpPr>
              <p:spPr bwMode="auto">
                <a:xfrm flipH="1">
                  <a:off x="0" y="172"/>
                  <a:ext cx="10044" cy="198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13 h 21600"/>
                    <a:gd name="T4" fmla="*/ 0 w 21600"/>
                    <a:gd name="T5" fmla="*/ 13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23685" name="Arc 1238"/>
                <p:cNvSpPr>
                  <a:spLocks/>
                </p:cNvSpPr>
                <p:nvPr/>
              </p:nvSpPr>
              <p:spPr bwMode="auto">
                <a:xfrm>
                  <a:off x="9958" y="0"/>
                  <a:ext cx="10044" cy="1982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12 h 21600"/>
                    <a:gd name="T4" fmla="*/ 0 w 21600"/>
                    <a:gd name="T5" fmla="*/ 1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23680" name="Line 1239"/>
              <p:cNvSpPr>
                <a:spLocks noChangeShapeType="1"/>
              </p:cNvSpPr>
              <p:nvPr/>
            </p:nvSpPr>
            <p:spPr bwMode="auto">
              <a:xfrm>
                <a:off x="498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1" name="Line 1240"/>
              <p:cNvSpPr>
                <a:spLocks noChangeShapeType="1"/>
              </p:cNvSpPr>
              <p:nvPr/>
            </p:nvSpPr>
            <p:spPr bwMode="auto">
              <a:xfrm>
                <a:off x="1496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2" name="Line 1241"/>
              <p:cNvSpPr>
                <a:spLocks noChangeShapeType="1"/>
              </p:cNvSpPr>
              <p:nvPr/>
            </p:nvSpPr>
            <p:spPr bwMode="auto">
              <a:xfrm>
                <a:off x="-1" y="8890"/>
                <a:ext cx="20003" cy="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83" name="Line 1242"/>
              <p:cNvSpPr>
                <a:spLocks noChangeShapeType="1"/>
              </p:cNvSpPr>
              <p:nvPr/>
            </p:nvSpPr>
            <p:spPr bwMode="auto">
              <a:xfrm>
                <a:off x="-1" y="15516"/>
                <a:ext cx="20003" cy="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671" name="Line 1243"/>
            <p:cNvSpPr>
              <a:spLocks noChangeShapeType="1"/>
            </p:cNvSpPr>
            <p:nvPr/>
          </p:nvSpPr>
          <p:spPr bwMode="auto">
            <a:xfrm>
              <a:off x="793" y="2370"/>
              <a:ext cx="4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72" name="Arc 1244"/>
            <p:cNvSpPr>
              <a:spLocks/>
            </p:cNvSpPr>
            <p:nvPr/>
          </p:nvSpPr>
          <p:spPr bwMode="auto">
            <a:xfrm flipV="1">
              <a:off x="1216" y="2326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23673" name="Arc 1245"/>
            <p:cNvSpPr>
              <a:spLocks/>
            </p:cNvSpPr>
            <p:nvPr/>
          </p:nvSpPr>
          <p:spPr bwMode="auto">
            <a:xfrm>
              <a:off x="1216" y="2129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23674" name="Arc 1246"/>
            <p:cNvSpPr>
              <a:spLocks/>
            </p:cNvSpPr>
            <p:nvPr/>
          </p:nvSpPr>
          <p:spPr bwMode="auto">
            <a:xfrm flipH="1">
              <a:off x="874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23675" name="Line 1247"/>
            <p:cNvSpPr>
              <a:spLocks noChangeShapeType="1"/>
            </p:cNvSpPr>
            <p:nvPr/>
          </p:nvSpPr>
          <p:spPr bwMode="auto">
            <a:xfrm flipV="1">
              <a:off x="1262" y="2172"/>
              <a:ext cx="0" cy="1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76" name="Line 1248"/>
            <p:cNvSpPr>
              <a:spLocks noChangeShapeType="1"/>
            </p:cNvSpPr>
            <p:nvPr/>
          </p:nvSpPr>
          <p:spPr bwMode="auto">
            <a:xfrm flipH="1">
              <a:off x="884" y="2063"/>
              <a:ext cx="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77" name="Arc 1249"/>
            <p:cNvSpPr>
              <a:spLocks/>
            </p:cNvSpPr>
            <p:nvPr/>
          </p:nvSpPr>
          <p:spPr bwMode="auto">
            <a:xfrm>
              <a:off x="1033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23678" name="Line 1250"/>
            <p:cNvSpPr>
              <a:spLocks noChangeShapeType="1"/>
            </p:cNvSpPr>
            <p:nvPr/>
          </p:nvSpPr>
          <p:spPr bwMode="auto">
            <a:xfrm flipH="1">
              <a:off x="1079" y="2129"/>
              <a:ext cx="1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651" name="Group 1873"/>
          <p:cNvGrpSpPr>
            <a:grpSpLocks/>
          </p:cNvGrpSpPr>
          <p:nvPr/>
        </p:nvGrpSpPr>
        <p:grpSpPr bwMode="auto">
          <a:xfrm rot="-1334384">
            <a:off x="4994275" y="6332538"/>
            <a:ext cx="290513" cy="288925"/>
            <a:chOff x="258" y="12222"/>
            <a:chExt cx="457" cy="457"/>
          </a:xfrm>
        </p:grpSpPr>
        <p:sp>
          <p:nvSpPr>
            <p:cNvPr id="23661" name="Oval 1874"/>
            <p:cNvSpPr>
              <a:spLocks noChangeArrowheads="1"/>
            </p:cNvSpPr>
            <p:nvPr/>
          </p:nvSpPr>
          <p:spPr bwMode="auto">
            <a:xfrm>
              <a:off x="258" y="12222"/>
              <a:ext cx="457" cy="4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128016" tIns="64008" rIns="128016" bIns="64008"/>
            <a:lstStyle/>
            <a:p>
              <a:endParaRPr lang="ru-RU" sz="1100">
                <a:latin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23662" name="Group 1875"/>
            <p:cNvGrpSpPr>
              <a:grpSpLocks/>
            </p:cNvGrpSpPr>
            <p:nvPr/>
          </p:nvGrpSpPr>
          <p:grpSpPr bwMode="auto">
            <a:xfrm>
              <a:off x="276" y="12276"/>
              <a:ext cx="411" cy="343"/>
              <a:chOff x="0" y="0"/>
              <a:chExt cx="19999" cy="20000"/>
            </a:xfrm>
          </p:grpSpPr>
          <p:grpSp>
            <p:nvGrpSpPr>
              <p:cNvPr id="23663" name="Group 1876"/>
              <p:cNvGrpSpPr>
                <a:grpSpLocks/>
              </p:cNvGrpSpPr>
              <p:nvPr/>
            </p:nvGrpSpPr>
            <p:grpSpPr bwMode="auto">
              <a:xfrm>
                <a:off x="0" y="0"/>
                <a:ext cx="19999" cy="20000"/>
                <a:chOff x="0" y="0"/>
                <a:chExt cx="19999" cy="20000"/>
              </a:xfrm>
            </p:grpSpPr>
            <p:sp>
              <p:nvSpPr>
                <p:cNvPr id="23666" name="Freeform 1877"/>
                <p:cNvSpPr>
                  <a:spLocks/>
                </p:cNvSpPr>
                <p:nvPr/>
              </p:nvSpPr>
              <p:spPr bwMode="auto">
                <a:xfrm>
                  <a:off x="0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1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0 w 20000"/>
                    <a:gd name="T19" fmla="*/ 16793 h 20000"/>
                    <a:gd name="T20" fmla="*/ 0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3301" y="0"/>
                      </a:moveTo>
                      <a:lnTo>
                        <a:pt x="19903" y="9971"/>
                      </a:lnTo>
                      <a:lnTo>
                        <a:pt x="3301" y="19942"/>
                      </a:lnTo>
                      <a:lnTo>
                        <a:pt x="2913" y="19009"/>
                      </a:lnTo>
                      <a:lnTo>
                        <a:pt x="2913" y="18542"/>
                      </a:lnTo>
                      <a:lnTo>
                        <a:pt x="1456" y="18542"/>
                      </a:lnTo>
                      <a:lnTo>
                        <a:pt x="1456" y="17668"/>
                      </a:lnTo>
                      <a:lnTo>
                        <a:pt x="680" y="17668"/>
                      </a:lnTo>
                      <a:lnTo>
                        <a:pt x="680" y="16793"/>
                      </a:lnTo>
                      <a:lnTo>
                        <a:pt x="0" y="16793"/>
                      </a:lnTo>
                      <a:lnTo>
                        <a:pt x="0" y="10262"/>
                      </a:lnTo>
                      <a:lnTo>
                        <a:pt x="680" y="10262"/>
                      </a:lnTo>
                      <a:lnTo>
                        <a:pt x="680" y="5423"/>
                      </a:lnTo>
                      <a:lnTo>
                        <a:pt x="1456" y="5423"/>
                      </a:lnTo>
                      <a:lnTo>
                        <a:pt x="1456" y="4548"/>
                      </a:lnTo>
                      <a:lnTo>
                        <a:pt x="2136" y="4140"/>
                      </a:lnTo>
                      <a:lnTo>
                        <a:pt x="2136" y="3673"/>
                      </a:lnTo>
                      <a:lnTo>
                        <a:pt x="2913" y="3673"/>
                      </a:lnTo>
                      <a:lnTo>
                        <a:pt x="2913" y="2799"/>
                      </a:lnTo>
                      <a:lnTo>
                        <a:pt x="3592" y="2799"/>
                      </a:lnTo>
                      <a:lnTo>
                        <a:pt x="3592" y="1516"/>
                      </a:lnTo>
                      <a:lnTo>
                        <a:pt x="33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23667" name="Freeform 1878"/>
                <p:cNvSpPr>
                  <a:spLocks/>
                </p:cNvSpPr>
                <p:nvPr/>
              </p:nvSpPr>
              <p:spPr bwMode="auto">
                <a:xfrm>
                  <a:off x="9975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0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1 w 20000"/>
                    <a:gd name="T19" fmla="*/ 16793 h 20000"/>
                    <a:gd name="T20" fmla="*/ 1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16602" y="0"/>
                      </a:moveTo>
                      <a:lnTo>
                        <a:pt x="0" y="9971"/>
                      </a:lnTo>
                      <a:lnTo>
                        <a:pt x="16602" y="19942"/>
                      </a:lnTo>
                      <a:lnTo>
                        <a:pt x="16990" y="19009"/>
                      </a:lnTo>
                      <a:lnTo>
                        <a:pt x="16990" y="18542"/>
                      </a:lnTo>
                      <a:lnTo>
                        <a:pt x="18447" y="18542"/>
                      </a:lnTo>
                      <a:lnTo>
                        <a:pt x="18447" y="17668"/>
                      </a:lnTo>
                      <a:lnTo>
                        <a:pt x="19223" y="17668"/>
                      </a:lnTo>
                      <a:lnTo>
                        <a:pt x="19223" y="16793"/>
                      </a:lnTo>
                      <a:lnTo>
                        <a:pt x="19903" y="16793"/>
                      </a:lnTo>
                      <a:lnTo>
                        <a:pt x="19903" y="10262"/>
                      </a:lnTo>
                      <a:lnTo>
                        <a:pt x="19223" y="10262"/>
                      </a:lnTo>
                      <a:lnTo>
                        <a:pt x="19223" y="5423"/>
                      </a:lnTo>
                      <a:lnTo>
                        <a:pt x="18447" y="5423"/>
                      </a:lnTo>
                      <a:lnTo>
                        <a:pt x="18447" y="4548"/>
                      </a:lnTo>
                      <a:lnTo>
                        <a:pt x="17767" y="4140"/>
                      </a:lnTo>
                      <a:lnTo>
                        <a:pt x="17767" y="3673"/>
                      </a:lnTo>
                      <a:lnTo>
                        <a:pt x="16990" y="3673"/>
                      </a:lnTo>
                      <a:lnTo>
                        <a:pt x="16990" y="2799"/>
                      </a:lnTo>
                      <a:lnTo>
                        <a:pt x="16311" y="2799"/>
                      </a:lnTo>
                      <a:lnTo>
                        <a:pt x="16311" y="1516"/>
                      </a:lnTo>
                      <a:lnTo>
                        <a:pt x="1660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23664" name="Line 1879"/>
              <p:cNvSpPr>
                <a:spLocks noChangeShapeType="1"/>
              </p:cNvSpPr>
              <p:nvPr/>
            </p:nvSpPr>
            <p:spPr bwMode="auto">
              <a:xfrm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665" name="Line 1880"/>
              <p:cNvSpPr>
                <a:spLocks noChangeShapeType="1"/>
              </p:cNvSpPr>
              <p:nvPr/>
            </p:nvSpPr>
            <p:spPr bwMode="auto">
              <a:xfrm flipV="1"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3652" name="Text Box 89"/>
          <p:cNvSpPr txBox="1">
            <a:spLocks noChangeArrowheads="1"/>
          </p:cNvSpPr>
          <p:nvPr/>
        </p:nvSpPr>
        <p:spPr bwMode="auto">
          <a:xfrm>
            <a:off x="1033463" y="6486525"/>
            <a:ext cx="12954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78419" tIns="89219" rIns="178419" bIns="89219">
            <a:spAutoFit/>
          </a:bodyPr>
          <a:lstStyle/>
          <a:p>
            <a:pPr defTabSz="2503488">
              <a:lnSpc>
                <a:spcPct val="8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нефтепровод;</a:t>
            </a:r>
          </a:p>
        </p:txBody>
      </p:sp>
      <p:sp>
        <p:nvSpPr>
          <p:cNvPr id="23653" name="Text Box 89"/>
          <p:cNvSpPr txBox="1">
            <a:spLocks noChangeArrowheads="1"/>
          </p:cNvSpPr>
          <p:nvPr/>
        </p:nvSpPr>
        <p:spPr bwMode="auto">
          <a:xfrm>
            <a:off x="5235575" y="6335713"/>
            <a:ext cx="1884363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8419" tIns="89219" rIns="178419" bIns="89219">
            <a:spAutoFit/>
          </a:bodyPr>
          <a:lstStyle/>
          <a:p>
            <a:pPr defTabSz="2503488">
              <a:lnSpc>
                <a:spcPct val="8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 насосные станции; </a:t>
            </a:r>
          </a:p>
        </p:txBody>
      </p:sp>
      <p:grpSp>
        <p:nvGrpSpPr>
          <p:cNvPr id="23654" name="Группа 231"/>
          <p:cNvGrpSpPr>
            <a:grpSpLocks/>
          </p:cNvGrpSpPr>
          <p:nvPr/>
        </p:nvGrpSpPr>
        <p:grpSpPr bwMode="auto">
          <a:xfrm>
            <a:off x="4843463" y="6654800"/>
            <a:ext cx="360362" cy="142875"/>
            <a:chOff x="6827094" y="5825222"/>
            <a:chExt cx="504000" cy="200060"/>
          </a:xfrm>
        </p:grpSpPr>
        <p:sp>
          <p:nvSpPr>
            <p:cNvPr id="23659" name="Овал 169"/>
            <p:cNvSpPr>
              <a:spLocks noChangeArrowheads="1"/>
            </p:cNvSpPr>
            <p:nvPr/>
          </p:nvSpPr>
          <p:spPr bwMode="auto">
            <a:xfrm rot="-4345915">
              <a:off x="7007458" y="5825250"/>
              <a:ext cx="200060" cy="200004"/>
            </a:xfrm>
            <a:prstGeom prst="ellipse">
              <a:avLst/>
            </a:prstGeom>
            <a:solidFill>
              <a:srgbClr val="FFFF00"/>
            </a:solidFill>
            <a:ln w="25400" algn="ctr">
              <a:solidFill>
                <a:srgbClr val="FFFF00"/>
              </a:solidFill>
              <a:round/>
              <a:headEnd/>
              <a:tailEnd/>
            </a:ln>
          </p:spPr>
          <p:txBody>
            <a:bodyPr vert="eaVert" lIns="127985" tIns="63994" rIns="127985" bIns="63994"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23660" name="Прямая соединительная линия 170"/>
            <p:cNvCxnSpPr>
              <a:cxnSpLocks noChangeShapeType="1"/>
            </p:cNvCxnSpPr>
            <p:nvPr/>
          </p:nvCxnSpPr>
          <p:spPr bwMode="auto">
            <a:xfrm rot="11854085" flipH="1">
              <a:off x="6827094" y="5838990"/>
              <a:ext cx="504000" cy="142875"/>
            </a:xfrm>
            <a:prstGeom prst="line">
              <a:avLst/>
            </a:prstGeom>
            <a:noFill/>
            <a:ln w="34925" algn="ctr">
              <a:solidFill>
                <a:srgbClr val="FFFF00"/>
              </a:solidFill>
              <a:round/>
              <a:headEnd/>
              <a:tailEnd/>
            </a:ln>
          </p:spPr>
        </p:cxnSp>
      </p:grpSp>
      <p:grpSp>
        <p:nvGrpSpPr>
          <p:cNvPr id="23655" name="Группа 218"/>
          <p:cNvGrpSpPr>
            <a:grpSpLocks/>
          </p:cNvGrpSpPr>
          <p:nvPr/>
        </p:nvGrpSpPr>
        <p:grpSpPr bwMode="auto">
          <a:xfrm>
            <a:off x="825500" y="3811588"/>
            <a:ext cx="220663" cy="215900"/>
            <a:chOff x="-1121598" y="5086352"/>
            <a:chExt cx="309408" cy="301197"/>
          </a:xfrm>
        </p:grpSpPr>
        <p:sp>
          <p:nvSpPr>
            <p:cNvPr id="23657" name="Oval 41"/>
            <p:cNvSpPr>
              <a:spLocks noChangeArrowheads="1"/>
            </p:cNvSpPr>
            <p:nvPr/>
          </p:nvSpPr>
          <p:spPr bwMode="auto">
            <a:xfrm>
              <a:off x="-1100190" y="5086352"/>
              <a:ext cx="288000" cy="28800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7761" tIns="63881" rIns="127761" bIns="63881" anchor="ctr"/>
            <a:lstStyle/>
            <a:p>
              <a:pPr algn="ctr" defTabSz="909638"/>
              <a:endParaRPr lang="ru-RU" sz="21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3658" name="Oval 41"/>
            <p:cNvSpPr>
              <a:spLocks noChangeArrowheads="1"/>
            </p:cNvSpPr>
            <p:nvPr/>
          </p:nvSpPr>
          <p:spPr bwMode="auto">
            <a:xfrm>
              <a:off x="-1121598" y="5099549"/>
              <a:ext cx="288000" cy="28800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127761" tIns="63881" rIns="127761" bIns="63881" anchor="ctr"/>
            <a:lstStyle/>
            <a:p>
              <a:pPr algn="ctr" defTabSz="909638"/>
              <a:r>
                <a:rPr lang="en-US" sz="2000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rPr>
                <a:t>T</a:t>
              </a:r>
              <a:endParaRPr lang="ru-RU" sz="21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23656" name="Rectangle 4"/>
          <p:cNvSpPr txBox="1">
            <a:spLocks noChangeArrowheads="1"/>
          </p:cNvSpPr>
          <p:nvPr/>
        </p:nvSpPr>
        <p:spPr bwMode="auto">
          <a:xfrm>
            <a:off x="0" y="6350"/>
            <a:ext cx="9144000" cy="90011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lIns="82592" tIns="41297" rIns="82592" bIns="41297" anchor="ctr"/>
          <a:lstStyle/>
          <a:p>
            <a:pPr algn="ctr" defTabSz="1543050"/>
            <a:r>
              <a:rPr 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defTabSz="1543050"/>
            <a:r>
              <a:rPr lang="ru-RU" sz="15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МКОУ «Ново-Буцринская  СОШ»</a:t>
            </a:r>
          </a:p>
          <a:p>
            <a:pPr algn="ctr" defTabSz="1543050"/>
            <a:r>
              <a:rPr lang="ru-RU" sz="15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(условные обозначения)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0" name="Группа 277"/>
          <p:cNvGrpSpPr>
            <a:grpSpLocks/>
          </p:cNvGrpSpPr>
          <p:nvPr/>
        </p:nvGrpSpPr>
        <p:grpSpPr bwMode="auto">
          <a:xfrm>
            <a:off x="209550" y="1216025"/>
            <a:ext cx="300038" cy="219075"/>
            <a:chOff x="6544278" y="3971161"/>
            <a:chExt cx="339753" cy="261960"/>
          </a:xfrm>
        </p:grpSpPr>
        <p:grpSp>
          <p:nvGrpSpPr>
            <p:cNvPr id="2831" name="Group 73"/>
            <p:cNvGrpSpPr>
              <a:grpSpLocks/>
            </p:cNvGrpSpPr>
            <p:nvPr/>
          </p:nvGrpSpPr>
          <p:grpSpPr bwMode="auto">
            <a:xfrm>
              <a:off x="6578849" y="3971161"/>
              <a:ext cx="255339" cy="261960"/>
              <a:chOff x="3168" y="186"/>
              <a:chExt cx="528" cy="672"/>
            </a:xfrm>
          </p:grpSpPr>
          <p:sp>
            <p:nvSpPr>
              <p:cNvPr id="2834" name="Line 74"/>
              <p:cNvSpPr>
                <a:spLocks noChangeShapeType="1"/>
              </p:cNvSpPr>
              <p:nvPr/>
            </p:nvSpPr>
            <p:spPr bwMode="auto">
              <a:xfrm>
                <a:off x="3193" y="186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35" name="Line 75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36" name="Line 76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37" name="Line 77"/>
              <p:cNvSpPr>
                <a:spLocks noChangeShapeType="1"/>
              </p:cNvSpPr>
              <p:nvPr/>
            </p:nvSpPr>
            <p:spPr bwMode="auto">
              <a:xfrm>
                <a:off x="3671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832" name="Freeform 78"/>
            <p:cNvSpPr>
              <a:spLocks/>
            </p:cNvSpPr>
            <p:nvPr/>
          </p:nvSpPr>
          <p:spPr bwMode="auto">
            <a:xfrm>
              <a:off x="6591299" y="3986212"/>
              <a:ext cx="240507" cy="130980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828"/>
            </a:soli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833" name="Text Box 79"/>
            <p:cNvSpPr txBox="1">
              <a:spLocks noChangeArrowheads="1"/>
            </p:cNvSpPr>
            <p:nvPr/>
          </p:nvSpPr>
          <p:spPr bwMode="auto">
            <a:xfrm>
              <a:off x="6544278" y="4001463"/>
              <a:ext cx="339753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1031875"/>
              <a:r>
                <a:rPr lang="ru-RU" sz="500" b="1">
                  <a:latin typeface="Times New Roman" pitchFamily="18" charset="0"/>
                </a:rPr>
                <a:t>ДПО</a:t>
              </a:r>
            </a:p>
          </p:txBody>
        </p:sp>
      </p:grpSp>
      <p:grpSp>
        <p:nvGrpSpPr>
          <p:cNvPr id="2071" name="Группа 276"/>
          <p:cNvGrpSpPr>
            <a:grpSpLocks/>
          </p:cNvGrpSpPr>
          <p:nvPr/>
        </p:nvGrpSpPr>
        <p:grpSpPr bwMode="auto">
          <a:xfrm>
            <a:off x="220663" y="990600"/>
            <a:ext cx="311150" cy="219075"/>
            <a:chOff x="4856160" y="3032911"/>
            <a:chExt cx="351098" cy="261959"/>
          </a:xfrm>
        </p:grpSpPr>
        <p:grpSp>
          <p:nvGrpSpPr>
            <p:cNvPr id="2823" name="Group 127"/>
            <p:cNvGrpSpPr>
              <a:grpSpLocks/>
            </p:cNvGrpSpPr>
            <p:nvPr/>
          </p:nvGrpSpPr>
          <p:grpSpPr bwMode="auto">
            <a:xfrm>
              <a:off x="4885381" y="3032911"/>
              <a:ext cx="302569" cy="261959"/>
              <a:chOff x="3168" y="180"/>
              <a:chExt cx="528" cy="672"/>
            </a:xfrm>
          </p:grpSpPr>
          <p:sp>
            <p:nvSpPr>
              <p:cNvPr id="2827" name="Line 128"/>
              <p:cNvSpPr>
                <a:spLocks noChangeShapeType="1"/>
              </p:cNvSpPr>
              <p:nvPr/>
            </p:nvSpPr>
            <p:spPr bwMode="auto">
              <a:xfrm>
                <a:off x="3175" y="180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28" name="Line 129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29" name="Line 130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30" name="Line 131"/>
              <p:cNvSpPr>
                <a:spLocks noChangeShapeType="1"/>
              </p:cNvSpPr>
              <p:nvPr/>
            </p:nvSpPr>
            <p:spPr bwMode="auto">
              <a:xfrm>
                <a:off x="3696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824" name="Группа 22"/>
            <p:cNvGrpSpPr>
              <a:grpSpLocks/>
            </p:cNvGrpSpPr>
            <p:nvPr/>
          </p:nvGrpSpPr>
          <p:grpSpPr bwMode="auto">
            <a:xfrm>
              <a:off x="4856160" y="3051101"/>
              <a:ext cx="351098" cy="130980"/>
              <a:chOff x="3309131" y="3055062"/>
              <a:chExt cx="351098" cy="130980"/>
            </a:xfrm>
          </p:grpSpPr>
          <p:sp>
            <p:nvSpPr>
              <p:cNvPr id="2825" name="Freeform 132"/>
              <p:cNvSpPr>
                <a:spLocks/>
              </p:cNvSpPr>
              <p:nvPr/>
            </p:nvSpPr>
            <p:spPr bwMode="auto">
              <a:xfrm>
                <a:off x="3361848" y="3055062"/>
                <a:ext cx="274131" cy="130980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826" name="Text Box 133"/>
              <p:cNvSpPr txBox="1">
                <a:spLocks noChangeArrowheads="1"/>
              </p:cNvSpPr>
              <p:nvPr/>
            </p:nvSpPr>
            <p:spPr bwMode="auto">
              <a:xfrm>
                <a:off x="3309131" y="3073932"/>
                <a:ext cx="351098" cy="924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defTabSz="1031875"/>
                <a:r>
                  <a:rPr lang="ru-RU" sz="500" b="1">
                    <a:solidFill>
                      <a:schemeClr val="bg1"/>
                    </a:solidFill>
                    <a:latin typeface="Times New Roman" pitchFamily="18" charset="0"/>
                  </a:rPr>
                  <a:t>ВПО</a:t>
                </a:r>
              </a:p>
            </p:txBody>
          </p:sp>
        </p:grpSp>
      </p:grpSp>
      <p:grpSp>
        <p:nvGrpSpPr>
          <p:cNvPr id="2072" name="Group 316"/>
          <p:cNvGrpSpPr>
            <a:grpSpLocks/>
          </p:cNvGrpSpPr>
          <p:nvPr/>
        </p:nvGrpSpPr>
        <p:grpSpPr bwMode="auto">
          <a:xfrm>
            <a:off x="168275" y="2620963"/>
            <a:ext cx="338138" cy="222250"/>
            <a:chOff x="4727" y="2506"/>
            <a:chExt cx="706" cy="1172"/>
          </a:xfrm>
        </p:grpSpPr>
        <p:sp>
          <p:nvSpPr>
            <p:cNvPr id="2744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4 h 135"/>
                <a:gd name="T2" fmla="*/ 0 w 139"/>
                <a:gd name="T3" fmla="*/ 4 h 135"/>
                <a:gd name="T4" fmla="*/ 0 w 139"/>
                <a:gd name="T5" fmla="*/ 4 h 135"/>
                <a:gd name="T6" fmla="*/ 0 w 139"/>
                <a:gd name="T7" fmla="*/ 4 h 135"/>
                <a:gd name="T8" fmla="*/ 0 w 139"/>
                <a:gd name="T9" fmla="*/ 4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4 h 135"/>
                <a:gd name="T16" fmla="*/ 0 w 139"/>
                <a:gd name="T17" fmla="*/ 4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45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3 h 1278"/>
                <a:gd name="T2" fmla="*/ 0 w 1946"/>
                <a:gd name="T3" fmla="*/ 3 h 1278"/>
                <a:gd name="T4" fmla="*/ 0 w 1946"/>
                <a:gd name="T5" fmla="*/ 3 h 1278"/>
                <a:gd name="T6" fmla="*/ 0 w 1946"/>
                <a:gd name="T7" fmla="*/ 3 h 1278"/>
                <a:gd name="T8" fmla="*/ 0 w 1946"/>
                <a:gd name="T9" fmla="*/ 3 h 1278"/>
                <a:gd name="T10" fmla="*/ 0 w 1946"/>
                <a:gd name="T11" fmla="*/ 3 h 1278"/>
                <a:gd name="T12" fmla="*/ 0 w 1946"/>
                <a:gd name="T13" fmla="*/ 3 h 1278"/>
                <a:gd name="T14" fmla="*/ 0 w 1946"/>
                <a:gd name="T15" fmla="*/ 3 h 1278"/>
                <a:gd name="T16" fmla="*/ 0 w 1946"/>
                <a:gd name="T17" fmla="*/ 3 h 1278"/>
                <a:gd name="T18" fmla="*/ 0 w 1946"/>
                <a:gd name="T19" fmla="*/ 3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3 h 1278"/>
                <a:gd name="T56" fmla="*/ 0 w 1946"/>
                <a:gd name="T57" fmla="*/ 3 h 1278"/>
                <a:gd name="T58" fmla="*/ 0 w 1946"/>
                <a:gd name="T59" fmla="*/ 3 h 1278"/>
                <a:gd name="T60" fmla="*/ 0 w 1946"/>
                <a:gd name="T61" fmla="*/ 3 h 1278"/>
                <a:gd name="T62" fmla="*/ 0 w 1946"/>
                <a:gd name="T63" fmla="*/ 3 h 1278"/>
                <a:gd name="T64" fmla="*/ 0 w 1946"/>
                <a:gd name="T65" fmla="*/ 3 h 1278"/>
                <a:gd name="T66" fmla="*/ 0 w 1946"/>
                <a:gd name="T67" fmla="*/ 3 h 1278"/>
                <a:gd name="T68" fmla="*/ 0 w 1946"/>
                <a:gd name="T69" fmla="*/ 3 h 1278"/>
                <a:gd name="T70" fmla="*/ 0 w 1946"/>
                <a:gd name="T71" fmla="*/ 3 h 1278"/>
                <a:gd name="T72" fmla="*/ 0 w 1946"/>
                <a:gd name="T73" fmla="*/ 3 h 1278"/>
                <a:gd name="T74" fmla="*/ 0 w 1946"/>
                <a:gd name="T75" fmla="*/ 3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46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7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8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49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0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1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2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3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4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5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6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7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8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59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0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1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3 h 102"/>
                <a:gd name="T2" fmla="*/ 0 w 440"/>
                <a:gd name="T3" fmla="*/ 3 h 102"/>
                <a:gd name="T4" fmla="*/ 0 w 440"/>
                <a:gd name="T5" fmla="*/ 3 h 102"/>
                <a:gd name="T6" fmla="*/ 0 w 440"/>
                <a:gd name="T7" fmla="*/ 3 h 102"/>
                <a:gd name="T8" fmla="*/ 0 w 440"/>
                <a:gd name="T9" fmla="*/ 3 h 102"/>
                <a:gd name="T10" fmla="*/ 0 w 440"/>
                <a:gd name="T11" fmla="*/ 3 h 102"/>
                <a:gd name="T12" fmla="*/ 0 w 440"/>
                <a:gd name="T13" fmla="*/ 3 h 102"/>
                <a:gd name="T14" fmla="*/ 0 w 440"/>
                <a:gd name="T15" fmla="*/ 3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3 h 102"/>
                <a:gd name="T52" fmla="*/ 0 w 440"/>
                <a:gd name="T53" fmla="*/ 3 h 102"/>
                <a:gd name="T54" fmla="*/ 0 w 440"/>
                <a:gd name="T55" fmla="*/ 3 h 102"/>
                <a:gd name="T56" fmla="*/ 0 w 440"/>
                <a:gd name="T57" fmla="*/ 3 h 102"/>
                <a:gd name="T58" fmla="*/ 0 w 440"/>
                <a:gd name="T59" fmla="*/ 3 h 102"/>
                <a:gd name="T60" fmla="*/ 0 w 440"/>
                <a:gd name="T61" fmla="*/ 3 h 102"/>
                <a:gd name="T62" fmla="*/ 0 w 440"/>
                <a:gd name="T63" fmla="*/ 3 h 102"/>
                <a:gd name="T64" fmla="*/ 0 w 440"/>
                <a:gd name="T65" fmla="*/ 3 h 102"/>
                <a:gd name="T66" fmla="*/ 0 w 440"/>
                <a:gd name="T67" fmla="*/ 3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2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4 h 168"/>
                <a:gd name="T2" fmla="*/ 0 w 1847"/>
                <a:gd name="T3" fmla="*/ 4 h 168"/>
                <a:gd name="T4" fmla="*/ 0 w 1847"/>
                <a:gd name="T5" fmla="*/ 4 h 168"/>
                <a:gd name="T6" fmla="*/ 0 w 1847"/>
                <a:gd name="T7" fmla="*/ 4 h 168"/>
                <a:gd name="T8" fmla="*/ 0 w 1847"/>
                <a:gd name="T9" fmla="*/ 4 h 168"/>
                <a:gd name="T10" fmla="*/ 0 w 1847"/>
                <a:gd name="T11" fmla="*/ 4 h 168"/>
                <a:gd name="T12" fmla="*/ 0 w 1847"/>
                <a:gd name="T13" fmla="*/ 4 h 168"/>
                <a:gd name="T14" fmla="*/ 0 w 1847"/>
                <a:gd name="T15" fmla="*/ 4 h 168"/>
                <a:gd name="T16" fmla="*/ 0 w 1847"/>
                <a:gd name="T17" fmla="*/ 4 h 168"/>
                <a:gd name="T18" fmla="*/ 0 w 1847"/>
                <a:gd name="T19" fmla="*/ 4 h 168"/>
                <a:gd name="T20" fmla="*/ 0 w 1847"/>
                <a:gd name="T21" fmla="*/ 4 h 168"/>
                <a:gd name="T22" fmla="*/ 0 w 1847"/>
                <a:gd name="T23" fmla="*/ 4 h 168"/>
                <a:gd name="T24" fmla="*/ 0 w 1847"/>
                <a:gd name="T25" fmla="*/ 4 h 168"/>
                <a:gd name="T26" fmla="*/ 0 w 1847"/>
                <a:gd name="T27" fmla="*/ 4 h 168"/>
                <a:gd name="T28" fmla="*/ 0 w 1847"/>
                <a:gd name="T29" fmla="*/ 4 h 168"/>
                <a:gd name="T30" fmla="*/ 0 w 1847"/>
                <a:gd name="T31" fmla="*/ 4 h 168"/>
                <a:gd name="T32" fmla="*/ 0 w 1847"/>
                <a:gd name="T33" fmla="*/ 4 h 168"/>
                <a:gd name="T34" fmla="*/ 0 w 1847"/>
                <a:gd name="T35" fmla="*/ 4 h 168"/>
                <a:gd name="T36" fmla="*/ 0 w 1847"/>
                <a:gd name="T37" fmla="*/ 4 h 168"/>
                <a:gd name="T38" fmla="*/ 0 w 1847"/>
                <a:gd name="T39" fmla="*/ 4 h 168"/>
                <a:gd name="T40" fmla="*/ 0 w 1847"/>
                <a:gd name="T41" fmla="*/ 4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4 h 168"/>
                <a:gd name="T60" fmla="*/ 0 w 1847"/>
                <a:gd name="T61" fmla="*/ 4 h 168"/>
                <a:gd name="T62" fmla="*/ 0 w 1847"/>
                <a:gd name="T63" fmla="*/ 4 h 168"/>
                <a:gd name="T64" fmla="*/ 0 w 1847"/>
                <a:gd name="T65" fmla="*/ 4 h 168"/>
                <a:gd name="T66" fmla="*/ 0 w 1847"/>
                <a:gd name="T67" fmla="*/ 4 h 168"/>
                <a:gd name="T68" fmla="*/ 0 w 1847"/>
                <a:gd name="T69" fmla="*/ 4 h 168"/>
                <a:gd name="T70" fmla="*/ 0 w 1847"/>
                <a:gd name="T71" fmla="*/ 4 h 168"/>
                <a:gd name="T72" fmla="*/ 0 w 1847"/>
                <a:gd name="T73" fmla="*/ 4 h 168"/>
                <a:gd name="T74" fmla="*/ 0 w 1847"/>
                <a:gd name="T75" fmla="*/ 4 h 168"/>
                <a:gd name="T76" fmla="*/ 0 w 1847"/>
                <a:gd name="T77" fmla="*/ 4 h 168"/>
                <a:gd name="T78" fmla="*/ 0 w 1847"/>
                <a:gd name="T79" fmla="*/ 4 h 168"/>
                <a:gd name="T80" fmla="*/ 0 w 1847"/>
                <a:gd name="T81" fmla="*/ 4 h 168"/>
                <a:gd name="T82" fmla="*/ 0 w 1847"/>
                <a:gd name="T83" fmla="*/ 4 h 168"/>
                <a:gd name="T84" fmla="*/ 0 w 1847"/>
                <a:gd name="T85" fmla="*/ 4 h 168"/>
                <a:gd name="T86" fmla="*/ 0 w 1847"/>
                <a:gd name="T87" fmla="*/ 4 h 168"/>
                <a:gd name="T88" fmla="*/ 0 w 1847"/>
                <a:gd name="T89" fmla="*/ 4 h 168"/>
                <a:gd name="T90" fmla="*/ 0 w 1847"/>
                <a:gd name="T91" fmla="*/ 4 h 168"/>
                <a:gd name="T92" fmla="*/ 0 w 1847"/>
                <a:gd name="T93" fmla="*/ 4 h 168"/>
                <a:gd name="T94" fmla="*/ 0 w 1847"/>
                <a:gd name="T95" fmla="*/ 4 h 168"/>
                <a:gd name="T96" fmla="*/ 0 w 1847"/>
                <a:gd name="T97" fmla="*/ 4 h 168"/>
                <a:gd name="T98" fmla="*/ 0 w 1847"/>
                <a:gd name="T99" fmla="*/ 4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3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4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5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6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7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8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9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70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71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72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73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74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75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76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77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78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79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80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81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82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83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84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85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86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87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88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89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90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91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92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93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94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95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96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3 h 373"/>
                <a:gd name="T2" fmla="*/ 0 w 217"/>
                <a:gd name="T3" fmla="*/ 3 h 373"/>
                <a:gd name="T4" fmla="*/ 0 w 217"/>
                <a:gd name="T5" fmla="*/ 3 h 373"/>
                <a:gd name="T6" fmla="*/ 0 w 217"/>
                <a:gd name="T7" fmla="*/ 3 h 373"/>
                <a:gd name="T8" fmla="*/ 0 w 217"/>
                <a:gd name="T9" fmla="*/ 3 h 373"/>
                <a:gd name="T10" fmla="*/ 0 w 217"/>
                <a:gd name="T11" fmla="*/ 3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3 h 373"/>
                <a:gd name="T22" fmla="*/ 0 w 217"/>
                <a:gd name="T23" fmla="*/ 3 h 373"/>
                <a:gd name="T24" fmla="*/ 0 w 217"/>
                <a:gd name="T25" fmla="*/ 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97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 h 373"/>
                <a:gd name="T4" fmla="*/ 0 w 29"/>
                <a:gd name="T5" fmla="*/ 3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98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3 h 373"/>
                <a:gd name="T2" fmla="*/ 0 w 216"/>
                <a:gd name="T3" fmla="*/ 3 h 373"/>
                <a:gd name="T4" fmla="*/ 0 w 216"/>
                <a:gd name="T5" fmla="*/ 3 h 373"/>
                <a:gd name="T6" fmla="*/ 0 w 216"/>
                <a:gd name="T7" fmla="*/ 3 h 373"/>
                <a:gd name="T8" fmla="*/ 0 w 216"/>
                <a:gd name="T9" fmla="*/ 3 h 373"/>
                <a:gd name="T10" fmla="*/ 0 w 216"/>
                <a:gd name="T11" fmla="*/ 3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3 h 373"/>
                <a:gd name="T22" fmla="*/ 0 w 216"/>
                <a:gd name="T23" fmla="*/ 3 h 373"/>
                <a:gd name="T24" fmla="*/ 0 w 216"/>
                <a:gd name="T25" fmla="*/ 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99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 h 373"/>
                <a:gd name="T4" fmla="*/ 0 w 29"/>
                <a:gd name="T5" fmla="*/ 3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00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3 h 373"/>
                <a:gd name="T2" fmla="*/ 0 w 217"/>
                <a:gd name="T3" fmla="*/ 3 h 373"/>
                <a:gd name="T4" fmla="*/ 0 w 217"/>
                <a:gd name="T5" fmla="*/ 3 h 373"/>
                <a:gd name="T6" fmla="*/ 0 w 217"/>
                <a:gd name="T7" fmla="*/ 3 h 373"/>
                <a:gd name="T8" fmla="*/ 0 w 217"/>
                <a:gd name="T9" fmla="*/ 3 h 373"/>
                <a:gd name="T10" fmla="*/ 0 w 217"/>
                <a:gd name="T11" fmla="*/ 3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3 h 373"/>
                <a:gd name="T22" fmla="*/ 0 w 217"/>
                <a:gd name="T23" fmla="*/ 3 h 373"/>
                <a:gd name="T24" fmla="*/ 0 w 217"/>
                <a:gd name="T25" fmla="*/ 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01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 h 373"/>
                <a:gd name="T4" fmla="*/ 0 w 29"/>
                <a:gd name="T5" fmla="*/ 3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02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3 h 372"/>
                <a:gd name="T2" fmla="*/ 0 w 216"/>
                <a:gd name="T3" fmla="*/ 3 h 372"/>
                <a:gd name="T4" fmla="*/ 0 w 216"/>
                <a:gd name="T5" fmla="*/ 3 h 372"/>
                <a:gd name="T6" fmla="*/ 0 w 216"/>
                <a:gd name="T7" fmla="*/ 3 h 372"/>
                <a:gd name="T8" fmla="*/ 0 w 216"/>
                <a:gd name="T9" fmla="*/ 3 h 372"/>
                <a:gd name="T10" fmla="*/ 0 w 216"/>
                <a:gd name="T11" fmla="*/ 3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3 h 372"/>
                <a:gd name="T22" fmla="*/ 0 w 216"/>
                <a:gd name="T23" fmla="*/ 3 h 372"/>
                <a:gd name="T24" fmla="*/ 0 w 216"/>
                <a:gd name="T25" fmla="*/ 3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03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 h 372"/>
                <a:gd name="T4" fmla="*/ 0 w 29"/>
                <a:gd name="T5" fmla="*/ 3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04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3 h 372"/>
                <a:gd name="T2" fmla="*/ 0 w 217"/>
                <a:gd name="T3" fmla="*/ 3 h 372"/>
                <a:gd name="T4" fmla="*/ 0 w 217"/>
                <a:gd name="T5" fmla="*/ 3 h 372"/>
                <a:gd name="T6" fmla="*/ 0 w 217"/>
                <a:gd name="T7" fmla="*/ 3 h 372"/>
                <a:gd name="T8" fmla="*/ 0 w 217"/>
                <a:gd name="T9" fmla="*/ 3 h 372"/>
                <a:gd name="T10" fmla="*/ 0 w 217"/>
                <a:gd name="T11" fmla="*/ 3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3 h 372"/>
                <a:gd name="T22" fmla="*/ 0 w 217"/>
                <a:gd name="T23" fmla="*/ 3 h 372"/>
                <a:gd name="T24" fmla="*/ 0 w 217"/>
                <a:gd name="T25" fmla="*/ 3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05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 h 372"/>
                <a:gd name="T4" fmla="*/ 0 w 29"/>
                <a:gd name="T5" fmla="*/ 3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06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3 h 373"/>
                <a:gd name="T2" fmla="*/ 0 w 215"/>
                <a:gd name="T3" fmla="*/ 3 h 373"/>
                <a:gd name="T4" fmla="*/ 0 w 215"/>
                <a:gd name="T5" fmla="*/ 3 h 373"/>
                <a:gd name="T6" fmla="*/ 0 w 215"/>
                <a:gd name="T7" fmla="*/ 3 h 373"/>
                <a:gd name="T8" fmla="*/ 0 w 215"/>
                <a:gd name="T9" fmla="*/ 3 h 373"/>
                <a:gd name="T10" fmla="*/ 0 w 215"/>
                <a:gd name="T11" fmla="*/ 3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3 h 373"/>
                <a:gd name="T22" fmla="*/ 0 w 215"/>
                <a:gd name="T23" fmla="*/ 3 h 373"/>
                <a:gd name="T24" fmla="*/ 0 w 215"/>
                <a:gd name="T25" fmla="*/ 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07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 h 373"/>
                <a:gd name="T4" fmla="*/ 0 w 29"/>
                <a:gd name="T5" fmla="*/ 3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08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3 h 373"/>
                <a:gd name="T2" fmla="*/ 0 w 216"/>
                <a:gd name="T3" fmla="*/ 3 h 373"/>
                <a:gd name="T4" fmla="*/ 0 w 216"/>
                <a:gd name="T5" fmla="*/ 3 h 373"/>
                <a:gd name="T6" fmla="*/ 0 w 216"/>
                <a:gd name="T7" fmla="*/ 3 h 373"/>
                <a:gd name="T8" fmla="*/ 0 w 216"/>
                <a:gd name="T9" fmla="*/ 3 h 373"/>
                <a:gd name="T10" fmla="*/ 0 w 216"/>
                <a:gd name="T11" fmla="*/ 3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3 h 373"/>
                <a:gd name="T22" fmla="*/ 0 w 216"/>
                <a:gd name="T23" fmla="*/ 3 h 373"/>
                <a:gd name="T24" fmla="*/ 0 w 216"/>
                <a:gd name="T25" fmla="*/ 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09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 h 373"/>
                <a:gd name="T4" fmla="*/ 0 w 29"/>
                <a:gd name="T5" fmla="*/ 3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10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3 h 373"/>
                <a:gd name="T2" fmla="*/ 0 w 215"/>
                <a:gd name="T3" fmla="*/ 3 h 373"/>
                <a:gd name="T4" fmla="*/ 0 w 215"/>
                <a:gd name="T5" fmla="*/ 3 h 373"/>
                <a:gd name="T6" fmla="*/ 0 w 215"/>
                <a:gd name="T7" fmla="*/ 3 h 373"/>
                <a:gd name="T8" fmla="*/ 0 w 215"/>
                <a:gd name="T9" fmla="*/ 3 h 373"/>
                <a:gd name="T10" fmla="*/ 0 w 215"/>
                <a:gd name="T11" fmla="*/ 3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3 h 373"/>
                <a:gd name="T22" fmla="*/ 0 w 215"/>
                <a:gd name="T23" fmla="*/ 3 h 373"/>
                <a:gd name="T24" fmla="*/ 0 w 215"/>
                <a:gd name="T25" fmla="*/ 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11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 h 373"/>
                <a:gd name="T4" fmla="*/ 0 w 29"/>
                <a:gd name="T5" fmla="*/ 3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12" name="Freeform 385"/>
            <p:cNvSpPr>
              <a:spLocks/>
            </p:cNvSpPr>
            <p:nvPr/>
          </p:nvSpPr>
          <p:spPr bwMode="auto">
            <a:xfrm>
              <a:off x="4903" y="3139"/>
              <a:ext cx="71" cy="324"/>
            </a:xfrm>
            <a:custGeom>
              <a:avLst/>
              <a:gdLst>
                <a:gd name="T0" fmla="*/ 0 w 216"/>
                <a:gd name="T1" fmla="*/ 3 h 372"/>
                <a:gd name="T2" fmla="*/ 0 w 216"/>
                <a:gd name="T3" fmla="*/ 3 h 372"/>
                <a:gd name="T4" fmla="*/ 0 w 216"/>
                <a:gd name="T5" fmla="*/ 3 h 372"/>
                <a:gd name="T6" fmla="*/ 0 w 216"/>
                <a:gd name="T7" fmla="*/ 3 h 372"/>
                <a:gd name="T8" fmla="*/ 0 w 216"/>
                <a:gd name="T9" fmla="*/ 3 h 372"/>
                <a:gd name="T10" fmla="*/ 0 w 216"/>
                <a:gd name="T11" fmla="*/ 3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3 h 372"/>
                <a:gd name="T22" fmla="*/ 0 w 216"/>
                <a:gd name="T23" fmla="*/ 3 h 372"/>
                <a:gd name="T24" fmla="*/ 0 w 216"/>
                <a:gd name="T25" fmla="*/ 3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13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 h 372"/>
                <a:gd name="T4" fmla="*/ 0 w 29"/>
                <a:gd name="T5" fmla="*/ 3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14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3 h 372"/>
                <a:gd name="T2" fmla="*/ 0 w 215"/>
                <a:gd name="T3" fmla="*/ 3 h 372"/>
                <a:gd name="T4" fmla="*/ 0 w 215"/>
                <a:gd name="T5" fmla="*/ 3 h 372"/>
                <a:gd name="T6" fmla="*/ 0 w 215"/>
                <a:gd name="T7" fmla="*/ 3 h 372"/>
                <a:gd name="T8" fmla="*/ 0 w 215"/>
                <a:gd name="T9" fmla="*/ 3 h 372"/>
                <a:gd name="T10" fmla="*/ 0 w 215"/>
                <a:gd name="T11" fmla="*/ 3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3 h 372"/>
                <a:gd name="T22" fmla="*/ 0 w 215"/>
                <a:gd name="T23" fmla="*/ 3 h 372"/>
                <a:gd name="T24" fmla="*/ 0 w 215"/>
                <a:gd name="T25" fmla="*/ 3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15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 h 372"/>
                <a:gd name="T4" fmla="*/ 0 w 29"/>
                <a:gd name="T5" fmla="*/ 3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16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17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18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19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20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21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22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19 h 38"/>
                <a:gd name="T2" fmla="*/ 0 w 37"/>
                <a:gd name="T3" fmla="*/ 19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19 h 38"/>
                <a:gd name="T32" fmla="*/ 0 w 37"/>
                <a:gd name="T33" fmla="*/ 19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73" name="Группа 280"/>
          <p:cNvGrpSpPr>
            <a:grpSpLocks/>
          </p:cNvGrpSpPr>
          <p:nvPr/>
        </p:nvGrpSpPr>
        <p:grpSpPr bwMode="auto">
          <a:xfrm>
            <a:off x="230188" y="1841500"/>
            <a:ext cx="236537" cy="212725"/>
            <a:chOff x="1758152" y="4604547"/>
            <a:chExt cx="267498" cy="253815"/>
          </a:xfrm>
        </p:grpSpPr>
        <p:grpSp>
          <p:nvGrpSpPr>
            <p:cNvPr id="2736" name="Group 397"/>
            <p:cNvGrpSpPr>
              <a:grpSpLocks/>
            </p:cNvGrpSpPr>
            <p:nvPr/>
          </p:nvGrpSpPr>
          <p:grpSpPr bwMode="auto">
            <a:xfrm>
              <a:off x="1758152" y="4604547"/>
              <a:ext cx="267498" cy="253815"/>
              <a:chOff x="6900" y="2382"/>
              <a:chExt cx="528" cy="272"/>
            </a:xfrm>
          </p:grpSpPr>
          <p:grpSp>
            <p:nvGrpSpPr>
              <p:cNvPr id="2738" name="Group 398"/>
              <p:cNvGrpSpPr>
                <a:grpSpLocks/>
              </p:cNvGrpSpPr>
              <p:nvPr/>
            </p:nvGrpSpPr>
            <p:grpSpPr bwMode="auto">
              <a:xfrm>
                <a:off x="6900" y="2382"/>
                <a:ext cx="528" cy="272"/>
                <a:chOff x="3168" y="192"/>
                <a:chExt cx="528" cy="672"/>
              </a:xfrm>
            </p:grpSpPr>
            <p:sp>
              <p:nvSpPr>
                <p:cNvPr id="2740" name="Line 399"/>
                <p:cNvSpPr>
                  <a:spLocks noChangeShapeType="1"/>
                </p:cNvSpPr>
                <p:nvPr/>
              </p:nvSpPr>
              <p:spPr bwMode="auto">
                <a:xfrm>
                  <a:off x="3192" y="192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41" name="Line 400"/>
                <p:cNvSpPr>
                  <a:spLocks noChangeShapeType="1"/>
                </p:cNvSpPr>
                <p:nvPr/>
              </p:nvSpPr>
              <p:spPr bwMode="auto">
                <a:xfrm>
                  <a:off x="3168" y="192"/>
                  <a:ext cx="528" cy="9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42" name="Line 401"/>
                <p:cNvSpPr>
                  <a:spLocks noChangeShapeType="1"/>
                </p:cNvSpPr>
                <p:nvPr/>
              </p:nvSpPr>
              <p:spPr bwMode="auto">
                <a:xfrm flipV="1">
                  <a:off x="3168" y="480"/>
                  <a:ext cx="528" cy="9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43" name="Line 402"/>
                <p:cNvSpPr>
                  <a:spLocks noChangeShapeType="1"/>
                </p:cNvSpPr>
                <p:nvPr/>
              </p:nvSpPr>
              <p:spPr bwMode="auto">
                <a:xfrm>
                  <a:off x="3668" y="288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739" name="Freeform 403"/>
              <p:cNvSpPr>
                <a:spLocks/>
              </p:cNvSpPr>
              <p:nvPr/>
            </p:nvSpPr>
            <p:spPr bwMode="auto">
              <a:xfrm>
                <a:off x="6922" y="2388"/>
                <a:ext cx="469" cy="148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7 h 159"/>
                  <a:gd name="T4" fmla="*/ 2147483647 w 291"/>
                  <a:gd name="T5" fmla="*/ 7 h 159"/>
                  <a:gd name="T6" fmla="*/ 2147483647 w 291"/>
                  <a:gd name="T7" fmla="*/ 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2737" name="Text Box 404"/>
            <p:cNvSpPr txBox="1">
              <a:spLocks noChangeArrowheads="1"/>
            </p:cNvSpPr>
            <p:nvPr/>
          </p:nvSpPr>
          <p:spPr bwMode="auto">
            <a:xfrm>
              <a:off x="1780353" y="4639471"/>
              <a:ext cx="215272" cy="73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736600"/>
              <a:r>
                <a:rPr lang="ru-RU" sz="400" b="1">
                  <a:latin typeface="Times New Roman" pitchFamily="18" charset="0"/>
                </a:rPr>
                <a:t>ПЧ-44</a:t>
              </a:r>
            </a:p>
          </p:txBody>
        </p:sp>
      </p:grpSp>
      <p:sp>
        <p:nvSpPr>
          <p:cNvPr id="2074" name="Rectangle 423"/>
          <p:cNvSpPr>
            <a:spLocks noChangeArrowheads="1"/>
          </p:cNvSpPr>
          <p:nvPr/>
        </p:nvSpPr>
        <p:spPr bwMode="auto">
          <a:xfrm>
            <a:off x="671513" y="2098675"/>
            <a:ext cx="36988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649288"/>
            <a:r>
              <a:rPr lang="ru-RU" sz="800">
                <a:latin typeface="Calibri" pitchFamily="34" charset="0"/>
                <a:cs typeface="Times New Roman" pitchFamily="18" charset="0"/>
              </a:rPr>
              <a:t>ПОО, ОЭ</a:t>
            </a:r>
          </a:p>
        </p:txBody>
      </p:sp>
      <p:sp>
        <p:nvSpPr>
          <p:cNvPr id="2075" name="Rectangle 425"/>
          <p:cNvSpPr>
            <a:spLocks noChangeArrowheads="1"/>
          </p:cNvSpPr>
          <p:nvPr/>
        </p:nvSpPr>
        <p:spPr bwMode="auto">
          <a:xfrm>
            <a:off x="671513" y="1185863"/>
            <a:ext cx="14287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649288"/>
            <a:r>
              <a:rPr lang="ru-RU" sz="800">
                <a:latin typeface="Calibri" pitchFamily="34" charset="0"/>
              </a:rPr>
              <a:t>Добровольная пожарная охрана</a:t>
            </a:r>
          </a:p>
        </p:txBody>
      </p:sp>
      <p:sp>
        <p:nvSpPr>
          <p:cNvPr id="2076" name="Rectangle 426"/>
          <p:cNvSpPr>
            <a:spLocks noChangeArrowheads="1"/>
          </p:cNvSpPr>
          <p:nvPr/>
        </p:nvSpPr>
        <p:spPr bwMode="auto">
          <a:xfrm>
            <a:off x="671513" y="987425"/>
            <a:ext cx="14668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649288"/>
            <a:r>
              <a:rPr lang="ru-RU" sz="800">
                <a:latin typeface="Calibri" pitchFamily="34" charset="0"/>
              </a:rPr>
              <a:t>Ведомственная пожарная охрана</a:t>
            </a:r>
          </a:p>
        </p:txBody>
      </p:sp>
      <p:sp>
        <p:nvSpPr>
          <p:cNvPr id="2077" name="Rectangle 428"/>
          <p:cNvSpPr>
            <a:spLocks noChangeArrowheads="1"/>
          </p:cNvSpPr>
          <p:nvPr/>
        </p:nvSpPr>
        <p:spPr bwMode="auto">
          <a:xfrm>
            <a:off x="671513" y="1789113"/>
            <a:ext cx="17494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649288"/>
            <a:r>
              <a:rPr lang="ru-RU" sz="800">
                <a:latin typeface="Calibri" pitchFamily="34" charset="0"/>
                <a:cs typeface="Times New Roman" pitchFamily="18" charset="0"/>
              </a:rPr>
              <a:t>Федеральная противопожарная служба</a:t>
            </a:r>
          </a:p>
        </p:txBody>
      </p:sp>
      <p:sp>
        <p:nvSpPr>
          <p:cNvPr id="2078" name="Rectangle 430"/>
          <p:cNvSpPr>
            <a:spLocks noChangeArrowheads="1"/>
          </p:cNvSpPr>
          <p:nvPr/>
        </p:nvSpPr>
        <p:spPr bwMode="auto">
          <a:xfrm>
            <a:off x="671513" y="2682875"/>
            <a:ext cx="13287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649288"/>
            <a:r>
              <a:rPr lang="en-US" sz="800">
                <a:latin typeface="Calibri" pitchFamily="34" charset="0"/>
                <a:cs typeface="Times New Roman" pitchFamily="18" charset="0"/>
              </a:rPr>
              <a:t>- </a:t>
            </a:r>
            <a:r>
              <a:rPr lang="ru-RU" sz="800">
                <a:latin typeface="Calibri" pitchFamily="34" charset="0"/>
                <a:cs typeface="Times New Roman" pitchFamily="18" charset="0"/>
              </a:rPr>
              <a:t>Социально значимый объект</a:t>
            </a:r>
          </a:p>
        </p:txBody>
      </p:sp>
      <p:grpSp>
        <p:nvGrpSpPr>
          <p:cNvPr id="2079" name="Group 431"/>
          <p:cNvGrpSpPr>
            <a:grpSpLocks noChangeAspect="1"/>
          </p:cNvGrpSpPr>
          <p:nvPr/>
        </p:nvGrpSpPr>
        <p:grpSpPr bwMode="auto">
          <a:xfrm>
            <a:off x="125413" y="2005013"/>
            <a:ext cx="403225" cy="277812"/>
            <a:chOff x="4262" y="3704"/>
            <a:chExt cx="182" cy="97"/>
          </a:xfrm>
        </p:grpSpPr>
        <p:sp>
          <p:nvSpPr>
            <p:cNvPr id="2633" name="AutoShape 432"/>
            <p:cNvSpPr>
              <a:spLocks noChangeAspect="1" noChangeArrowheads="1" noTextEdit="1"/>
            </p:cNvSpPr>
            <p:nvPr/>
          </p:nvSpPr>
          <p:spPr bwMode="auto">
            <a:xfrm>
              <a:off x="4262" y="3704"/>
              <a:ext cx="18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634" name="Group 433"/>
            <p:cNvGrpSpPr>
              <a:grpSpLocks/>
            </p:cNvGrpSpPr>
            <p:nvPr/>
          </p:nvGrpSpPr>
          <p:grpSpPr bwMode="auto">
            <a:xfrm>
              <a:off x="4397" y="3705"/>
              <a:ext cx="19" cy="75"/>
              <a:chOff x="4397" y="3705"/>
              <a:chExt cx="19" cy="75"/>
            </a:xfrm>
          </p:grpSpPr>
          <p:sp>
            <p:nvSpPr>
              <p:cNvPr id="2734" name="Freeform 434"/>
              <p:cNvSpPr>
                <a:spLocks/>
              </p:cNvSpPr>
              <p:nvPr/>
            </p:nvSpPr>
            <p:spPr bwMode="auto">
              <a:xfrm>
                <a:off x="4397" y="3705"/>
                <a:ext cx="7" cy="75"/>
              </a:xfrm>
              <a:custGeom>
                <a:avLst/>
                <a:gdLst>
                  <a:gd name="T0" fmla="*/ 0 w 145"/>
                  <a:gd name="T1" fmla="*/ 0 h 1518"/>
                  <a:gd name="T2" fmla="*/ 0 w 145"/>
                  <a:gd name="T3" fmla="*/ 0 h 1518"/>
                  <a:gd name="T4" fmla="*/ 0 w 145"/>
                  <a:gd name="T5" fmla="*/ 0 h 1518"/>
                  <a:gd name="T6" fmla="*/ 0 w 145"/>
                  <a:gd name="T7" fmla="*/ 0 h 1518"/>
                  <a:gd name="T8" fmla="*/ 0 w 145"/>
                  <a:gd name="T9" fmla="*/ 0 h 1518"/>
                  <a:gd name="T10" fmla="*/ 0 w 145"/>
                  <a:gd name="T11" fmla="*/ 0 h 1518"/>
                  <a:gd name="T12" fmla="*/ 0 w 145"/>
                  <a:gd name="T13" fmla="*/ 0 h 1518"/>
                  <a:gd name="T14" fmla="*/ 0 w 145"/>
                  <a:gd name="T15" fmla="*/ 0 h 1518"/>
                  <a:gd name="T16" fmla="*/ 0 w 145"/>
                  <a:gd name="T17" fmla="*/ 0 h 1518"/>
                  <a:gd name="T18" fmla="*/ 0 w 145"/>
                  <a:gd name="T19" fmla="*/ 0 h 1518"/>
                  <a:gd name="T20" fmla="*/ 0 w 145"/>
                  <a:gd name="T21" fmla="*/ 0 h 1518"/>
                  <a:gd name="T22" fmla="*/ 0 w 145"/>
                  <a:gd name="T23" fmla="*/ 0 h 1518"/>
                  <a:gd name="T24" fmla="*/ 0 w 145"/>
                  <a:gd name="T25" fmla="*/ 0 h 1518"/>
                  <a:gd name="T26" fmla="*/ 0 w 145"/>
                  <a:gd name="T27" fmla="*/ 0 h 1518"/>
                  <a:gd name="T28" fmla="*/ 0 w 145"/>
                  <a:gd name="T29" fmla="*/ 0 h 1518"/>
                  <a:gd name="T30" fmla="*/ 0 w 145"/>
                  <a:gd name="T31" fmla="*/ 0 h 1518"/>
                  <a:gd name="T32" fmla="*/ 0 w 145"/>
                  <a:gd name="T33" fmla="*/ 0 h 1518"/>
                  <a:gd name="T34" fmla="*/ 0 w 145"/>
                  <a:gd name="T35" fmla="*/ 0 h 1518"/>
                  <a:gd name="T36" fmla="*/ 0 w 145"/>
                  <a:gd name="T37" fmla="*/ 0 h 1518"/>
                  <a:gd name="T38" fmla="*/ 0 w 145"/>
                  <a:gd name="T39" fmla="*/ 0 h 15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5"/>
                  <a:gd name="T61" fmla="*/ 0 h 1518"/>
                  <a:gd name="T62" fmla="*/ 145 w 145"/>
                  <a:gd name="T63" fmla="*/ 1518 h 15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5" h="1518">
                    <a:moveTo>
                      <a:pt x="38" y="0"/>
                    </a:moveTo>
                    <a:lnTo>
                      <a:pt x="38" y="241"/>
                    </a:lnTo>
                    <a:lnTo>
                      <a:pt x="27" y="241"/>
                    </a:lnTo>
                    <a:lnTo>
                      <a:pt x="27" y="482"/>
                    </a:lnTo>
                    <a:lnTo>
                      <a:pt x="15" y="482"/>
                    </a:lnTo>
                    <a:lnTo>
                      <a:pt x="15" y="708"/>
                    </a:lnTo>
                    <a:lnTo>
                      <a:pt x="8" y="708"/>
                    </a:lnTo>
                    <a:lnTo>
                      <a:pt x="8" y="1012"/>
                    </a:lnTo>
                    <a:lnTo>
                      <a:pt x="0" y="1012"/>
                    </a:lnTo>
                    <a:lnTo>
                      <a:pt x="0" y="1518"/>
                    </a:lnTo>
                    <a:lnTo>
                      <a:pt x="79" y="1518"/>
                    </a:lnTo>
                    <a:lnTo>
                      <a:pt x="145" y="1008"/>
                    </a:lnTo>
                    <a:lnTo>
                      <a:pt x="145" y="707"/>
                    </a:lnTo>
                    <a:lnTo>
                      <a:pt x="137" y="707"/>
                    </a:lnTo>
                    <a:lnTo>
                      <a:pt x="137" y="482"/>
                    </a:lnTo>
                    <a:lnTo>
                      <a:pt x="128" y="482"/>
                    </a:lnTo>
                    <a:lnTo>
                      <a:pt x="128" y="241"/>
                    </a:lnTo>
                    <a:lnTo>
                      <a:pt x="116" y="241"/>
                    </a:lnTo>
                    <a:lnTo>
                      <a:pt x="116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35" name="Freeform 435"/>
              <p:cNvSpPr>
                <a:spLocks/>
              </p:cNvSpPr>
              <p:nvPr/>
            </p:nvSpPr>
            <p:spPr bwMode="auto">
              <a:xfrm>
                <a:off x="4409" y="3705"/>
                <a:ext cx="7" cy="75"/>
              </a:xfrm>
              <a:custGeom>
                <a:avLst/>
                <a:gdLst>
                  <a:gd name="T0" fmla="*/ 0 w 151"/>
                  <a:gd name="T1" fmla="*/ 0 h 1518"/>
                  <a:gd name="T2" fmla="*/ 0 w 151"/>
                  <a:gd name="T3" fmla="*/ 0 h 1518"/>
                  <a:gd name="T4" fmla="*/ 0 w 151"/>
                  <a:gd name="T5" fmla="*/ 0 h 1518"/>
                  <a:gd name="T6" fmla="*/ 0 w 151"/>
                  <a:gd name="T7" fmla="*/ 0 h 1518"/>
                  <a:gd name="T8" fmla="*/ 0 w 151"/>
                  <a:gd name="T9" fmla="*/ 0 h 1518"/>
                  <a:gd name="T10" fmla="*/ 0 w 151"/>
                  <a:gd name="T11" fmla="*/ 0 h 1518"/>
                  <a:gd name="T12" fmla="*/ 0 w 151"/>
                  <a:gd name="T13" fmla="*/ 0 h 1518"/>
                  <a:gd name="T14" fmla="*/ 0 w 151"/>
                  <a:gd name="T15" fmla="*/ 0 h 1518"/>
                  <a:gd name="T16" fmla="*/ 0 w 151"/>
                  <a:gd name="T17" fmla="*/ 0 h 1518"/>
                  <a:gd name="T18" fmla="*/ 0 w 151"/>
                  <a:gd name="T19" fmla="*/ 0 h 1518"/>
                  <a:gd name="T20" fmla="*/ 0 w 151"/>
                  <a:gd name="T21" fmla="*/ 0 h 1518"/>
                  <a:gd name="T22" fmla="*/ 0 w 151"/>
                  <a:gd name="T23" fmla="*/ 0 h 1518"/>
                  <a:gd name="T24" fmla="*/ 0 w 151"/>
                  <a:gd name="T25" fmla="*/ 0 h 1518"/>
                  <a:gd name="T26" fmla="*/ 0 w 151"/>
                  <a:gd name="T27" fmla="*/ 0 h 1518"/>
                  <a:gd name="T28" fmla="*/ 0 w 151"/>
                  <a:gd name="T29" fmla="*/ 0 h 1518"/>
                  <a:gd name="T30" fmla="*/ 0 w 151"/>
                  <a:gd name="T31" fmla="*/ 0 h 1518"/>
                  <a:gd name="T32" fmla="*/ 0 w 151"/>
                  <a:gd name="T33" fmla="*/ 0 h 1518"/>
                  <a:gd name="T34" fmla="*/ 0 w 151"/>
                  <a:gd name="T35" fmla="*/ 0 h 1518"/>
                  <a:gd name="T36" fmla="*/ 0 w 151"/>
                  <a:gd name="T37" fmla="*/ 0 h 1518"/>
                  <a:gd name="T38" fmla="*/ 0 w 151"/>
                  <a:gd name="T39" fmla="*/ 0 h 1518"/>
                  <a:gd name="T40" fmla="*/ 0 w 151"/>
                  <a:gd name="T41" fmla="*/ 0 h 15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1"/>
                  <a:gd name="T64" fmla="*/ 0 h 1518"/>
                  <a:gd name="T65" fmla="*/ 151 w 151"/>
                  <a:gd name="T66" fmla="*/ 1518 h 15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1" h="1518">
                    <a:moveTo>
                      <a:pt x="36" y="0"/>
                    </a:moveTo>
                    <a:lnTo>
                      <a:pt x="36" y="241"/>
                    </a:lnTo>
                    <a:lnTo>
                      <a:pt x="25" y="241"/>
                    </a:lnTo>
                    <a:lnTo>
                      <a:pt x="25" y="482"/>
                    </a:lnTo>
                    <a:lnTo>
                      <a:pt x="14" y="482"/>
                    </a:lnTo>
                    <a:lnTo>
                      <a:pt x="14" y="708"/>
                    </a:lnTo>
                    <a:lnTo>
                      <a:pt x="7" y="708"/>
                    </a:lnTo>
                    <a:lnTo>
                      <a:pt x="7" y="1012"/>
                    </a:lnTo>
                    <a:lnTo>
                      <a:pt x="0" y="1012"/>
                    </a:lnTo>
                    <a:lnTo>
                      <a:pt x="0" y="1518"/>
                    </a:lnTo>
                    <a:lnTo>
                      <a:pt x="151" y="1518"/>
                    </a:lnTo>
                    <a:lnTo>
                      <a:pt x="151" y="1011"/>
                    </a:lnTo>
                    <a:lnTo>
                      <a:pt x="144" y="1011"/>
                    </a:lnTo>
                    <a:lnTo>
                      <a:pt x="143" y="707"/>
                    </a:lnTo>
                    <a:lnTo>
                      <a:pt x="135" y="707"/>
                    </a:lnTo>
                    <a:lnTo>
                      <a:pt x="135" y="482"/>
                    </a:lnTo>
                    <a:lnTo>
                      <a:pt x="125" y="482"/>
                    </a:lnTo>
                    <a:lnTo>
                      <a:pt x="125" y="241"/>
                    </a:lnTo>
                    <a:lnTo>
                      <a:pt x="114" y="241"/>
                    </a:lnTo>
                    <a:lnTo>
                      <a:pt x="114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635" name="Group 436"/>
            <p:cNvGrpSpPr>
              <a:grpSpLocks/>
            </p:cNvGrpSpPr>
            <p:nvPr/>
          </p:nvGrpSpPr>
          <p:grpSpPr bwMode="auto">
            <a:xfrm>
              <a:off x="4412" y="3765"/>
              <a:ext cx="32" cy="33"/>
              <a:chOff x="4412" y="3765"/>
              <a:chExt cx="32" cy="33"/>
            </a:xfrm>
          </p:grpSpPr>
          <p:grpSp>
            <p:nvGrpSpPr>
              <p:cNvPr id="2723" name="Group 437"/>
              <p:cNvGrpSpPr>
                <a:grpSpLocks/>
              </p:cNvGrpSpPr>
              <p:nvPr/>
            </p:nvGrpSpPr>
            <p:grpSpPr bwMode="auto">
              <a:xfrm>
                <a:off x="4412" y="3765"/>
                <a:ext cx="32" cy="33"/>
                <a:chOff x="4412" y="3765"/>
                <a:chExt cx="32" cy="33"/>
              </a:xfrm>
            </p:grpSpPr>
            <p:grpSp>
              <p:nvGrpSpPr>
                <p:cNvPr id="2728" name="Group 438"/>
                <p:cNvGrpSpPr>
                  <a:grpSpLocks/>
                </p:cNvGrpSpPr>
                <p:nvPr/>
              </p:nvGrpSpPr>
              <p:grpSpPr bwMode="auto">
                <a:xfrm>
                  <a:off x="4419" y="3765"/>
                  <a:ext cx="10" cy="16"/>
                  <a:chOff x="4419" y="3765"/>
                  <a:chExt cx="10" cy="16"/>
                </a:xfrm>
              </p:grpSpPr>
              <p:sp>
                <p:nvSpPr>
                  <p:cNvPr id="2732" name="Rectangle 439"/>
                  <p:cNvSpPr>
                    <a:spLocks noChangeArrowheads="1"/>
                  </p:cNvSpPr>
                  <p:nvPr/>
                </p:nvSpPr>
                <p:spPr bwMode="auto">
                  <a:xfrm>
                    <a:off x="4421" y="3765"/>
                    <a:ext cx="6" cy="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733" name="Rectangle 440"/>
                  <p:cNvSpPr>
                    <a:spLocks noChangeArrowheads="1"/>
                  </p:cNvSpPr>
                  <p:nvPr/>
                </p:nvSpPr>
                <p:spPr bwMode="auto">
                  <a:xfrm>
                    <a:off x="4419" y="3767"/>
                    <a:ext cx="10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729" name="Group 441"/>
                <p:cNvGrpSpPr>
                  <a:grpSpLocks/>
                </p:cNvGrpSpPr>
                <p:nvPr/>
              </p:nvGrpSpPr>
              <p:grpSpPr bwMode="auto">
                <a:xfrm>
                  <a:off x="4412" y="3780"/>
                  <a:ext cx="32" cy="18"/>
                  <a:chOff x="4412" y="3780"/>
                  <a:chExt cx="32" cy="18"/>
                </a:xfrm>
              </p:grpSpPr>
              <p:sp>
                <p:nvSpPr>
                  <p:cNvPr id="2730" name="Rectangle 442"/>
                  <p:cNvSpPr>
                    <a:spLocks noChangeArrowheads="1"/>
                  </p:cNvSpPr>
                  <p:nvPr/>
                </p:nvSpPr>
                <p:spPr bwMode="auto">
                  <a:xfrm>
                    <a:off x="4413" y="3781"/>
                    <a:ext cx="30" cy="17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731" name="Rectangle 443"/>
                  <p:cNvSpPr>
                    <a:spLocks noChangeArrowheads="1"/>
                  </p:cNvSpPr>
                  <p:nvPr/>
                </p:nvSpPr>
                <p:spPr bwMode="auto">
                  <a:xfrm>
                    <a:off x="4412" y="3780"/>
                    <a:ext cx="32" cy="3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2724" name="Group 444"/>
              <p:cNvGrpSpPr>
                <a:grpSpLocks/>
              </p:cNvGrpSpPr>
              <p:nvPr/>
            </p:nvGrpSpPr>
            <p:grpSpPr bwMode="auto">
              <a:xfrm>
                <a:off x="4415" y="3784"/>
                <a:ext cx="25" cy="11"/>
                <a:chOff x="4415" y="3784"/>
                <a:chExt cx="25" cy="11"/>
              </a:xfrm>
            </p:grpSpPr>
            <p:sp>
              <p:nvSpPr>
                <p:cNvPr id="2725" name="Rectangle 445"/>
                <p:cNvSpPr>
                  <a:spLocks noChangeArrowheads="1"/>
                </p:cNvSpPr>
                <p:nvPr/>
              </p:nvSpPr>
              <p:spPr bwMode="auto">
                <a:xfrm>
                  <a:off x="4415" y="3784"/>
                  <a:ext cx="6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726" name="Rectangle 446"/>
                <p:cNvSpPr>
                  <a:spLocks noChangeArrowheads="1"/>
                </p:cNvSpPr>
                <p:nvPr/>
              </p:nvSpPr>
              <p:spPr bwMode="auto">
                <a:xfrm>
                  <a:off x="4433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727" name="Rectangle 447"/>
                <p:cNvSpPr>
                  <a:spLocks noChangeArrowheads="1"/>
                </p:cNvSpPr>
                <p:nvPr/>
              </p:nvSpPr>
              <p:spPr bwMode="auto">
                <a:xfrm>
                  <a:off x="4424" y="3784"/>
                  <a:ext cx="6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2636" name="Group 448"/>
            <p:cNvGrpSpPr>
              <a:grpSpLocks/>
            </p:cNvGrpSpPr>
            <p:nvPr/>
          </p:nvGrpSpPr>
          <p:grpSpPr bwMode="auto">
            <a:xfrm>
              <a:off x="4262" y="3774"/>
              <a:ext cx="33" cy="24"/>
              <a:chOff x="4262" y="3774"/>
              <a:chExt cx="33" cy="24"/>
            </a:xfrm>
          </p:grpSpPr>
          <p:grpSp>
            <p:nvGrpSpPr>
              <p:cNvPr id="2714" name="Group 449"/>
              <p:cNvGrpSpPr>
                <a:grpSpLocks/>
              </p:cNvGrpSpPr>
              <p:nvPr/>
            </p:nvGrpSpPr>
            <p:grpSpPr bwMode="auto">
              <a:xfrm>
                <a:off x="4262" y="3774"/>
                <a:ext cx="33" cy="24"/>
                <a:chOff x="4262" y="3774"/>
                <a:chExt cx="33" cy="24"/>
              </a:xfrm>
            </p:grpSpPr>
            <p:sp>
              <p:nvSpPr>
                <p:cNvPr id="2719" name="Rectangle 450"/>
                <p:cNvSpPr>
                  <a:spLocks noChangeArrowheads="1"/>
                </p:cNvSpPr>
                <p:nvPr/>
              </p:nvSpPr>
              <p:spPr bwMode="auto">
                <a:xfrm>
                  <a:off x="4281" y="3774"/>
                  <a:ext cx="10" cy="7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grpSp>
              <p:nvGrpSpPr>
                <p:cNvPr id="2720" name="Group 451"/>
                <p:cNvGrpSpPr>
                  <a:grpSpLocks/>
                </p:cNvGrpSpPr>
                <p:nvPr/>
              </p:nvGrpSpPr>
              <p:grpSpPr bwMode="auto">
                <a:xfrm>
                  <a:off x="4262" y="3780"/>
                  <a:ext cx="33" cy="18"/>
                  <a:chOff x="4262" y="3780"/>
                  <a:chExt cx="33" cy="18"/>
                </a:xfrm>
              </p:grpSpPr>
              <p:sp>
                <p:nvSpPr>
                  <p:cNvPr id="2721" name="Rectangle 452"/>
                  <p:cNvSpPr>
                    <a:spLocks noChangeArrowheads="1"/>
                  </p:cNvSpPr>
                  <p:nvPr/>
                </p:nvSpPr>
                <p:spPr bwMode="auto">
                  <a:xfrm>
                    <a:off x="4263" y="3781"/>
                    <a:ext cx="30" cy="17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722" name="Rectangle 453"/>
                  <p:cNvSpPr>
                    <a:spLocks noChangeArrowheads="1"/>
                  </p:cNvSpPr>
                  <p:nvPr/>
                </p:nvSpPr>
                <p:spPr bwMode="auto">
                  <a:xfrm>
                    <a:off x="4262" y="3780"/>
                    <a:ext cx="33" cy="3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2715" name="Group 454"/>
              <p:cNvGrpSpPr>
                <a:grpSpLocks/>
              </p:cNvGrpSpPr>
              <p:nvPr/>
            </p:nvGrpSpPr>
            <p:grpSpPr bwMode="auto">
              <a:xfrm>
                <a:off x="4265" y="3784"/>
                <a:ext cx="26" cy="11"/>
                <a:chOff x="4265" y="3784"/>
                <a:chExt cx="26" cy="11"/>
              </a:xfrm>
            </p:grpSpPr>
            <p:sp>
              <p:nvSpPr>
                <p:cNvPr id="2716" name="Rectangle 455"/>
                <p:cNvSpPr>
                  <a:spLocks noChangeArrowheads="1"/>
                </p:cNvSpPr>
                <p:nvPr/>
              </p:nvSpPr>
              <p:spPr bwMode="auto">
                <a:xfrm>
                  <a:off x="4284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717" name="Rectangle 456"/>
                <p:cNvSpPr>
                  <a:spLocks noChangeArrowheads="1"/>
                </p:cNvSpPr>
                <p:nvPr/>
              </p:nvSpPr>
              <p:spPr bwMode="auto">
                <a:xfrm>
                  <a:off x="4265" y="3784"/>
                  <a:ext cx="8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718" name="Rectangle 457"/>
                <p:cNvSpPr>
                  <a:spLocks noChangeArrowheads="1"/>
                </p:cNvSpPr>
                <p:nvPr/>
              </p:nvSpPr>
              <p:spPr bwMode="auto">
                <a:xfrm>
                  <a:off x="4275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2637" name="Group 458"/>
            <p:cNvGrpSpPr>
              <a:grpSpLocks/>
            </p:cNvGrpSpPr>
            <p:nvPr/>
          </p:nvGrpSpPr>
          <p:grpSpPr bwMode="auto">
            <a:xfrm>
              <a:off x="4290" y="3745"/>
              <a:ext cx="125" cy="56"/>
              <a:chOff x="4290" y="3745"/>
              <a:chExt cx="125" cy="56"/>
            </a:xfrm>
          </p:grpSpPr>
          <p:grpSp>
            <p:nvGrpSpPr>
              <p:cNvPr id="2638" name="Group 459"/>
              <p:cNvGrpSpPr>
                <a:grpSpLocks/>
              </p:cNvGrpSpPr>
              <p:nvPr/>
            </p:nvGrpSpPr>
            <p:grpSpPr bwMode="auto">
              <a:xfrm>
                <a:off x="4290" y="3745"/>
                <a:ext cx="125" cy="56"/>
                <a:chOff x="4290" y="3745"/>
                <a:chExt cx="125" cy="56"/>
              </a:xfrm>
            </p:grpSpPr>
            <p:sp>
              <p:nvSpPr>
                <p:cNvPr id="2709" name="Rectangle 460"/>
                <p:cNvSpPr>
                  <a:spLocks noChangeArrowheads="1"/>
                </p:cNvSpPr>
                <p:nvPr/>
              </p:nvSpPr>
              <p:spPr bwMode="auto">
                <a:xfrm>
                  <a:off x="4292" y="3754"/>
                  <a:ext cx="121" cy="47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710" name="Rectangle 461"/>
                <p:cNvSpPr>
                  <a:spLocks noChangeArrowheads="1"/>
                </p:cNvSpPr>
                <p:nvPr/>
              </p:nvSpPr>
              <p:spPr bwMode="auto">
                <a:xfrm>
                  <a:off x="4322" y="3746"/>
                  <a:ext cx="9" cy="6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711" name="Rectangle 462"/>
                <p:cNvSpPr>
                  <a:spLocks noChangeArrowheads="1"/>
                </p:cNvSpPr>
                <p:nvPr/>
              </p:nvSpPr>
              <p:spPr bwMode="auto">
                <a:xfrm>
                  <a:off x="4344" y="3745"/>
                  <a:ext cx="12" cy="8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712" name="Rectangle 463"/>
                <p:cNvSpPr>
                  <a:spLocks noChangeArrowheads="1"/>
                </p:cNvSpPr>
                <p:nvPr/>
              </p:nvSpPr>
              <p:spPr bwMode="auto">
                <a:xfrm>
                  <a:off x="4290" y="3751"/>
                  <a:ext cx="125" cy="4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713" name="Rectangle 464"/>
                <p:cNvSpPr>
                  <a:spLocks noChangeArrowheads="1"/>
                </p:cNvSpPr>
                <p:nvPr/>
              </p:nvSpPr>
              <p:spPr bwMode="auto">
                <a:xfrm>
                  <a:off x="4292" y="3776"/>
                  <a:ext cx="121" cy="2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639" name="Group 465"/>
              <p:cNvGrpSpPr>
                <a:grpSpLocks/>
              </p:cNvGrpSpPr>
              <p:nvPr/>
            </p:nvGrpSpPr>
            <p:grpSpPr bwMode="auto">
              <a:xfrm>
                <a:off x="4294" y="3758"/>
                <a:ext cx="115" cy="38"/>
                <a:chOff x="4294" y="3758"/>
                <a:chExt cx="115" cy="38"/>
              </a:xfrm>
            </p:grpSpPr>
            <p:grpSp>
              <p:nvGrpSpPr>
                <p:cNvPr id="2644" name="Group 466"/>
                <p:cNvGrpSpPr>
                  <a:grpSpLocks/>
                </p:cNvGrpSpPr>
                <p:nvPr/>
              </p:nvGrpSpPr>
              <p:grpSpPr bwMode="auto">
                <a:xfrm>
                  <a:off x="4311" y="3781"/>
                  <a:ext cx="15" cy="15"/>
                  <a:chOff x="4311" y="3781"/>
                  <a:chExt cx="15" cy="15"/>
                </a:xfrm>
              </p:grpSpPr>
              <p:sp>
                <p:nvSpPr>
                  <p:cNvPr id="2705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4312" y="3781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706" name="Rectangle 468"/>
                  <p:cNvSpPr>
                    <a:spLocks noChangeArrowheads="1"/>
                  </p:cNvSpPr>
                  <p:nvPr/>
                </p:nvSpPr>
                <p:spPr bwMode="auto">
                  <a:xfrm>
                    <a:off x="4311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707" name="Line 469"/>
                  <p:cNvSpPr>
                    <a:spLocks noChangeShapeType="1"/>
                  </p:cNvSpPr>
                  <p:nvPr/>
                </p:nvSpPr>
                <p:spPr bwMode="auto">
                  <a:xfrm>
                    <a:off x="4318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08" name="Line 470"/>
                  <p:cNvSpPr>
                    <a:spLocks noChangeShapeType="1"/>
                  </p:cNvSpPr>
                  <p:nvPr/>
                </p:nvSpPr>
                <p:spPr bwMode="auto">
                  <a:xfrm>
                    <a:off x="4312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645" name="Group 471"/>
                <p:cNvGrpSpPr>
                  <a:grpSpLocks/>
                </p:cNvGrpSpPr>
                <p:nvPr/>
              </p:nvGrpSpPr>
              <p:grpSpPr bwMode="auto">
                <a:xfrm>
                  <a:off x="4328" y="3781"/>
                  <a:ext cx="15" cy="15"/>
                  <a:chOff x="4328" y="3781"/>
                  <a:chExt cx="15" cy="15"/>
                </a:xfrm>
              </p:grpSpPr>
              <p:sp>
                <p:nvSpPr>
                  <p:cNvPr id="2701" name="Rectangle 472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702" name="Rectangle 473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703" name="Line 474"/>
                  <p:cNvSpPr>
                    <a:spLocks noChangeShapeType="1"/>
                  </p:cNvSpPr>
                  <p:nvPr/>
                </p:nvSpPr>
                <p:spPr bwMode="auto">
                  <a:xfrm>
                    <a:off x="4335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04" name="Line 475"/>
                  <p:cNvSpPr>
                    <a:spLocks noChangeShapeType="1"/>
                  </p:cNvSpPr>
                  <p:nvPr/>
                </p:nvSpPr>
                <p:spPr bwMode="auto">
                  <a:xfrm>
                    <a:off x="4328" y="3788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646" name="Group 476"/>
                <p:cNvGrpSpPr>
                  <a:grpSpLocks/>
                </p:cNvGrpSpPr>
                <p:nvPr/>
              </p:nvGrpSpPr>
              <p:grpSpPr bwMode="auto">
                <a:xfrm>
                  <a:off x="4394" y="3781"/>
                  <a:ext cx="15" cy="15"/>
                  <a:chOff x="4394" y="3781"/>
                  <a:chExt cx="15" cy="15"/>
                </a:xfrm>
              </p:grpSpPr>
              <p:sp>
                <p:nvSpPr>
                  <p:cNvPr id="2697" name="Rectangle 477"/>
                  <p:cNvSpPr>
                    <a:spLocks noChangeArrowheads="1"/>
                  </p:cNvSpPr>
                  <p:nvPr/>
                </p:nvSpPr>
                <p:spPr bwMode="auto">
                  <a:xfrm>
                    <a:off x="4395" y="3781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698" name="Rectangle 478"/>
                  <p:cNvSpPr>
                    <a:spLocks noChangeArrowheads="1"/>
                  </p:cNvSpPr>
                  <p:nvPr/>
                </p:nvSpPr>
                <p:spPr bwMode="auto">
                  <a:xfrm>
                    <a:off x="4394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699" name="Line 479"/>
                  <p:cNvSpPr>
                    <a:spLocks noChangeShapeType="1"/>
                  </p:cNvSpPr>
                  <p:nvPr/>
                </p:nvSpPr>
                <p:spPr bwMode="auto">
                  <a:xfrm>
                    <a:off x="4401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00" name="Line 480"/>
                  <p:cNvSpPr>
                    <a:spLocks noChangeShapeType="1"/>
                  </p:cNvSpPr>
                  <p:nvPr/>
                </p:nvSpPr>
                <p:spPr bwMode="auto">
                  <a:xfrm>
                    <a:off x="4395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647" name="Group 481"/>
                <p:cNvGrpSpPr>
                  <a:grpSpLocks/>
                </p:cNvGrpSpPr>
                <p:nvPr/>
              </p:nvGrpSpPr>
              <p:grpSpPr bwMode="auto">
                <a:xfrm>
                  <a:off x="4294" y="3781"/>
                  <a:ext cx="15" cy="15"/>
                  <a:chOff x="4294" y="3781"/>
                  <a:chExt cx="15" cy="15"/>
                </a:xfrm>
              </p:grpSpPr>
              <p:sp>
                <p:nvSpPr>
                  <p:cNvPr id="2693" name="Rectangle 482"/>
                  <p:cNvSpPr>
                    <a:spLocks noChangeArrowheads="1"/>
                  </p:cNvSpPr>
                  <p:nvPr/>
                </p:nvSpPr>
                <p:spPr bwMode="auto">
                  <a:xfrm>
                    <a:off x="4295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694" name="Rectangle 483"/>
                  <p:cNvSpPr>
                    <a:spLocks noChangeArrowheads="1"/>
                  </p:cNvSpPr>
                  <p:nvPr/>
                </p:nvSpPr>
                <p:spPr bwMode="auto">
                  <a:xfrm>
                    <a:off x="4294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695" name="Line 484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96" name="Line 485"/>
                  <p:cNvSpPr>
                    <a:spLocks noChangeShapeType="1"/>
                  </p:cNvSpPr>
                  <p:nvPr/>
                </p:nvSpPr>
                <p:spPr bwMode="auto">
                  <a:xfrm>
                    <a:off x="4295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648" name="Group 486"/>
                <p:cNvGrpSpPr>
                  <a:grpSpLocks/>
                </p:cNvGrpSpPr>
                <p:nvPr/>
              </p:nvGrpSpPr>
              <p:grpSpPr bwMode="auto">
                <a:xfrm>
                  <a:off x="4344" y="3758"/>
                  <a:ext cx="16" cy="15"/>
                  <a:chOff x="4344" y="3758"/>
                  <a:chExt cx="16" cy="15"/>
                </a:xfrm>
              </p:grpSpPr>
              <p:sp>
                <p:nvSpPr>
                  <p:cNvPr id="2689" name="Rectangle 487"/>
                  <p:cNvSpPr>
                    <a:spLocks noChangeArrowheads="1"/>
                  </p:cNvSpPr>
                  <p:nvPr/>
                </p:nvSpPr>
                <p:spPr bwMode="auto">
                  <a:xfrm>
                    <a:off x="434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690" name="Rectangle 4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691" name="Line 489"/>
                  <p:cNvSpPr>
                    <a:spLocks noChangeShapeType="1"/>
                  </p:cNvSpPr>
                  <p:nvPr/>
                </p:nvSpPr>
                <p:spPr bwMode="auto">
                  <a:xfrm>
                    <a:off x="435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92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4345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649" name="Group 491"/>
                <p:cNvGrpSpPr>
                  <a:grpSpLocks/>
                </p:cNvGrpSpPr>
                <p:nvPr/>
              </p:nvGrpSpPr>
              <p:grpSpPr bwMode="auto">
                <a:xfrm>
                  <a:off x="4361" y="3781"/>
                  <a:ext cx="15" cy="15"/>
                  <a:chOff x="4361" y="3781"/>
                  <a:chExt cx="15" cy="15"/>
                </a:xfrm>
              </p:grpSpPr>
              <p:sp>
                <p:nvSpPr>
                  <p:cNvPr id="2685" name="Rectangle 492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686" name="Rectangle 493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687" name="Line 494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88" name="Line 495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650" name="Group 496"/>
                <p:cNvGrpSpPr>
                  <a:grpSpLocks/>
                </p:cNvGrpSpPr>
                <p:nvPr/>
              </p:nvGrpSpPr>
              <p:grpSpPr bwMode="auto">
                <a:xfrm>
                  <a:off x="4377" y="3781"/>
                  <a:ext cx="15" cy="15"/>
                  <a:chOff x="4377" y="3781"/>
                  <a:chExt cx="15" cy="15"/>
                </a:xfrm>
              </p:grpSpPr>
              <p:sp>
                <p:nvSpPr>
                  <p:cNvPr id="2681" name="Rectangle 497"/>
                  <p:cNvSpPr>
                    <a:spLocks noChangeArrowheads="1"/>
                  </p:cNvSpPr>
                  <p:nvPr/>
                </p:nvSpPr>
                <p:spPr bwMode="auto">
                  <a:xfrm>
                    <a:off x="4378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682" name="Rectangle 498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683" name="Line 499"/>
                  <p:cNvSpPr>
                    <a:spLocks noChangeShapeType="1"/>
                  </p:cNvSpPr>
                  <p:nvPr/>
                </p:nvSpPr>
                <p:spPr bwMode="auto">
                  <a:xfrm>
                    <a:off x="4385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84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4378" y="3788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651" name="Group 501"/>
                <p:cNvGrpSpPr>
                  <a:grpSpLocks/>
                </p:cNvGrpSpPr>
                <p:nvPr/>
              </p:nvGrpSpPr>
              <p:grpSpPr bwMode="auto">
                <a:xfrm>
                  <a:off x="4311" y="3758"/>
                  <a:ext cx="15" cy="15"/>
                  <a:chOff x="4311" y="3758"/>
                  <a:chExt cx="15" cy="15"/>
                </a:xfrm>
              </p:grpSpPr>
              <p:sp>
                <p:nvSpPr>
                  <p:cNvPr id="2677" name="Rectangle 502"/>
                  <p:cNvSpPr>
                    <a:spLocks noChangeArrowheads="1"/>
                  </p:cNvSpPr>
                  <p:nvPr/>
                </p:nvSpPr>
                <p:spPr bwMode="auto">
                  <a:xfrm>
                    <a:off x="4312" y="3758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678" name="Rectangle 503"/>
                  <p:cNvSpPr>
                    <a:spLocks noChangeArrowheads="1"/>
                  </p:cNvSpPr>
                  <p:nvPr/>
                </p:nvSpPr>
                <p:spPr bwMode="auto">
                  <a:xfrm>
                    <a:off x="4311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679" name="Line 504"/>
                  <p:cNvSpPr>
                    <a:spLocks noChangeShapeType="1"/>
                  </p:cNvSpPr>
                  <p:nvPr/>
                </p:nvSpPr>
                <p:spPr bwMode="auto">
                  <a:xfrm>
                    <a:off x="4319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80" name="Line 505"/>
                  <p:cNvSpPr>
                    <a:spLocks noChangeShapeType="1"/>
                  </p:cNvSpPr>
                  <p:nvPr/>
                </p:nvSpPr>
                <p:spPr bwMode="auto">
                  <a:xfrm>
                    <a:off x="4312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652" name="Group 506"/>
                <p:cNvGrpSpPr>
                  <a:grpSpLocks/>
                </p:cNvGrpSpPr>
                <p:nvPr/>
              </p:nvGrpSpPr>
              <p:grpSpPr bwMode="auto">
                <a:xfrm>
                  <a:off x="4328" y="3758"/>
                  <a:ext cx="15" cy="15"/>
                  <a:chOff x="4328" y="3758"/>
                  <a:chExt cx="15" cy="15"/>
                </a:xfrm>
              </p:grpSpPr>
              <p:sp>
                <p:nvSpPr>
                  <p:cNvPr id="2673" name="Rectangle 507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674" name="Rectangle 508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675" name="Line 509"/>
                  <p:cNvSpPr>
                    <a:spLocks noChangeShapeType="1"/>
                  </p:cNvSpPr>
                  <p:nvPr/>
                </p:nvSpPr>
                <p:spPr bwMode="auto">
                  <a:xfrm>
                    <a:off x="4335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76" name="Line 510"/>
                  <p:cNvSpPr>
                    <a:spLocks noChangeShapeType="1"/>
                  </p:cNvSpPr>
                  <p:nvPr/>
                </p:nvSpPr>
                <p:spPr bwMode="auto">
                  <a:xfrm>
                    <a:off x="4329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653" name="Group 511"/>
                <p:cNvGrpSpPr>
                  <a:grpSpLocks/>
                </p:cNvGrpSpPr>
                <p:nvPr/>
              </p:nvGrpSpPr>
              <p:grpSpPr bwMode="auto">
                <a:xfrm>
                  <a:off x="4394" y="3758"/>
                  <a:ext cx="15" cy="15"/>
                  <a:chOff x="4394" y="3758"/>
                  <a:chExt cx="15" cy="15"/>
                </a:xfrm>
              </p:grpSpPr>
              <p:sp>
                <p:nvSpPr>
                  <p:cNvPr id="2669" name="Rectangle 512"/>
                  <p:cNvSpPr>
                    <a:spLocks noChangeArrowheads="1"/>
                  </p:cNvSpPr>
                  <p:nvPr/>
                </p:nvSpPr>
                <p:spPr bwMode="auto">
                  <a:xfrm>
                    <a:off x="439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670" name="Rectangle 513"/>
                  <p:cNvSpPr>
                    <a:spLocks noChangeArrowheads="1"/>
                  </p:cNvSpPr>
                  <p:nvPr/>
                </p:nvSpPr>
                <p:spPr bwMode="auto">
                  <a:xfrm>
                    <a:off x="4394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671" name="Line 514"/>
                  <p:cNvSpPr>
                    <a:spLocks noChangeShapeType="1"/>
                  </p:cNvSpPr>
                  <p:nvPr/>
                </p:nvSpPr>
                <p:spPr bwMode="auto">
                  <a:xfrm>
                    <a:off x="440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72" name="Line 515"/>
                  <p:cNvSpPr>
                    <a:spLocks noChangeShapeType="1"/>
                  </p:cNvSpPr>
                  <p:nvPr/>
                </p:nvSpPr>
                <p:spPr bwMode="auto">
                  <a:xfrm>
                    <a:off x="4395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654" name="Group 516"/>
                <p:cNvGrpSpPr>
                  <a:grpSpLocks/>
                </p:cNvGrpSpPr>
                <p:nvPr/>
              </p:nvGrpSpPr>
              <p:grpSpPr bwMode="auto">
                <a:xfrm>
                  <a:off x="4294" y="3758"/>
                  <a:ext cx="16" cy="15"/>
                  <a:chOff x="4294" y="3758"/>
                  <a:chExt cx="16" cy="15"/>
                </a:xfrm>
              </p:grpSpPr>
              <p:sp>
                <p:nvSpPr>
                  <p:cNvPr id="2665" name="Rectangle 517"/>
                  <p:cNvSpPr>
                    <a:spLocks noChangeArrowheads="1"/>
                  </p:cNvSpPr>
                  <p:nvPr/>
                </p:nvSpPr>
                <p:spPr bwMode="auto">
                  <a:xfrm>
                    <a:off x="429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666" name="Rectangle 518"/>
                  <p:cNvSpPr>
                    <a:spLocks noChangeArrowheads="1"/>
                  </p:cNvSpPr>
                  <p:nvPr/>
                </p:nvSpPr>
                <p:spPr bwMode="auto">
                  <a:xfrm>
                    <a:off x="4294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667" name="Line 519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68" name="Line 520"/>
                  <p:cNvSpPr>
                    <a:spLocks noChangeShapeType="1"/>
                  </p:cNvSpPr>
                  <p:nvPr/>
                </p:nvSpPr>
                <p:spPr bwMode="auto">
                  <a:xfrm>
                    <a:off x="4295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655" name="Group 521"/>
                <p:cNvGrpSpPr>
                  <a:grpSpLocks/>
                </p:cNvGrpSpPr>
                <p:nvPr/>
              </p:nvGrpSpPr>
              <p:grpSpPr bwMode="auto">
                <a:xfrm>
                  <a:off x="4361" y="3758"/>
                  <a:ext cx="15" cy="15"/>
                  <a:chOff x="4361" y="3758"/>
                  <a:chExt cx="15" cy="15"/>
                </a:xfrm>
              </p:grpSpPr>
              <p:sp>
                <p:nvSpPr>
                  <p:cNvPr id="2661" name="Rectangle 522"/>
                  <p:cNvSpPr>
                    <a:spLocks noChangeArrowheads="1"/>
                  </p:cNvSpPr>
                  <p:nvPr/>
                </p:nvSpPr>
                <p:spPr bwMode="auto">
                  <a:xfrm>
                    <a:off x="4362" y="3758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662" name="Rectangle 523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663" name="Line 524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64" name="Line 525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656" name="Group 526"/>
                <p:cNvGrpSpPr>
                  <a:grpSpLocks/>
                </p:cNvGrpSpPr>
                <p:nvPr/>
              </p:nvGrpSpPr>
              <p:grpSpPr bwMode="auto">
                <a:xfrm>
                  <a:off x="4377" y="3758"/>
                  <a:ext cx="16" cy="15"/>
                  <a:chOff x="4377" y="3758"/>
                  <a:chExt cx="16" cy="15"/>
                </a:xfrm>
              </p:grpSpPr>
              <p:sp>
                <p:nvSpPr>
                  <p:cNvPr id="2657" name="Rectangle 527"/>
                  <p:cNvSpPr>
                    <a:spLocks noChangeArrowheads="1"/>
                  </p:cNvSpPr>
                  <p:nvPr/>
                </p:nvSpPr>
                <p:spPr bwMode="auto">
                  <a:xfrm>
                    <a:off x="4378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658" name="Rectangle 528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sp>
                <p:nvSpPr>
                  <p:cNvPr id="2659" name="Line 529"/>
                  <p:cNvSpPr>
                    <a:spLocks noChangeShapeType="1"/>
                  </p:cNvSpPr>
                  <p:nvPr/>
                </p:nvSpPr>
                <p:spPr bwMode="auto">
                  <a:xfrm>
                    <a:off x="4385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60" name="Line 530"/>
                  <p:cNvSpPr>
                    <a:spLocks noChangeShapeType="1"/>
                  </p:cNvSpPr>
                  <p:nvPr/>
                </p:nvSpPr>
                <p:spPr bwMode="auto">
                  <a:xfrm>
                    <a:off x="4378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640" name="Group 531"/>
              <p:cNvGrpSpPr>
                <a:grpSpLocks/>
              </p:cNvGrpSpPr>
              <p:nvPr/>
            </p:nvGrpSpPr>
            <p:grpSpPr bwMode="auto">
              <a:xfrm>
                <a:off x="4345" y="3779"/>
                <a:ext cx="14" cy="21"/>
                <a:chOff x="4345" y="3779"/>
                <a:chExt cx="14" cy="21"/>
              </a:xfrm>
            </p:grpSpPr>
            <p:sp>
              <p:nvSpPr>
                <p:cNvPr id="2641" name="Rectangle 532"/>
                <p:cNvSpPr>
                  <a:spLocks noChangeArrowheads="1"/>
                </p:cNvSpPr>
                <p:nvPr/>
              </p:nvSpPr>
              <p:spPr bwMode="auto">
                <a:xfrm>
                  <a:off x="4345" y="3779"/>
                  <a:ext cx="14" cy="21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642" name="Rectangle 533"/>
                <p:cNvSpPr>
                  <a:spLocks noChangeArrowheads="1"/>
                </p:cNvSpPr>
                <p:nvPr/>
              </p:nvSpPr>
              <p:spPr bwMode="auto">
                <a:xfrm>
                  <a:off x="4346" y="3782"/>
                  <a:ext cx="11" cy="17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643" name="Oval 534"/>
                <p:cNvSpPr>
                  <a:spLocks noChangeArrowheads="1"/>
                </p:cNvSpPr>
                <p:nvPr/>
              </p:nvSpPr>
              <p:spPr bwMode="auto">
                <a:xfrm>
                  <a:off x="4355" y="3790"/>
                  <a:ext cx="1" cy="1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</p:grpSp>
      </p:grpSp>
      <p:grpSp>
        <p:nvGrpSpPr>
          <p:cNvPr id="2080" name="Группа 278"/>
          <p:cNvGrpSpPr>
            <a:grpSpLocks/>
          </p:cNvGrpSpPr>
          <p:nvPr/>
        </p:nvGrpSpPr>
        <p:grpSpPr bwMode="auto">
          <a:xfrm>
            <a:off x="246063" y="1636713"/>
            <a:ext cx="241300" cy="212725"/>
            <a:chOff x="6000750" y="5189915"/>
            <a:chExt cx="273049" cy="253188"/>
          </a:xfrm>
        </p:grpSpPr>
        <p:grpSp>
          <p:nvGrpSpPr>
            <p:cNvPr id="2627" name="Group 537"/>
            <p:cNvGrpSpPr>
              <a:grpSpLocks/>
            </p:cNvGrpSpPr>
            <p:nvPr/>
          </p:nvGrpSpPr>
          <p:grpSpPr bwMode="auto">
            <a:xfrm>
              <a:off x="6000750" y="5189915"/>
              <a:ext cx="273049" cy="253188"/>
              <a:chOff x="3168" y="192"/>
              <a:chExt cx="528" cy="672"/>
            </a:xfrm>
          </p:grpSpPr>
          <p:sp>
            <p:nvSpPr>
              <p:cNvPr id="2629" name="Line 538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630" name="Line 539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631" name="Line 540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2632" name="Line 541"/>
              <p:cNvSpPr>
                <a:spLocks noChangeShapeType="1"/>
              </p:cNvSpPr>
              <p:nvPr/>
            </p:nvSpPr>
            <p:spPr bwMode="auto">
              <a:xfrm>
                <a:off x="3696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</p:grpSp>
        <p:sp>
          <p:nvSpPr>
            <p:cNvPr id="2628" name="Text Box 543"/>
            <p:cNvSpPr txBox="1">
              <a:spLocks noChangeArrowheads="1"/>
            </p:cNvSpPr>
            <p:nvPr/>
          </p:nvSpPr>
          <p:spPr bwMode="auto">
            <a:xfrm>
              <a:off x="6038850" y="5219261"/>
              <a:ext cx="189533" cy="91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736600"/>
              <a:r>
                <a:rPr lang="ru-RU" sz="500" b="1">
                  <a:latin typeface="Times New Roman" pitchFamily="18" charset="0"/>
                </a:rPr>
                <a:t>МПО</a:t>
              </a:r>
            </a:p>
          </p:txBody>
        </p:sp>
      </p:grpSp>
      <p:sp>
        <p:nvSpPr>
          <p:cNvPr id="2081" name="Text Box 544"/>
          <p:cNvSpPr txBox="1">
            <a:spLocks noChangeArrowheads="1"/>
          </p:cNvSpPr>
          <p:nvPr/>
        </p:nvSpPr>
        <p:spPr bwMode="auto">
          <a:xfrm>
            <a:off x="603250" y="1373188"/>
            <a:ext cx="182721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249" tIns="32625" rIns="65249" bIns="32625">
            <a:spAutoFit/>
          </a:bodyPr>
          <a:lstStyle/>
          <a:p>
            <a:pPr defTabSz="911225"/>
            <a:r>
              <a:rPr lang="ru-RU" sz="800" b="1">
                <a:latin typeface="Times New Roman" pitchFamily="18" charset="0"/>
              </a:rPr>
              <a:t>Противопожарная</a:t>
            </a:r>
            <a:r>
              <a:rPr lang="ru-RU" sz="900" b="1">
                <a:latin typeface="Times New Roman" pitchFamily="18" charset="0"/>
              </a:rPr>
              <a:t> служба </a:t>
            </a:r>
            <a:r>
              <a:rPr lang="ru-RU" sz="800" b="1">
                <a:latin typeface="Times New Roman" pitchFamily="18" charset="0"/>
              </a:rPr>
              <a:t>субъекта</a:t>
            </a:r>
          </a:p>
        </p:txBody>
      </p:sp>
      <p:sp>
        <p:nvSpPr>
          <p:cNvPr id="2082" name="Rectangle 557"/>
          <p:cNvSpPr>
            <a:spLocks noChangeArrowheads="1"/>
          </p:cNvSpPr>
          <p:nvPr/>
        </p:nvSpPr>
        <p:spPr bwMode="auto">
          <a:xfrm>
            <a:off x="671513" y="2332038"/>
            <a:ext cx="12985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649288"/>
            <a:r>
              <a:rPr lang="ru-RU" sz="800">
                <a:latin typeface="Calibri" pitchFamily="34" charset="0"/>
              </a:rPr>
              <a:t>Лечебные учреждения</a:t>
            </a:r>
          </a:p>
          <a:p>
            <a:pPr defTabSz="649288"/>
            <a:r>
              <a:rPr lang="ru-RU" sz="800">
                <a:latin typeface="Calibri" pitchFamily="34" charset="0"/>
              </a:rPr>
              <a:t> (наименование, кол-во коек)</a:t>
            </a:r>
          </a:p>
        </p:txBody>
      </p:sp>
      <p:grpSp>
        <p:nvGrpSpPr>
          <p:cNvPr id="2083" name="Group 560"/>
          <p:cNvGrpSpPr>
            <a:grpSpLocks/>
          </p:cNvGrpSpPr>
          <p:nvPr/>
        </p:nvGrpSpPr>
        <p:grpSpPr bwMode="auto">
          <a:xfrm>
            <a:off x="200025" y="2924175"/>
            <a:ext cx="257175" cy="217488"/>
            <a:chOff x="4032" y="3888"/>
            <a:chExt cx="192" cy="205"/>
          </a:xfrm>
        </p:grpSpPr>
        <p:sp>
          <p:nvSpPr>
            <p:cNvPr id="2625" name="Freeform 561"/>
            <p:cNvSpPr>
              <a:spLocks/>
            </p:cNvSpPr>
            <p:nvPr/>
          </p:nvSpPr>
          <p:spPr bwMode="auto">
            <a:xfrm>
              <a:off x="4088" y="3898"/>
              <a:ext cx="85" cy="195"/>
            </a:xfrm>
            <a:custGeom>
              <a:avLst/>
              <a:gdLst>
                <a:gd name="T0" fmla="*/ 2147483647 w 42"/>
                <a:gd name="T1" fmla="*/ 0 h 84"/>
                <a:gd name="T2" fmla="*/ 0 w 42"/>
                <a:gd name="T3" fmla="*/ 2147483647 h 84"/>
                <a:gd name="T4" fmla="*/ 2147483647 w 42"/>
                <a:gd name="T5" fmla="*/ 2147483647 h 84"/>
                <a:gd name="T6" fmla="*/ 2147483647 w 42"/>
                <a:gd name="T7" fmla="*/ 2147483647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84"/>
                <a:gd name="T14" fmla="*/ 42 w 42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84">
                  <a:moveTo>
                    <a:pt x="24" y="0"/>
                  </a:moveTo>
                  <a:lnTo>
                    <a:pt x="0" y="38"/>
                  </a:lnTo>
                  <a:lnTo>
                    <a:pt x="42" y="30"/>
                  </a:lnTo>
                  <a:lnTo>
                    <a:pt x="10" y="84"/>
                  </a:lnTo>
                </a:path>
              </a:pathLst>
            </a:cu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26" name="Oval 562"/>
            <p:cNvSpPr>
              <a:spLocks noChangeArrowheads="1"/>
            </p:cNvSpPr>
            <p:nvPr/>
          </p:nvSpPr>
          <p:spPr bwMode="auto">
            <a:xfrm>
              <a:off x="4032" y="3888"/>
              <a:ext cx="192" cy="192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2084" name="Text Box 563"/>
          <p:cNvSpPr txBox="1">
            <a:spLocks noChangeArrowheads="1"/>
          </p:cNvSpPr>
          <p:nvPr/>
        </p:nvSpPr>
        <p:spPr bwMode="auto">
          <a:xfrm>
            <a:off x="585788" y="2911475"/>
            <a:ext cx="423862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79" tIns="45645" rIns="91279" bIns="45645">
            <a:spAutoFit/>
          </a:bodyPr>
          <a:lstStyle/>
          <a:p>
            <a:pPr defTabSz="1277938"/>
            <a:r>
              <a:rPr lang="en-US" sz="700" b="1">
                <a:latin typeface="Times New Roman" pitchFamily="18" charset="0"/>
              </a:rPr>
              <a:t>- </a:t>
            </a:r>
            <a:r>
              <a:rPr lang="ru-RU" sz="700" b="1">
                <a:latin typeface="Times New Roman" pitchFamily="18" charset="0"/>
              </a:rPr>
              <a:t>ГЭС</a:t>
            </a:r>
          </a:p>
        </p:txBody>
      </p:sp>
      <p:grpSp>
        <p:nvGrpSpPr>
          <p:cNvPr id="2085" name="Group 697"/>
          <p:cNvGrpSpPr>
            <a:grpSpLocks/>
          </p:cNvGrpSpPr>
          <p:nvPr/>
        </p:nvGrpSpPr>
        <p:grpSpPr bwMode="auto">
          <a:xfrm>
            <a:off x="249238" y="1435100"/>
            <a:ext cx="254000" cy="209550"/>
            <a:chOff x="131" y="5457"/>
            <a:chExt cx="224" cy="186"/>
          </a:xfrm>
        </p:grpSpPr>
        <p:sp>
          <p:nvSpPr>
            <p:cNvPr id="2622" name="Freeform 698"/>
            <p:cNvSpPr>
              <a:spLocks/>
            </p:cNvSpPr>
            <p:nvPr/>
          </p:nvSpPr>
          <p:spPr bwMode="auto">
            <a:xfrm>
              <a:off x="137" y="5457"/>
              <a:ext cx="218" cy="113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1 h 159"/>
                <a:gd name="T4" fmla="*/ 1 w 291"/>
                <a:gd name="T5" fmla="*/ 1 h 159"/>
                <a:gd name="T6" fmla="*/ 1 w 291"/>
                <a:gd name="T7" fmla="*/ 1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623" name="Text Box 699"/>
            <p:cNvSpPr txBox="1">
              <a:spLocks noChangeArrowheads="1"/>
            </p:cNvSpPr>
            <p:nvPr/>
          </p:nvSpPr>
          <p:spPr bwMode="auto">
            <a:xfrm>
              <a:off x="131" y="5473"/>
              <a:ext cx="181" cy="6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1031875"/>
              <a:r>
                <a:rPr lang="ru-RU" sz="500" b="1">
                  <a:latin typeface="Times New Roman" pitchFamily="18" charset="0"/>
                </a:rPr>
                <a:t>ПЧ-39</a:t>
              </a:r>
            </a:p>
          </p:txBody>
        </p:sp>
        <p:sp>
          <p:nvSpPr>
            <p:cNvPr id="2624" name="Line 700"/>
            <p:cNvSpPr>
              <a:spLocks noChangeShapeType="1"/>
            </p:cNvSpPr>
            <p:nvPr/>
          </p:nvSpPr>
          <p:spPr bwMode="auto">
            <a:xfrm>
              <a:off x="131" y="5461"/>
              <a:ext cx="0" cy="18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86" name="Line 701"/>
          <p:cNvSpPr>
            <a:spLocks noChangeShapeType="1"/>
          </p:cNvSpPr>
          <p:nvPr/>
        </p:nvSpPr>
        <p:spPr bwMode="auto">
          <a:xfrm>
            <a:off x="120650" y="3289300"/>
            <a:ext cx="4111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65289" tIns="32644" rIns="65289" bIns="32644"/>
          <a:lstStyle/>
          <a:p>
            <a:endParaRPr lang="ru-RU"/>
          </a:p>
        </p:txBody>
      </p:sp>
      <p:sp>
        <p:nvSpPr>
          <p:cNvPr id="2087" name="Text Box 702"/>
          <p:cNvSpPr txBox="1">
            <a:spLocks noChangeArrowheads="1"/>
          </p:cNvSpPr>
          <p:nvPr/>
        </p:nvSpPr>
        <p:spPr bwMode="auto">
          <a:xfrm>
            <a:off x="603250" y="3128963"/>
            <a:ext cx="16303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79" tIns="45645" rIns="91279" bIns="45645">
            <a:spAutoFit/>
          </a:bodyPr>
          <a:lstStyle/>
          <a:p>
            <a:pPr defTabSz="1277938"/>
            <a:r>
              <a:rPr lang="en-US" sz="800" b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Граница муниципального </a:t>
            </a:r>
          </a:p>
          <a:p>
            <a:pPr defTabSz="1277938"/>
            <a:r>
              <a:rPr lang="ru-RU" sz="800" b="1">
                <a:latin typeface="Times New Roman" pitchFamily="18" charset="0"/>
                <a:cs typeface="Times New Roman" pitchFamily="18" charset="0"/>
              </a:rPr>
              <a:t>района и пожарного гарнизона</a:t>
            </a:r>
          </a:p>
        </p:txBody>
      </p:sp>
      <p:sp>
        <p:nvSpPr>
          <p:cNvPr id="2088" name="Rectangle 427"/>
          <p:cNvSpPr>
            <a:spLocks noChangeArrowheads="1"/>
          </p:cNvSpPr>
          <p:nvPr/>
        </p:nvSpPr>
        <p:spPr bwMode="auto">
          <a:xfrm>
            <a:off x="671513" y="1603375"/>
            <a:ext cx="1500187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649288"/>
            <a:r>
              <a:rPr lang="ru-RU" sz="800">
                <a:latin typeface="Calibri" pitchFamily="34" charset="0"/>
                <a:cs typeface="Times New Roman" pitchFamily="18" charset="0"/>
              </a:rPr>
              <a:t>Муниципальная пожарная охрана</a:t>
            </a:r>
          </a:p>
        </p:txBody>
      </p:sp>
      <p:grpSp>
        <p:nvGrpSpPr>
          <p:cNvPr id="2089" name="Группа 281"/>
          <p:cNvGrpSpPr>
            <a:grpSpLocks/>
          </p:cNvGrpSpPr>
          <p:nvPr/>
        </p:nvGrpSpPr>
        <p:grpSpPr bwMode="auto">
          <a:xfrm>
            <a:off x="192088" y="2354263"/>
            <a:ext cx="385762" cy="192087"/>
            <a:chOff x="2548722" y="6171025"/>
            <a:chExt cx="435778" cy="229775"/>
          </a:xfrm>
        </p:grpSpPr>
        <p:sp>
          <p:nvSpPr>
            <p:cNvPr id="2614" name="Rectangle 597"/>
            <p:cNvSpPr>
              <a:spLocks noChangeArrowheads="1"/>
            </p:cNvSpPr>
            <p:nvPr/>
          </p:nvSpPr>
          <p:spPr bwMode="auto">
            <a:xfrm>
              <a:off x="2794000" y="6171025"/>
              <a:ext cx="190500" cy="229775"/>
            </a:xfrm>
            <a:prstGeom prst="rect">
              <a:avLst/>
            </a:prstGeom>
            <a:solidFill>
              <a:schemeClr val="bg1">
                <a:alpha val="38823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492" tIns="10492" rIns="10492" bIns="10492"/>
            <a:lstStyle/>
            <a:p>
              <a:pPr algn="ctr" defTabSz="649288"/>
              <a:r>
                <a:rPr lang="ru-RU" sz="600" u="sng">
                  <a:latin typeface="Calibri" pitchFamily="34" charset="0"/>
                  <a:cs typeface="Times New Roman" pitchFamily="18" charset="0"/>
                </a:rPr>
                <a:t>УБ</a:t>
              </a:r>
            </a:p>
            <a:p>
              <a:pPr algn="ctr" defTabSz="649288"/>
              <a:r>
                <a:rPr lang="ru-RU" sz="600">
                  <a:latin typeface="Calibri" pitchFamily="34" charset="0"/>
                  <a:cs typeface="Times New Roman" pitchFamily="18" charset="0"/>
                </a:rPr>
                <a:t>40</a:t>
              </a:r>
            </a:p>
          </p:txBody>
        </p:sp>
        <p:grpSp>
          <p:nvGrpSpPr>
            <p:cNvPr id="2615" name="Group 599"/>
            <p:cNvGrpSpPr>
              <a:grpSpLocks/>
            </p:cNvGrpSpPr>
            <p:nvPr/>
          </p:nvGrpSpPr>
          <p:grpSpPr bwMode="auto">
            <a:xfrm>
              <a:off x="2548722" y="6177034"/>
              <a:ext cx="226419" cy="206310"/>
              <a:chOff x="0" y="1"/>
              <a:chExt cx="20000" cy="19999"/>
            </a:xfrm>
          </p:grpSpPr>
          <p:sp>
            <p:nvSpPr>
              <p:cNvPr id="2616" name="Rectangle 600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617" name="Line 601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18" name="Line 602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619" name="Group 603"/>
              <p:cNvGrpSpPr>
                <a:grpSpLocks/>
              </p:cNvGrpSpPr>
              <p:nvPr/>
            </p:nvGrpSpPr>
            <p:grpSpPr bwMode="auto">
              <a:xfrm>
                <a:off x="8961" y="3009"/>
                <a:ext cx="2336" cy="3408"/>
                <a:chOff x="-1" y="0"/>
                <a:chExt cx="20002" cy="20000"/>
              </a:xfrm>
            </p:grpSpPr>
            <p:sp>
              <p:nvSpPr>
                <p:cNvPr id="2620" name="Line 604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21" name="Line 605"/>
                <p:cNvSpPr>
                  <a:spLocks noChangeShapeType="1"/>
                </p:cNvSpPr>
                <p:nvPr/>
              </p:nvSpPr>
              <p:spPr bwMode="auto">
                <a:xfrm>
                  <a:off x="-1" y="11585"/>
                  <a:ext cx="20002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2090" name="Text Box 127"/>
          <p:cNvSpPr txBox="1">
            <a:spLocks noChangeArrowheads="1"/>
          </p:cNvSpPr>
          <p:nvPr/>
        </p:nvSpPr>
        <p:spPr bwMode="auto">
          <a:xfrm>
            <a:off x="581025" y="3454400"/>
            <a:ext cx="15319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57" tIns="45635" rIns="91257" bIns="45635">
            <a:spAutoFit/>
          </a:bodyPr>
          <a:lstStyle/>
          <a:p>
            <a:pPr marL="87313" indent="-87313" defTabSz="1277938"/>
            <a:r>
              <a:rPr lang="ru-RU" sz="800" b="1">
                <a:latin typeface="Times New Roman" pitchFamily="18" charset="0"/>
                <a:cs typeface="Times New Roman" pitchFamily="18" charset="0"/>
              </a:rPr>
              <a:t>- Химически опасные объекты</a:t>
            </a:r>
          </a:p>
        </p:txBody>
      </p:sp>
      <p:pic>
        <p:nvPicPr>
          <p:cNvPr id="2091" name="Picture 288" descr="C:\Documents and Settings\99001\Рабочий стол\Символы_опасности_files\80px-WMD-chemica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963" y="3452813"/>
            <a:ext cx="2825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2" name="Text Box 87"/>
          <p:cNvSpPr txBox="1">
            <a:spLocks noChangeArrowheads="1"/>
          </p:cNvSpPr>
          <p:nvPr/>
        </p:nvSpPr>
        <p:spPr bwMode="auto">
          <a:xfrm>
            <a:off x="593725" y="3673475"/>
            <a:ext cx="1581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9" tIns="45705" rIns="91409" bIns="45705">
            <a:spAutoFit/>
          </a:bodyPr>
          <a:lstStyle/>
          <a:p>
            <a:pPr marL="88900" indent="-88900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- хранилище АХОВ (тип вещества, количество тонн)</a:t>
            </a:r>
          </a:p>
        </p:txBody>
      </p:sp>
      <p:sp>
        <p:nvSpPr>
          <p:cNvPr id="2093" name="TextBox 264"/>
          <p:cNvSpPr txBox="1">
            <a:spLocks noChangeArrowheads="1"/>
          </p:cNvSpPr>
          <p:nvPr/>
        </p:nvSpPr>
        <p:spPr bwMode="auto">
          <a:xfrm>
            <a:off x="168275" y="3748088"/>
            <a:ext cx="314325" cy="2190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65293" tIns="32646" rIns="65293" bIns="32646">
            <a:spAutoFit/>
          </a:bodyPr>
          <a:lstStyle/>
          <a:p>
            <a:pPr algn="ctr"/>
            <a:r>
              <a:rPr lang="ru-RU" sz="500" b="1" u="sng">
                <a:latin typeface="Times New Roman" pitchFamily="18" charset="0"/>
              </a:rPr>
              <a:t>ХЛОР</a:t>
            </a:r>
          </a:p>
          <a:p>
            <a:pPr algn="ctr"/>
            <a:r>
              <a:rPr lang="ru-RU" sz="500" b="1">
                <a:latin typeface="Times New Roman" pitchFamily="18" charset="0"/>
              </a:rPr>
              <a:t>0,4/0,4</a:t>
            </a:r>
          </a:p>
        </p:txBody>
      </p:sp>
      <p:grpSp>
        <p:nvGrpSpPr>
          <p:cNvPr id="2094" name="Группа 81"/>
          <p:cNvGrpSpPr>
            <a:grpSpLocks/>
          </p:cNvGrpSpPr>
          <p:nvPr/>
        </p:nvGrpSpPr>
        <p:grpSpPr bwMode="auto">
          <a:xfrm>
            <a:off x="141288" y="4059238"/>
            <a:ext cx="411162" cy="146050"/>
            <a:chOff x="9839134" y="6812696"/>
            <a:chExt cx="888390" cy="328255"/>
          </a:xfrm>
        </p:grpSpPr>
        <p:grpSp>
          <p:nvGrpSpPr>
            <p:cNvPr id="2603" name="Group 11351"/>
            <p:cNvGrpSpPr>
              <a:grpSpLocks/>
            </p:cNvGrpSpPr>
            <p:nvPr/>
          </p:nvGrpSpPr>
          <p:grpSpPr bwMode="auto">
            <a:xfrm>
              <a:off x="9853876" y="6812696"/>
              <a:ext cx="484978" cy="289307"/>
              <a:chOff x="3311" y="3209"/>
              <a:chExt cx="250" cy="155"/>
            </a:xfrm>
          </p:grpSpPr>
          <p:grpSp>
            <p:nvGrpSpPr>
              <p:cNvPr id="2608" name="Group 11352"/>
              <p:cNvGrpSpPr>
                <a:grpSpLocks/>
              </p:cNvGrpSpPr>
              <p:nvPr/>
            </p:nvGrpSpPr>
            <p:grpSpPr bwMode="auto">
              <a:xfrm>
                <a:off x="3311" y="3209"/>
                <a:ext cx="125" cy="155"/>
                <a:chOff x="3311" y="3209"/>
                <a:chExt cx="125" cy="155"/>
              </a:xfrm>
            </p:grpSpPr>
            <p:sp>
              <p:nvSpPr>
                <p:cNvPr id="2612" name="Freeform 11353"/>
                <p:cNvSpPr>
                  <a:spLocks/>
                </p:cNvSpPr>
                <p:nvPr/>
              </p:nvSpPr>
              <p:spPr bwMode="auto">
                <a:xfrm>
                  <a:off x="3311" y="3209"/>
                  <a:ext cx="125" cy="153"/>
                </a:xfrm>
                <a:custGeom>
                  <a:avLst/>
                  <a:gdLst>
                    <a:gd name="T0" fmla="*/ 0 w 1147"/>
                    <a:gd name="T1" fmla="*/ 0 h 1333"/>
                    <a:gd name="T2" fmla="*/ 0 w 1147"/>
                    <a:gd name="T3" fmla="*/ 0 h 1333"/>
                    <a:gd name="T4" fmla="*/ 0 w 1147"/>
                    <a:gd name="T5" fmla="*/ 0 h 1333"/>
                    <a:gd name="T6" fmla="*/ 0 w 1147"/>
                    <a:gd name="T7" fmla="*/ 0 h 13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7"/>
                    <a:gd name="T13" fmla="*/ 0 h 1333"/>
                    <a:gd name="T14" fmla="*/ 1147 w 1147"/>
                    <a:gd name="T15" fmla="*/ 1333 h 13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7" h="1333">
                      <a:moveTo>
                        <a:pt x="1147" y="0"/>
                      </a:moveTo>
                      <a:cubicBezTo>
                        <a:pt x="514" y="0"/>
                        <a:pt x="0" y="597"/>
                        <a:pt x="0" y="1333"/>
                      </a:cubicBezTo>
                      <a:lnTo>
                        <a:pt x="1147" y="1333"/>
                      </a:lnTo>
                      <a:lnTo>
                        <a:pt x="1147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  <p:sp>
              <p:nvSpPr>
                <p:cNvPr id="2613" name="Freeform 11354"/>
                <p:cNvSpPr>
                  <a:spLocks/>
                </p:cNvSpPr>
                <p:nvPr/>
              </p:nvSpPr>
              <p:spPr bwMode="auto">
                <a:xfrm>
                  <a:off x="3311" y="3211"/>
                  <a:ext cx="125" cy="153"/>
                </a:xfrm>
                <a:custGeom>
                  <a:avLst/>
                  <a:gdLst>
                    <a:gd name="T0" fmla="*/ 125 w 125"/>
                    <a:gd name="T1" fmla="*/ 0 h 153"/>
                    <a:gd name="T2" fmla="*/ 0 w 125"/>
                    <a:gd name="T3" fmla="*/ 153 h 153"/>
                    <a:gd name="T4" fmla="*/ 0 60000 65536"/>
                    <a:gd name="T5" fmla="*/ 0 60000 65536"/>
                    <a:gd name="T6" fmla="*/ 0 w 125"/>
                    <a:gd name="T7" fmla="*/ 0 h 153"/>
                    <a:gd name="T8" fmla="*/ 125 w 125"/>
                    <a:gd name="T9" fmla="*/ 153 h 15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5" h="153">
                      <a:moveTo>
                        <a:pt x="125" y="0"/>
                      </a:moveTo>
                      <a:cubicBezTo>
                        <a:pt x="56" y="0"/>
                        <a:pt x="0" y="69"/>
                        <a:pt x="0" y="153"/>
                      </a:cubicBez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</p:grpSp>
          <p:grpSp>
            <p:nvGrpSpPr>
              <p:cNvPr id="2609" name="Group 11355"/>
              <p:cNvGrpSpPr>
                <a:grpSpLocks/>
              </p:cNvGrpSpPr>
              <p:nvPr/>
            </p:nvGrpSpPr>
            <p:grpSpPr bwMode="auto">
              <a:xfrm>
                <a:off x="3436" y="3209"/>
                <a:ext cx="125" cy="155"/>
                <a:chOff x="3436" y="3209"/>
                <a:chExt cx="125" cy="155"/>
              </a:xfrm>
            </p:grpSpPr>
            <p:sp>
              <p:nvSpPr>
                <p:cNvPr id="2610" name="Freeform 11356"/>
                <p:cNvSpPr>
                  <a:spLocks/>
                </p:cNvSpPr>
                <p:nvPr/>
              </p:nvSpPr>
              <p:spPr bwMode="auto">
                <a:xfrm>
                  <a:off x="3436" y="3209"/>
                  <a:ext cx="125" cy="153"/>
                </a:xfrm>
                <a:custGeom>
                  <a:avLst/>
                  <a:gdLst>
                    <a:gd name="T0" fmla="*/ 0 w 1147"/>
                    <a:gd name="T1" fmla="*/ 0 h 1333"/>
                    <a:gd name="T2" fmla="*/ 0 w 1147"/>
                    <a:gd name="T3" fmla="*/ 0 h 1333"/>
                    <a:gd name="T4" fmla="*/ 0 w 1147"/>
                    <a:gd name="T5" fmla="*/ 0 h 1333"/>
                    <a:gd name="T6" fmla="*/ 0 w 1147"/>
                    <a:gd name="T7" fmla="*/ 0 h 13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7"/>
                    <a:gd name="T13" fmla="*/ 0 h 1333"/>
                    <a:gd name="T14" fmla="*/ 1147 w 1147"/>
                    <a:gd name="T15" fmla="*/ 1333 h 13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7" h="1333">
                      <a:moveTo>
                        <a:pt x="0" y="0"/>
                      </a:moveTo>
                      <a:cubicBezTo>
                        <a:pt x="633" y="0"/>
                        <a:pt x="1147" y="597"/>
                        <a:pt x="1147" y="1333"/>
                      </a:cubicBezTo>
                      <a:lnTo>
                        <a:pt x="0" y="13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  <p:sp>
              <p:nvSpPr>
                <p:cNvPr id="2611" name="Freeform 11357"/>
                <p:cNvSpPr>
                  <a:spLocks/>
                </p:cNvSpPr>
                <p:nvPr/>
              </p:nvSpPr>
              <p:spPr bwMode="auto">
                <a:xfrm>
                  <a:off x="3436" y="3211"/>
                  <a:ext cx="125" cy="153"/>
                </a:xfrm>
                <a:custGeom>
                  <a:avLst/>
                  <a:gdLst>
                    <a:gd name="T0" fmla="*/ 0 w 125"/>
                    <a:gd name="T1" fmla="*/ 0 h 153"/>
                    <a:gd name="T2" fmla="*/ 125 w 125"/>
                    <a:gd name="T3" fmla="*/ 153 h 153"/>
                    <a:gd name="T4" fmla="*/ 0 60000 65536"/>
                    <a:gd name="T5" fmla="*/ 0 60000 65536"/>
                    <a:gd name="T6" fmla="*/ 0 w 125"/>
                    <a:gd name="T7" fmla="*/ 0 h 153"/>
                    <a:gd name="T8" fmla="*/ 125 w 125"/>
                    <a:gd name="T9" fmla="*/ 153 h 15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5" h="153">
                      <a:moveTo>
                        <a:pt x="0" y="0"/>
                      </a:moveTo>
                      <a:cubicBezTo>
                        <a:pt x="69" y="0"/>
                        <a:pt x="125" y="69"/>
                        <a:pt x="125" y="153"/>
                      </a:cubicBez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</p:grpSp>
        </p:grpSp>
        <p:grpSp>
          <p:nvGrpSpPr>
            <p:cNvPr id="2604" name="Group 11358"/>
            <p:cNvGrpSpPr>
              <a:grpSpLocks/>
            </p:cNvGrpSpPr>
            <p:nvPr/>
          </p:nvGrpSpPr>
          <p:grpSpPr bwMode="auto">
            <a:xfrm>
              <a:off x="9839134" y="6906213"/>
              <a:ext cx="888390" cy="234738"/>
              <a:chOff x="82" y="4408"/>
              <a:chExt cx="460" cy="161"/>
            </a:xfrm>
          </p:grpSpPr>
          <p:sp>
            <p:nvSpPr>
              <p:cNvPr id="2605" name="Line 11359"/>
              <p:cNvSpPr>
                <a:spLocks noChangeShapeType="1"/>
              </p:cNvSpPr>
              <p:nvPr/>
            </p:nvSpPr>
            <p:spPr bwMode="auto">
              <a:xfrm>
                <a:off x="82" y="4552"/>
                <a:ext cx="460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06" name="Rectangle 11360"/>
              <p:cNvSpPr>
                <a:spLocks noChangeArrowheads="1"/>
              </p:cNvSpPr>
              <p:nvPr/>
            </p:nvSpPr>
            <p:spPr bwMode="auto">
              <a:xfrm>
                <a:off x="353" y="4427"/>
                <a:ext cx="172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1054100"/>
                <a:r>
                  <a:rPr lang="ru-RU" sz="600">
                    <a:solidFill>
                      <a:srgbClr val="000000"/>
                    </a:solidFill>
                    <a:latin typeface="Calibri" pitchFamily="34" charset="0"/>
                  </a:rPr>
                  <a:t>2000</a:t>
                </a:r>
                <a:endParaRPr lang="ru-RU" sz="1000">
                  <a:latin typeface="Calibri" pitchFamily="34" charset="0"/>
                </a:endParaRPr>
              </a:p>
            </p:txBody>
          </p:sp>
          <p:sp>
            <p:nvSpPr>
              <p:cNvPr id="2607" name="Rectangle 11361"/>
              <p:cNvSpPr>
                <a:spLocks noChangeArrowheads="1"/>
              </p:cNvSpPr>
              <p:nvPr/>
            </p:nvSpPr>
            <p:spPr bwMode="auto">
              <a:xfrm>
                <a:off x="122" y="4408"/>
                <a:ext cx="174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1054100"/>
                <a:r>
                  <a:rPr lang="ru-RU" sz="600">
                    <a:solidFill>
                      <a:srgbClr val="000000"/>
                    </a:solidFill>
                    <a:latin typeface="Calibri" pitchFamily="34" charset="0"/>
                  </a:rPr>
                  <a:t>ХИМ</a:t>
                </a:r>
                <a:endParaRPr lang="ru-RU" sz="600">
                  <a:latin typeface="Calibri" pitchFamily="34" charset="0"/>
                </a:endParaRPr>
              </a:p>
            </p:txBody>
          </p:sp>
        </p:grpSp>
      </p:grpSp>
      <p:sp>
        <p:nvSpPr>
          <p:cNvPr id="2095" name="Rectangle 11363"/>
          <p:cNvSpPr>
            <a:spLocks noChangeArrowheads="1"/>
          </p:cNvSpPr>
          <p:nvPr/>
        </p:nvSpPr>
        <p:spPr bwMode="auto">
          <a:xfrm>
            <a:off x="679450" y="3983038"/>
            <a:ext cx="15605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63500" indent="-63500" defTabSz="1054100"/>
            <a:r>
              <a:rPr lang="ru-RU" sz="8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- склад средств РХЗ с указанием их количества в тоннах</a:t>
            </a:r>
          </a:p>
        </p:txBody>
      </p:sp>
      <p:sp>
        <p:nvSpPr>
          <p:cNvPr id="2096" name="Text Box 127"/>
          <p:cNvSpPr txBox="1">
            <a:spLocks noChangeArrowheads="1"/>
          </p:cNvSpPr>
          <p:nvPr/>
        </p:nvSpPr>
        <p:spPr bwMode="auto">
          <a:xfrm>
            <a:off x="587375" y="4241800"/>
            <a:ext cx="1530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57" tIns="45635" rIns="91257" bIns="45635">
            <a:spAutoFit/>
          </a:bodyPr>
          <a:lstStyle/>
          <a:p>
            <a:pPr marL="87313" indent="-87313" defTabSz="1277938"/>
            <a:r>
              <a:rPr lang="ru-RU" sz="800" b="1">
                <a:latin typeface="Times New Roman" pitchFamily="18" charset="0"/>
                <a:cs typeface="Times New Roman" pitchFamily="18" charset="0"/>
              </a:rPr>
              <a:t>- Биологически опасные объекты</a:t>
            </a:r>
          </a:p>
        </p:txBody>
      </p:sp>
      <p:pic>
        <p:nvPicPr>
          <p:cNvPr id="2097" name="Picture 352" descr="C:\Documents and Settings\99001\Рабочий стол\Символы_опасности_files\80px-Biohazar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838" y="4275138"/>
            <a:ext cx="2698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98" name="Group 295"/>
          <p:cNvGrpSpPr>
            <a:grpSpLocks/>
          </p:cNvGrpSpPr>
          <p:nvPr/>
        </p:nvGrpSpPr>
        <p:grpSpPr bwMode="auto">
          <a:xfrm rot="2225729">
            <a:off x="166688" y="4800600"/>
            <a:ext cx="415925" cy="92075"/>
            <a:chOff x="2555" y="4386"/>
            <a:chExt cx="451" cy="122"/>
          </a:xfrm>
        </p:grpSpPr>
        <p:sp>
          <p:nvSpPr>
            <p:cNvPr id="2599" name="Rectangle 296"/>
            <p:cNvSpPr>
              <a:spLocks noChangeArrowheads="1"/>
            </p:cNvSpPr>
            <p:nvPr/>
          </p:nvSpPr>
          <p:spPr bwMode="auto">
            <a:xfrm rot="-2184025">
              <a:off x="2572" y="4419"/>
              <a:ext cx="418" cy="5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91068" tIns="45549" rIns="91068" bIns="45549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00" name="Line 297"/>
            <p:cNvSpPr>
              <a:spLocks noChangeShapeType="1"/>
            </p:cNvSpPr>
            <p:nvPr/>
          </p:nvSpPr>
          <p:spPr bwMode="auto">
            <a:xfrm rot="-2184025">
              <a:off x="2555" y="4424"/>
              <a:ext cx="41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1" name="Line 298"/>
            <p:cNvSpPr>
              <a:spLocks noChangeShapeType="1"/>
            </p:cNvSpPr>
            <p:nvPr/>
          </p:nvSpPr>
          <p:spPr bwMode="auto">
            <a:xfrm rot="-2184025">
              <a:off x="2588" y="4467"/>
              <a:ext cx="418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2" name="Oval 299"/>
            <p:cNvSpPr>
              <a:spLocks noChangeArrowheads="1"/>
            </p:cNvSpPr>
            <p:nvPr/>
          </p:nvSpPr>
          <p:spPr bwMode="auto">
            <a:xfrm rot="-2184025">
              <a:off x="2719" y="4386"/>
              <a:ext cx="124" cy="122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1068" tIns="45549" rIns="91068" bIns="45549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2099" name="Group 68"/>
          <p:cNvGrpSpPr>
            <a:grpSpLocks/>
          </p:cNvGrpSpPr>
          <p:nvPr/>
        </p:nvGrpSpPr>
        <p:grpSpPr bwMode="auto">
          <a:xfrm>
            <a:off x="158750" y="4537075"/>
            <a:ext cx="334963" cy="204788"/>
            <a:chOff x="691" y="2698"/>
            <a:chExt cx="548" cy="304"/>
          </a:xfrm>
        </p:grpSpPr>
        <p:grpSp>
          <p:nvGrpSpPr>
            <p:cNvPr id="2573" name="Group 69"/>
            <p:cNvGrpSpPr>
              <a:grpSpLocks/>
            </p:cNvGrpSpPr>
            <p:nvPr/>
          </p:nvGrpSpPr>
          <p:grpSpPr bwMode="auto">
            <a:xfrm>
              <a:off x="691" y="2823"/>
              <a:ext cx="273" cy="179"/>
              <a:chOff x="0" y="1"/>
              <a:chExt cx="20000" cy="19999"/>
            </a:xfrm>
          </p:grpSpPr>
          <p:grpSp>
            <p:nvGrpSpPr>
              <p:cNvPr id="2589" name="Group 70"/>
              <p:cNvGrpSpPr>
                <a:grpSpLocks/>
              </p:cNvGrpSpPr>
              <p:nvPr/>
            </p:nvGrpSpPr>
            <p:grpSpPr bwMode="auto">
              <a:xfrm>
                <a:off x="3007" y="1"/>
                <a:ext cx="14014" cy="19999"/>
                <a:chOff x="0" y="1"/>
                <a:chExt cx="20000" cy="19999"/>
              </a:xfrm>
            </p:grpSpPr>
            <p:grpSp>
              <p:nvGrpSpPr>
                <p:cNvPr id="2592" name="Group 71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20000" cy="18838"/>
                  <a:chOff x="0" y="2"/>
                  <a:chExt cx="20000" cy="19998"/>
                </a:xfrm>
              </p:grpSpPr>
              <p:sp>
                <p:nvSpPr>
                  <p:cNvPr id="2594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60"/>
                    <a:ext cx="20000" cy="1744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5306" tIns="32653" rIns="65306" bIns="32653"/>
                  <a:lstStyle/>
                  <a:p>
                    <a:pPr algn="ctr" defTabSz="463550"/>
                    <a:endParaRPr lang="ru-RU" sz="1400">
                      <a:latin typeface="Calibri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595" name="Freeform 73"/>
                  <p:cNvSpPr>
                    <a:spLocks/>
                  </p:cNvSpPr>
                  <p:nvPr/>
                </p:nvSpPr>
                <p:spPr bwMode="auto">
                  <a:xfrm>
                    <a:off x="7084" y="2"/>
                    <a:ext cx="5706" cy="3743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000"/>
                      <a:gd name="T13" fmla="*/ 0 h 20000"/>
                      <a:gd name="T14" fmla="*/ 20000 w 20000"/>
                      <a:gd name="T15" fmla="*/ 20000 h 200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000" h="20000">
                        <a:moveTo>
                          <a:pt x="0" y="19747"/>
                        </a:moveTo>
                        <a:lnTo>
                          <a:pt x="0" y="0"/>
                        </a:lnTo>
                        <a:lnTo>
                          <a:pt x="19854" y="0"/>
                        </a:lnTo>
                        <a:lnTo>
                          <a:pt x="19854" y="19747"/>
                        </a:lnTo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FFFF00"/>
                    </a:solidFill>
                    <a:round/>
                    <a:headEnd type="none" w="sm" len="med"/>
                    <a:tailEnd type="none" w="sm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96" name="Line 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84" y="2"/>
                    <a:ext cx="40" cy="251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97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7084" y="2"/>
                    <a:ext cx="570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98" name="Line 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34" y="2"/>
                    <a:ext cx="42" cy="251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593" name="Freeform 77"/>
                <p:cNvSpPr>
                  <a:spLocks/>
                </p:cNvSpPr>
                <p:nvPr/>
              </p:nvSpPr>
              <p:spPr bwMode="auto">
                <a:xfrm>
                  <a:off x="2833" y="17633"/>
                  <a:ext cx="14294" cy="2367"/>
                </a:xfrm>
                <a:custGeom>
                  <a:avLst/>
                  <a:gdLst>
                    <a:gd name="T0" fmla="*/ 1 w 20000"/>
                    <a:gd name="T1" fmla="*/ 0 h 20000"/>
                    <a:gd name="T2" fmla="*/ 0 w 20000"/>
                    <a:gd name="T3" fmla="*/ 0 h 20000"/>
                    <a:gd name="T4" fmla="*/ 1 w 20000"/>
                    <a:gd name="T5" fmla="*/ 0 h 20000"/>
                    <a:gd name="T6" fmla="*/ 1 w 20000"/>
                    <a:gd name="T7" fmla="*/ 0 h 20000"/>
                    <a:gd name="T8" fmla="*/ 1 w 20000"/>
                    <a:gd name="T9" fmla="*/ 0 h 20000"/>
                    <a:gd name="T10" fmla="*/ 1 w 20000"/>
                    <a:gd name="T11" fmla="*/ 0 h 20000"/>
                    <a:gd name="T12" fmla="*/ 1 w 20000"/>
                    <a:gd name="T13" fmla="*/ 0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4023" y="0"/>
                      </a:moveTo>
                      <a:lnTo>
                        <a:pt x="0" y="19623"/>
                      </a:lnTo>
                      <a:lnTo>
                        <a:pt x="7988" y="9811"/>
                      </a:lnTo>
                      <a:lnTo>
                        <a:pt x="10029" y="19623"/>
                      </a:lnTo>
                      <a:lnTo>
                        <a:pt x="12012" y="9811"/>
                      </a:lnTo>
                      <a:lnTo>
                        <a:pt x="19942" y="19623"/>
                      </a:lnTo>
                      <a:lnTo>
                        <a:pt x="15977" y="0"/>
                      </a:lnTo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 type="none" w="sm" len="med"/>
                  <a:tailEnd type="none" w="sm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590" name="Rectangle 78"/>
              <p:cNvSpPr>
                <a:spLocks noChangeArrowheads="1"/>
              </p:cNvSpPr>
              <p:nvPr/>
            </p:nvSpPr>
            <p:spPr bwMode="auto">
              <a:xfrm>
                <a:off x="0" y="9376"/>
                <a:ext cx="3007" cy="2365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3550"/>
                <a:endParaRPr lang="ru-RU" sz="1400"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2591" name="Rectangle 79"/>
              <p:cNvSpPr>
                <a:spLocks noChangeArrowheads="1"/>
              </p:cNvSpPr>
              <p:nvPr/>
            </p:nvSpPr>
            <p:spPr bwMode="auto">
              <a:xfrm>
                <a:off x="16993" y="9376"/>
                <a:ext cx="3007" cy="2365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3550"/>
                <a:endParaRPr lang="ru-RU" sz="1400">
                  <a:latin typeface="Calibri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574" name="Group 80"/>
            <p:cNvGrpSpPr>
              <a:grpSpLocks/>
            </p:cNvGrpSpPr>
            <p:nvPr/>
          </p:nvGrpSpPr>
          <p:grpSpPr bwMode="auto">
            <a:xfrm>
              <a:off x="827" y="2734"/>
              <a:ext cx="412" cy="268"/>
              <a:chOff x="0" y="1"/>
              <a:chExt cx="20000" cy="19999"/>
            </a:xfrm>
          </p:grpSpPr>
          <p:grpSp>
            <p:nvGrpSpPr>
              <p:cNvPr id="2579" name="Group 81"/>
              <p:cNvGrpSpPr>
                <a:grpSpLocks/>
              </p:cNvGrpSpPr>
              <p:nvPr/>
            </p:nvGrpSpPr>
            <p:grpSpPr bwMode="auto">
              <a:xfrm>
                <a:off x="2999" y="1"/>
                <a:ext cx="14002" cy="19999"/>
                <a:chOff x="0" y="1"/>
                <a:chExt cx="20000" cy="19999"/>
              </a:xfrm>
            </p:grpSpPr>
            <p:grpSp>
              <p:nvGrpSpPr>
                <p:cNvPr id="2582" name="Group 82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20000" cy="18865"/>
                  <a:chOff x="0" y="1"/>
                  <a:chExt cx="20000" cy="19999"/>
                </a:xfrm>
              </p:grpSpPr>
              <p:sp>
                <p:nvSpPr>
                  <p:cNvPr id="2584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01"/>
                    <a:ext cx="20000" cy="17499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5306" tIns="32653" rIns="65306" bIns="32653"/>
                  <a:lstStyle/>
                  <a:p>
                    <a:pPr algn="ctr" defTabSz="463550"/>
                    <a:endParaRPr lang="ru-RU" sz="1400">
                      <a:latin typeface="Calibri" pitchFamily="34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585" name="Freeform 84"/>
                  <p:cNvSpPr>
                    <a:spLocks/>
                  </p:cNvSpPr>
                  <p:nvPr/>
                </p:nvSpPr>
                <p:spPr bwMode="auto">
                  <a:xfrm>
                    <a:off x="7120" y="1"/>
                    <a:ext cx="5731" cy="3766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000"/>
                      <a:gd name="T13" fmla="*/ 0 h 20000"/>
                      <a:gd name="T14" fmla="*/ 20000 w 20000"/>
                      <a:gd name="T15" fmla="*/ 20000 h 200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000" h="20000">
                        <a:moveTo>
                          <a:pt x="0" y="19832"/>
                        </a:moveTo>
                        <a:lnTo>
                          <a:pt x="0" y="0"/>
                        </a:lnTo>
                        <a:lnTo>
                          <a:pt x="19903" y="0"/>
                        </a:lnTo>
                        <a:lnTo>
                          <a:pt x="19903" y="19832"/>
                        </a:lnTo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FFFF00"/>
                    </a:solidFill>
                    <a:round/>
                    <a:headEnd type="none" w="sm" len="med"/>
                    <a:tailEnd type="none" w="sm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86" name="Line 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120" y="1"/>
                    <a:ext cx="29" cy="250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87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7120" y="1"/>
                    <a:ext cx="5731" cy="3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88" name="Line 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51" y="1"/>
                    <a:ext cx="27" cy="250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583" name="Freeform 88"/>
                <p:cNvSpPr>
                  <a:spLocks/>
                </p:cNvSpPr>
                <p:nvPr/>
              </p:nvSpPr>
              <p:spPr bwMode="auto">
                <a:xfrm>
                  <a:off x="2862" y="17643"/>
                  <a:ext cx="14300" cy="2357"/>
                </a:xfrm>
                <a:custGeom>
                  <a:avLst/>
                  <a:gdLst>
                    <a:gd name="T0" fmla="*/ 1 w 20000"/>
                    <a:gd name="T1" fmla="*/ 0 h 20000"/>
                    <a:gd name="T2" fmla="*/ 0 w 20000"/>
                    <a:gd name="T3" fmla="*/ 0 h 20000"/>
                    <a:gd name="T4" fmla="*/ 1 w 20000"/>
                    <a:gd name="T5" fmla="*/ 0 h 20000"/>
                    <a:gd name="T6" fmla="*/ 1 w 20000"/>
                    <a:gd name="T7" fmla="*/ 0 h 20000"/>
                    <a:gd name="T8" fmla="*/ 1 w 20000"/>
                    <a:gd name="T9" fmla="*/ 0 h 20000"/>
                    <a:gd name="T10" fmla="*/ 1 w 20000"/>
                    <a:gd name="T11" fmla="*/ 0 h 20000"/>
                    <a:gd name="T12" fmla="*/ 1 w 20000"/>
                    <a:gd name="T13" fmla="*/ 0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4008" y="0"/>
                      </a:moveTo>
                      <a:lnTo>
                        <a:pt x="0" y="19747"/>
                      </a:lnTo>
                      <a:lnTo>
                        <a:pt x="7977" y="10127"/>
                      </a:lnTo>
                      <a:lnTo>
                        <a:pt x="10000" y="19747"/>
                      </a:lnTo>
                      <a:lnTo>
                        <a:pt x="11984" y="10127"/>
                      </a:lnTo>
                      <a:lnTo>
                        <a:pt x="19961" y="19747"/>
                      </a:lnTo>
                      <a:lnTo>
                        <a:pt x="15953" y="0"/>
                      </a:lnTo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 type="none" w="sm" len="med"/>
                  <a:tailEnd type="none" w="sm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580" name="Rectangle 89"/>
              <p:cNvSpPr>
                <a:spLocks noChangeArrowheads="1"/>
              </p:cNvSpPr>
              <p:nvPr/>
            </p:nvSpPr>
            <p:spPr bwMode="auto">
              <a:xfrm>
                <a:off x="0" y="9404"/>
                <a:ext cx="3018" cy="2358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3550"/>
                <a:endParaRPr lang="ru-RU" sz="1400"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2581" name="Rectangle 90"/>
              <p:cNvSpPr>
                <a:spLocks noChangeArrowheads="1"/>
              </p:cNvSpPr>
              <p:nvPr/>
            </p:nvSpPr>
            <p:spPr bwMode="auto">
              <a:xfrm>
                <a:off x="16982" y="9404"/>
                <a:ext cx="3018" cy="2358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3550"/>
                <a:endParaRPr lang="ru-RU" sz="1400">
                  <a:latin typeface="Calibri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2575" name="Line 91"/>
            <p:cNvSpPr>
              <a:spLocks noChangeShapeType="1"/>
            </p:cNvSpPr>
            <p:nvPr/>
          </p:nvSpPr>
          <p:spPr bwMode="auto">
            <a:xfrm flipH="1">
              <a:off x="884" y="2698"/>
              <a:ext cx="10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6" name="Arc 92"/>
            <p:cNvSpPr>
              <a:spLocks/>
            </p:cNvSpPr>
            <p:nvPr/>
          </p:nvSpPr>
          <p:spPr bwMode="auto">
            <a:xfrm>
              <a:off x="987" y="2698"/>
              <a:ext cx="46" cy="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7" name="Arc 93"/>
            <p:cNvSpPr>
              <a:spLocks/>
            </p:cNvSpPr>
            <p:nvPr/>
          </p:nvSpPr>
          <p:spPr bwMode="auto">
            <a:xfrm flipH="1">
              <a:off x="827" y="2698"/>
              <a:ext cx="46" cy="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8" name="Line 94"/>
            <p:cNvSpPr>
              <a:spLocks noChangeShapeType="1"/>
            </p:cNvSpPr>
            <p:nvPr/>
          </p:nvSpPr>
          <p:spPr bwMode="auto">
            <a:xfrm>
              <a:off x="827" y="2734"/>
              <a:ext cx="1" cy="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00" name="TextBox 517"/>
          <p:cNvSpPr txBox="1">
            <a:spLocks noChangeArrowheads="1"/>
          </p:cNvSpPr>
          <p:nvPr/>
        </p:nvSpPr>
        <p:spPr bwMode="auto">
          <a:xfrm>
            <a:off x="641350" y="4733925"/>
            <a:ext cx="728663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293" tIns="32646" rIns="65293" bIns="32646">
            <a:spAutoFit/>
          </a:bodyPr>
          <a:lstStyle/>
          <a:p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Газопровод</a:t>
            </a:r>
          </a:p>
        </p:txBody>
      </p:sp>
      <p:sp>
        <p:nvSpPr>
          <p:cNvPr id="2101" name="TextBox 518"/>
          <p:cNvSpPr txBox="1">
            <a:spLocks noChangeArrowheads="1"/>
          </p:cNvSpPr>
          <p:nvPr/>
        </p:nvSpPr>
        <p:spPr bwMode="auto">
          <a:xfrm>
            <a:off x="604838" y="4546600"/>
            <a:ext cx="1617662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293" tIns="32646" rIns="65293" bIns="32646">
            <a:spAutoFit/>
          </a:bodyPr>
          <a:lstStyle/>
          <a:p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Газоперерабатывающий завод</a:t>
            </a:r>
          </a:p>
        </p:txBody>
      </p:sp>
      <p:grpSp>
        <p:nvGrpSpPr>
          <p:cNvPr id="2102" name="Группа 36"/>
          <p:cNvGrpSpPr>
            <a:grpSpLocks/>
          </p:cNvGrpSpPr>
          <p:nvPr/>
        </p:nvGrpSpPr>
        <p:grpSpPr bwMode="auto">
          <a:xfrm>
            <a:off x="176213" y="5168900"/>
            <a:ext cx="412750" cy="255588"/>
            <a:chOff x="6966857" y="2514584"/>
            <a:chExt cx="856343" cy="500066"/>
          </a:xfrm>
        </p:grpSpPr>
        <p:sp>
          <p:nvSpPr>
            <p:cNvPr id="332" name="Овал 45"/>
            <p:cNvSpPr/>
            <p:nvPr/>
          </p:nvSpPr>
          <p:spPr>
            <a:xfrm>
              <a:off x="7115069" y="2514584"/>
              <a:ext cx="500631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3" name="Полилиния 332"/>
            <p:cNvSpPr/>
            <p:nvPr/>
          </p:nvSpPr>
          <p:spPr>
            <a:xfrm>
              <a:off x="6966857" y="2772382"/>
              <a:ext cx="856343" cy="12424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rgbClr val="99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103" name="TextBox 27"/>
          <p:cNvSpPr txBox="1">
            <a:spLocks noChangeArrowheads="1"/>
          </p:cNvSpPr>
          <p:nvPr/>
        </p:nvSpPr>
        <p:spPr bwMode="auto">
          <a:xfrm>
            <a:off x="636588" y="5207000"/>
            <a:ext cx="2043112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293" tIns="32646" rIns="65293" bIns="32646">
            <a:spAutoFit/>
          </a:bodyPr>
          <a:lstStyle/>
          <a:p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с автодорогой</a:t>
            </a:r>
          </a:p>
        </p:txBody>
      </p:sp>
      <p:grpSp>
        <p:nvGrpSpPr>
          <p:cNvPr id="2104" name="Группа 40"/>
          <p:cNvGrpSpPr>
            <a:grpSpLocks/>
          </p:cNvGrpSpPr>
          <p:nvPr/>
        </p:nvGrpSpPr>
        <p:grpSpPr bwMode="auto">
          <a:xfrm>
            <a:off x="190500" y="5511800"/>
            <a:ext cx="411163" cy="255588"/>
            <a:chOff x="6966857" y="2514584"/>
            <a:chExt cx="856343" cy="500066"/>
          </a:xfrm>
        </p:grpSpPr>
        <p:sp>
          <p:nvSpPr>
            <p:cNvPr id="336" name="Овал 335"/>
            <p:cNvSpPr/>
            <p:nvPr/>
          </p:nvSpPr>
          <p:spPr>
            <a:xfrm>
              <a:off x="7115643" y="2514584"/>
              <a:ext cx="499256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7" name="Полилиния 336"/>
            <p:cNvSpPr/>
            <p:nvPr/>
          </p:nvSpPr>
          <p:spPr>
            <a:xfrm>
              <a:off x="6966857" y="2772382"/>
              <a:ext cx="856343" cy="12424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105" name="TextBox 337"/>
          <p:cNvSpPr txBox="1">
            <a:spLocks noChangeArrowheads="1"/>
          </p:cNvSpPr>
          <p:nvPr/>
        </p:nvSpPr>
        <p:spPr bwMode="auto">
          <a:xfrm>
            <a:off x="642938" y="5480050"/>
            <a:ext cx="1370012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293" tIns="32646" rIns="65293" bIns="32646">
            <a:spAutoFit/>
          </a:bodyPr>
          <a:lstStyle/>
          <a:p>
            <a:pPr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</a:t>
            </a:r>
          </a:p>
          <a:p>
            <a:pPr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с речными преградами</a:t>
            </a:r>
          </a:p>
        </p:txBody>
      </p:sp>
      <p:grpSp>
        <p:nvGrpSpPr>
          <p:cNvPr id="2106" name="Группа 45"/>
          <p:cNvGrpSpPr>
            <a:grpSpLocks/>
          </p:cNvGrpSpPr>
          <p:nvPr/>
        </p:nvGrpSpPr>
        <p:grpSpPr bwMode="auto">
          <a:xfrm>
            <a:off x="190500" y="5854700"/>
            <a:ext cx="411163" cy="255588"/>
            <a:chOff x="6966857" y="2514584"/>
            <a:chExt cx="856343" cy="500066"/>
          </a:xfrm>
        </p:grpSpPr>
        <p:sp>
          <p:nvSpPr>
            <p:cNvPr id="340" name="Овал 339"/>
            <p:cNvSpPr/>
            <p:nvPr/>
          </p:nvSpPr>
          <p:spPr>
            <a:xfrm>
              <a:off x="7115643" y="2514584"/>
              <a:ext cx="499256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1" name="Полилиния 42"/>
            <p:cNvSpPr/>
            <p:nvPr/>
          </p:nvSpPr>
          <p:spPr>
            <a:xfrm>
              <a:off x="6966857" y="2772382"/>
              <a:ext cx="856343" cy="12424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107" name="TextBox 341"/>
          <p:cNvSpPr txBox="1">
            <a:spLocks noChangeArrowheads="1"/>
          </p:cNvSpPr>
          <p:nvPr/>
        </p:nvSpPr>
        <p:spPr bwMode="auto">
          <a:xfrm>
            <a:off x="647700" y="5907088"/>
            <a:ext cx="1636713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293" tIns="32646" rIns="65293" bIns="32646">
            <a:spAutoFit/>
          </a:bodyPr>
          <a:lstStyle/>
          <a:p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с ЖД</a:t>
            </a:r>
          </a:p>
        </p:txBody>
      </p:sp>
      <p:grpSp>
        <p:nvGrpSpPr>
          <p:cNvPr id="2108" name="Группа 49"/>
          <p:cNvGrpSpPr>
            <a:grpSpLocks/>
          </p:cNvGrpSpPr>
          <p:nvPr/>
        </p:nvGrpSpPr>
        <p:grpSpPr bwMode="auto">
          <a:xfrm>
            <a:off x="206375" y="6200775"/>
            <a:ext cx="411163" cy="254000"/>
            <a:chOff x="6966857" y="2514584"/>
            <a:chExt cx="856343" cy="500066"/>
          </a:xfrm>
        </p:grpSpPr>
        <p:sp>
          <p:nvSpPr>
            <p:cNvPr id="344" name="Овал 343"/>
            <p:cNvSpPr/>
            <p:nvPr/>
          </p:nvSpPr>
          <p:spPr>
            <a:xfrm>
              <a:off x="7115643" y="2514584"/>
              <a:ext cx="499256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5" name="Полилиния 344"/>
            <p:cNvSpPr/>
            <p:nvPr/>
          </p:nvSpPr>
          <p:spPr>
            <a:xfrm>
              <a:off x="6966857" y="2770868"/>
              <a:ext cx="856343" cy="15628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109" name="TextBox 345"/>
          <p:cNvSpPr txBox="1">
            <a:spLocks noChangeArrowheads="1"/>
          </p:cNvSpPr>
          <p:nvPr/>
        </p:nvSpPr>
        <p:spPr bwMode="auto">
          <a:xfrm>
            <a:off x="642938" y="6184900"/>
            <a:ext cx="1439862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293" tIns="32646" rIns="65293" bIns="32646">
            <a:spAutoFit/>
          </a:bodyPr>
          <a:lstStyle/>
          <a:p>
            <a:pPr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с </a:t>
            </a:r>
          </a:p>
          <a:p>
            <a:pPr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переходами и оврагами</a:t>
            </a:r>
          </a:p>
        </p:txBody>
      </p:sp>
      <p:grpSp>
        <p:nvGrpSpPr>
          <p:cNvPr id="2110" name="Группа 56"/>
          <p:cNvGrpSpPr>
            <a:grpSpLocks/>
          </p:cNvGrpSpPr>
          <p:nvPr/>
        </p:nvGrpSpPr>
        <p:grpSpPr bwMode="auto">
          <a:xfrm rot="2193924">
            <a:off x="149225" y="4862513"/>
            <a:ext cx="438150" cy="358775"/>
            <a:chOff x="6686552" y="4225700"/>
            <a:chExt cx="613914" cy="503462"/>
          </a:xfrm>
        </p:grpSpPr>
        <p:sp>
          <p:nvSpPr>
            <p:cNvPr id="348" name="Овал 347"/>
            <p:cNvSpPr/>
            <p:nvPr/>
          </p:nvSpPr>
          <p:spPr>
            <a:xfrm>
              <a:off x="6686552" y="4514848"/>
              <a:ext cx="214314" cy="2143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9" name="Полилиния 348"/>
            <p:cNvSpPr/>
            <p:nvPr/>
          </p:nvSpPr>
          <p:spPr>
            <a:xfrm flipH="1">
              <a:off x="6978971" y="4252904"/>
              <a:ext cx="45719" cy="381016"/>
            </a:xfrm>
            <a:custGeom>
              <a:avLst/>
              <a:gdLst>
                <a:gd name="connsiteX0" fmla="*/ 4762 w 4762"/>
                <a:gd name="connsiteY0" fmla="*/ 0 h 400050"/>
                <a:gd name="connsiteX1" fmla="*/ 0 w 4762"/>
                <a:gd name="connsiteY1" fmla="*/ 40005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" h="400050">
                  <a:moveTo>
                    <a:pt x="4762" y="0"/>
                  </a:moveTo>
                  <a:cubicBezTo>
                    <a:pt x="3175" y="133350"/>
                    <a:pt x="1587" y="266700"/>
                    <a:pt x="0" y="400050"/>
                  </a:cubicBezTo>
                </a:path>
              </a:pathLst>
            </a:custGeom>
            <a:ln w="47625">
              <a:solidFill>
                <a:schemeClr val="tx1"/>
              </a:solidFill>
            </a:ln>
            <a:scene3d>
              <a:camera prst="orthographicFront">
                <a:rot lat="0" lon="0" rev="7200000"/>
              </a:camera>
              <a:lightRig rig="threePt" dir="t"/>
            </a:scene3d>
            <a:sp3d>
              <a:bevelT w="127000" h="1270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0" name="Овал 349"/>
            <p:cNvSpPr/>
            <p:nvPr/>
          </p:nvSpPr>
          <p:spPr>
            <a:xfrm>
              <a:off x="7086152" y="4225700"/>
              <a:ext cx="214314" cy="2143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111" name="TextBox 517"/>
          <p:cNvSpPr txBox="1">
            <a:spLocks noChangeArrowheads="1"/>
          </p:cNvSpPr>
          <p:nvPr/>
        </p:nvSpPr>
        <p:spPr bwMode="auto">
          <a:xfrm>
            <a:off x="628650" y="4911725"/>
            <a:ext cx="809625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293" tIns="32646" rIns="65293" bIns="32646">
            <a:spAutoFit/>
          </a:bodyPr>
          <a:lstStyle/>
          <a:p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Нефтепровод</a:t>
            </a:r>
          </a:p>
        </p:txBody>
      </p:sp>
      <p:sp>
        <p:nvSpPr>
          <p:cNvPr id="2112" name="Rectangle 426"/>
          <p:cNvSpPr>
            <a:spLocks noChangeArrowheads="1"/>
          </p:cNvSpPr>
          <p:nvPr/>
        </p:nvSpPr>
        <p:spPr bwMode="auto">
          <a:xfrm>
            <a:off x="3463925" y="974725"/>
            <a:ext cx="62388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649288"/>
            <a:r>
              <a:rPr lang="ru-RU" sz="800">
                <a:latin typeface="Calibri" pitchFamily="34" charset="0"/>
              </a:rPr>
              <a:t>Морской порт</a:t>
            </a:r>
          </a:p>
        </p:txBody>
      </p:sp>
      <p:pic>
        <p:nvPicPr>
          <p:cNvPr id="2113" name="Picture 2" descr="C:\Documents and Settings\Виктор\Мои документы\Мои рисунки\metro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6413" y="1196975"/>
            <a:ext cx="2444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4" name="Rectangle 426"/>
          <p:cNvSpPr>
            <a:spLocks noChangeArrowheads="1"/>
          </p:cNvSpPr>
          <p:nvPr/>
        </p:nvSpPr>
        <p:spPr bwMode="auto">
          <a:xfrm>
            <a:off x="3470275" y="1228725"/>
            <a:ext cx="6508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649288"/>
            <a:r>
              <a:rPr lang="ru-RU" sz="800">
                <a:latin typeface="Calibri" pitchFamily="34" charset="0"/>
              </a:rPr>
              <a:t>Метрополитен</a:t>
            </a:r>
          </a:p>
        </p:txBody>
      </p:sp>
      <p:grpSp>
        <p:nvGrpSpPr>
          <p:cNvPr id="2115" name="Группа 156"/>
          <p:cNvGrpSpPr>
            <a:grpSpLocks/>
          </p:cNvGrpSpPr>
          <p:nvPr/>
        </p:nvGrpSpPr>
        <p:grpSpPr bwMode="auto">
          <a:xfrm>
            <a:off x="295275" y="6530975"/>
            <a:ext cx="236538" cy="200025"/>
            <a:chOff x="6517485" y="1659733"/>
            <a:chExt cx="190500" cy="172400"/>
          </a:xfrm>
        </p:grpSpPr>
        <p:sp>
          <p:nvSpPr>
            <p:cNvPr id="356" name="Прямоугольник 355"/>
            <p:cNvSpPr/>
            <p:nvPr/>
          </p:nvSpPr>
          <p:spPr>
            <a:xfrm>
              <a:off x="6529896" y="1668567"/>
              <a:ext cx="152401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57" name="TextBox 155"/>
            <p:cNvSpPr txBox="1">
              <a:spLocks noChangeArrowheads="1"/>
            </p:cNvSpPr>
            <p:nvPr/>
          </p:nvSpPr>
          <p:spPr bwMode="auto">
            <a:xfrm>
              <a:off x="6517485" y="1659733"/>
              <a:ext cx="190500" cy="17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 b="1">
                  <a:latin typeface="Times New Roman" pitchFamily="18" charset="0"/>
                </a:rPr>
                <a:t>9</a:t>
              </a:r>
            </a:p>
          </p:txBody>
        </p:sp>
      </p:grpSp>
      <p:sp>
        <p:nvSpPr>
          <p:cNvPr id="2116" name="Text Box 47"/>
          <p:cNvSpPr txBox="1">
            <a:spLocks noChangeArrowheads="1"/>
          </p:cNvSpPr>
          <p:nvPr/>
        </p:nvSpPr>
        <p:spPr bwMode="auto">
          <a:xfrm>
            <a:off x="639763" y="6530975"/>
            <a:ext cx="738187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530" tIns="52257" rIns="104530" bIns="52257">
            <a:spAutoFit/>
          </a:bodyPr>
          <a:lstStyle/>
          <a:p>
            <a:pPr defTabSz="2162175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Пляжи;</a:t>
            </a:r>
          </a:p>
        </p:txBody>
      </p:sp>
      <p:grpSp>
        <p:nvGrpSpPr>
          <p:cNvPr id="2117" name="Группа 358"/>
          <p:cNvGrpSpPr>
            <a:grpSpLocks/>
          </p:cNvGrpSpPr>
          <p:nvPr/>
        </p:nvGrpSpPr>
        <p:grpSpPr bwMode="auto">
          <a:xfrm>
            <a:off x="3098800" y="1698625"/>
            <a:ext cx="133350" cy="123825"/>
            <a:chOff x="834987" y="8515376"/>
            <a:chExt cx="217488" cy="215900"/>
          </a:xfrm>
        </p:grpSpPr>
        <p:sp>
          <p:nvSpPr>
            <p:cNvPr id="360" name="Овал 359"/>
            <p:cNvSpPr/>
            <p:nvPr/>
          </p:nvSpPr>
          <p:spPr bwMode="auto">
            <a:xfrm>
              <a:off x="834987" y="8515376"/>
              <a:ext cx="217488" cy="215900"/>
            </a:xfrm>
            <a:prstGeom prst="ellipse">
              <a:avLst/>
            </a:prstGeom>
            <a:noFill/>
            <a:ln w="41275"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w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61" name="Овал 360"/>
            <p:cNvSpPr/>
            <p:nvPr/>
          </p:nvSpPr>
          <p:spPr bwMode="auto">
            <a:xfrm>
              <a:off x="909599" y="8582050"/>
              <a:ext cx="71438" cy="7302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118" name="Text Box 47"/>
          <p:cNvSpPr txBox="1">
            <a:spLocks noChangeArrowheads="1"/>
          </p:cNvSpPr>
          <p:nvPr/>
        </p:nvSpPr>
        <p:spPr bwMode="auto">
          <a:xfrm>
            <a:off x="3359150" y="1651000"/>
            <a:ext cx="1333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530" tIns="52257" rIns="104530" bIns="52257">
            <a:spAutoFit/>
          </a:bodyPr>
          <a:lstStyle/>
          <a:p>
            <a:pPr defTabSz="2162175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Водозаборные станции;</a:t>
            </a:r>
          </a:p>
        </p:txBody>
      </p:sp>
      <p:grpSp>
        <p:nvGrpSpPr>
          <p:cNvPr id="2119" name="Group 465"/>
          <p:cNvGrpSpPr>
            <a:grpSpLocks/>
          </p:cNvGrpSpPr>
          <p:nvPr/>
        </p:nvGrpSpPr>
        <p:grpSpPr bwMode="auto">
          <a:xfrm>
            <a:off x="3025775" y="2095500"/>
            <a:ext cx="252413" cy="184150"/>
            <a:chOff x="7363" y="4473"/>
            <a:chExt cx="191" cy="188"/>
          </a:xfrm>
        </p:grpSpPr>
        <p:sp>
          <p:nvSpPr>
            <p:cNvPr id="364" name="Rectangle 466"/>
            <p:cNvSpPr>
              <a:spLocks noChangeArrowheads="1"/>
            </p:cNvSpPr>
            <p:nvPr/>
          </p:nvSpPr>
          <p:spPr bwMode="auto">
            <a:xfrm>
              <a:off x="7363" y="4577"/>
              <a:ext cx="170" cy="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txBody>
            <a:bodyPr wrap="none" lIns="91381" tIns="45690" rIns="91381" bIns="45690" anchor="ctr"/>
            <a:lstStyle/>
            <a:p>
              <a:pPr algn="ctr" defTabSz="7875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700" dirty="0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365" name="AutoShape 467"/>
            <p:cNvSpPr>
              <a:spLocks noChangeArrowheads="1"/>
            </p:cNvSpPr>
            <p:nvPr/>
          </p:nvSpPr>
          <p:spPr bwMode="auto">
            <a:xfrm rot="10800000">
              <a:off x="7469" y="4473"/>
              <a:ext cx="85" cy="1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74 w 21600"/>
                <a:gd name="T13" fmla="*/ 4481 h 21600"/>
                <a:gd name="T14" fmla="*/ 17026 w 21600"/>
                <a:gd name="T15" fmla="*/ 171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2120" name="Text Box 47"/>
          <p:cNvSpPr txBox="1">
            <a:spLocks noChangeArrowheads="1"/>
          </p:cNvSpPr>
          <p:nvPr/>
        </p:nvSpPr>
        <p:spPr bwMode="auto">
          <a:xfrm>
            <a:off x="3359150" y="2085975"/>
            <a:ext cx="13335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530" tIns="52257" rIns="104530" bIns="52257">
            <a:spAutoFit/>
          </a:bodyPr>
          <a:lstStyle/>
          <a:p>
            <a:pPr defTabSz="2162175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Котельные;</a:t>
            </a:r>
          </a:p>
        </p:txBody>
      </p:sp>
      <p:grpSp>
        <p:nvGrpSpPr>
          <p:cNvPr id="2121" name="Group 128"/>
          <p:cNvGrpSpPr>
            <a:grpSpLocks/>
          </p:cNvGrpSpPr>
          <p:nvPr/>
        </p:nvGrpSpPr>
        <p:grpSpPr bwMode="auto">
          <a:xfrm flipH="1">
            <a:off x="3070225" y="3208338"/>
            <a:ext cx="142875" cy="269875"/>
            <a:chOff x="3767" y="2115"/>
            <a:chExt cx="159" cy="368"/>
          </a:xfrm>
        </p:grpSpPr>
        <p:grpSp>
          <p:nvGrpSpPr>
            <p:cNvPr id="2533" name="Group 129"/>
            <p:cNvGrpSpPr>
              <a:grpSpLocks/>
            </p:cNvGrpSpPr>
            <p:nvPr/>
          </p:nvGrpSpPr>
          <p:grpSpPr bwMode="auto">
            <a:xfrm>
              <a:off x="3767" y="2217"/>
              <a:ext cx="159" cy="266"/>
              <a:chOff x="3767" y="2217"/>
              <a:chExt cx="159" cy="266"/>
            </a:xfrm>
          </p:grpSpPr>
          <p:sp>
            <p:nvSpPr>
              <p:cNvPr id="2540" name="Freeform 130"/>
              <p:cNvSpPr>
                <a:spLocks/>
              </p:cNvSpPr>
              <p:nvPr/>
            </p:nvSpPr>
            <p:spPr bwMode="auto">
              <a:xfrm>
                <a:off x="3767" y="2217"/>
                <a:ext cx="159" cy="266"/>
              </a:xfrm>
              <a:custGeom>
                <a:avLst/>
                <a:gdLst>
                  <a:gd name="T0" fmla="*/ 40 w 159"/>
                  <a:gd name="T1" fmla="*/ 0 h 266"/>
                  <a:gd name="T2" fmla="*/ 119 w 159"/>
                  <a:gd name="T3" fmla="*/ 0 h 266"/>
                  <a:gd name="T4" fmla="*/ 159 w 159"/>
                  <a:gd name="T5" fmla="*/ 266 h 266"/>
                  <a:gd name="T6" fmla="*/ 0 w 159"/>
                  <a:gd name="T7" fmla="*/ 266 h 266"/>
                  <a:gd name="T8" fmla="*/ 40 w 15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266"/>
                  <a:gd name="T17" fmla="*/ 159 w 15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" h="266">
                    <a:moveTo>
                      <a:pt x="40" y="0"/>
                    </a:moveTo>
                    <a:lnTo>
                      <a:pt x="119" y="0"/>
                    </a:lnTo>
                    <a:lnTo>
                      <a:pt x="15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41" name="Freeform 131"/>
              <p:cNvSpPr>
                <a:spLocks/>
              </p:cNvSpPr>
              <p:nvPr/>
            </p:nvSpPr>
            <p:spPr bwMode="auto">
              <a:xfrm>
                <a:off x="3767" y="2217"/>
                <a:ext cx="159" cy="266"/>
              </a:xfrm>
              <a:custGeom>
                <a:avLst/>
                <a:gdLst>
                  <a:gd name="T0" fmla="*/ 40 w 159"/>
                  <a:gd name="T1" fmla="*/ 0 h 266"/>
                  <a:gd name="T2" fmla="*/ 119 w 159"/>
                  <a:gd name="T3" fmla="*/ 0 h 266"/>
                  <a:gd name="T4" fmla="*/ 159 w 159"/>
                  <a:gd name="T5" fmla="*/ 266 h 266"/>
                  <a:gd name="T6" fmla="*/ 0 w 159"/>
                  <a:gd name="T7" fmla="*/ 266 h 266"/>
                  <a:gd name="T8" fmla="*/ 40 w 15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266"/>
                  <a:gd name="T17" fmla="*/ 159 w 15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" h="266">
                    <a:moveTo>
                      <a:pt x="40" y="0"/>
                    </a:moveTo>
                    <a:lnTo>
                      <a:pt x="119" y="0"/>
                    </a:lnTo>
                    <a:lnTo>
                      <a:pt x="15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534" name="Group 132"/>
            <p:cNvGrpSpPr>
              <a:grpSpLocks/>
            </p:cNvGrpSpPr>
            <p:nvPr/>
          </p:nvGrpSpPr>
          <p:grpSpPr bwMode="auto">
            <a:xfrm>
              <a:off x="3807" y="2115"/>
              <a:ext cx="79" cy="77"/>
              <a:chOff x="3807" y="2115"/>
              <a:chExt cx="79" cy="77"/>
            </a:xfrm>
          </p:grpSpPr>
          <p:sp>
            <p:nvSpPr>
              <p:cNvPr id="2538" name="Freeform 133"/>
              <p:cNvSpPr>
                <a:spLocks/>
              </p:cNvSpPr>
              <p:nvPr/>
            </p:nvSpPr>
            <p:spPr bwMode="auto">
              <a:xfrm>
                <a:off x="3807" y="2115"/>
                <a:ext cx="79" cy="77"/>
              </a:xfrm>
              <a:custGeom>
                <a:avLst/>
                <a:gdLst>
                  <a:gd name="T0" fmla="*/ 27 w 79"/>
                  <a:gd name="T1" fmla="*/ 70 h 77"/>
                  <a:gd name="T2" fmla="*/ 20 w 79"/>
                  <a:gd name="T3" fmla="*/ 69 h 77"/>
                  <a:gd name="T4" fmla="*/ 15 w 79"/>
                  <a:gd name="T5" fmla="*/ 67 h 77"/>
                  <a:gd name="T6" fmla="*/ 13 w 79"/>
                  <a:gd name="T7" fmla="*/ 65 h 77"/>
                  <a:gd name="T8" fmla="*/ 12 w 79"/>
                  <a:gd name="T9" fmla="*/ 63 h 77"/>
                  <a:gd name="T10" fmla="*/ 8 w 79"/>
                  <a:gd name="T11" fmla="*/ 61 h 77"/>
                  <a:gd name="T12" fmla="*/ 6 w 79"/>
                  <a:gd name="T13" fmla="*/ 58 h 77"/>
                  <a:gd name="T14" fmla="*/ 5 w 79"/>
                  <a:gd name="T15" fmla="*/ 56 h 77"/>
                  <a:gd name="T16" fmla="*/ 3 w 79"/>
                  <a:gd name="T17" fmla="*/ 51 h 77"/>
                  <a:gd name="T18" fmla="*/ 1 w 79"/>
                  <a:gd name="T19" fmla="*/ 47 h 77"/>
                  <a:gd name="T20" fmla="*/ 0 w 79"/>
                  <a:gd name="T21" fmla="*/ 42 h 77"/>
                  <a:gd name="T22" fmla="*/ 1 w 79"/>
                  <a:gd name="T23" fmla="*/ 19 h 77"/>
                  <a:gd name="T24" fmla="*/ 3 w 79"/>
                  <a:gd name="T25" fmla="*/ 16 h 77"/>
                  <a:gd name="T26" fmla="*/ 5 w 79"/>
                  <a:gd name="T27" fmla="*/ 14 h 77"/>
                  <a:gd name="T28" fmla="*/ 6 w 79"/>
                  <a:gd name="T29" fmla="*/ 10 h 77"/>
                  <a:gd name="T30" fmla="*/ 8 w 79"/>
                  <a:gd name="T31" fmla="*/ 7 h 77"/>
                  <a:gd name="T32" fmla="*/ 10 w 79"/>
                  <a:gd name="T33" fmla="*/ 5 h 77"/>
                  <a:gd name="T34" fmla="*/ 13 w 79"/>
                  <a:gd name="T35" fmla="*/ 3 h 77"/>
                  <a:gd name="T36" fmla="*/ 15 w 79"/>
                  <a:gd name="T37" fmla="*/ 1 h 77"/>
                  <a:gd name="T38" fmla="*/ 27 w 79"/>
                  <a:gd name="T39" fmla="*/ 0 h 77"/>
                  <a:gd name="T40" fmla="*/ 29 w 79"/>
                  <a:gd name="T41" fmla="*/ 1 h 77"/>
                  <a:gd name="T42" fmla="*/ 27 w 79"/>
                  <a:gd name="T43" fmla="*/ 14 h 77"/>
                  <a:gd name="T44" fmla="*/ 25 w 79"/>
                  <a:gd name="T45" fmla="*/ 23 h 77"/>
                  <a:gd name="T46" fmla="*/ 27 w 79"/>
                  <a:gd name="T47" fmla="*/ 26 h 77"/>
                  <a:gd name="T48" fmla="*/ 32 w 79"/>
                  <a:gd name="T49" fmla="*/ 33 h 77"/>
                  <a:gd name="T50" fmla="*/ 40 w 79"/>
                  <a:gd name="T51" fmla="*/ 35 h 77"/>
                  <a:gd name="T52" fmla="*/ 42 w 79"/>
                  <a:gd name="T53" fmla="*/ 33 h 77"/>
                  <a:gd name="T54" fmla="*/ 44 w 79"/>
                  <a:gd name="T55" fmla="*/ 32 h 77"/>
                  <a:gd name="T56" fmla="*/ 45 w 79"/>
                  <a:gd name="T57" fmla="*/ 30 h 77"/>
                  <a:gd name="T58" fmla="*/ 47 w 79"/>
                  <a:gd name="T59" fmla="*/ 28 h 77"/>
                  <a:gd name="T60" fmla="*/ 49 w 79"/>
                  <a:gd name="T61" fmla="*/ 26 h 77"/>
                  <a:gd name="T62" fmla="*/ 59 w 79"/>
                  <a:gd name="T63" fmla="*/ 23 h 77"/>
                  <a:gd name="T64" fmla="*/ 62 w 79"/>
                  <a:gd name="T65" fmla="*/ 24 h 77"/>
                  <a:gd name="T66" fmla="*/ 61 w 79"/>
                  <a:gd name="T67" fmla="*/ 32 h 77"/>
                  <a:gd name="T68" fmla="*/ 59 w 79"/>
                  <a:gd name="T69" fmla="*/ 35 h 77"/>
                  <a:gd name="T70" fmla="*/ 57 w 79"/>
                  <a:gd name="T71" fmla="*/ 38 h 77"/>
                  <a:gd name="T72" fmla="*/ 55 w 79"/>
                  <a:gd name="T73" fmla="*/ 46 h 77"/>
                  <a:gd name="T74" fmla="*/ 64 w 79"/>
                  <a:gd name="T75" fmla="*/ 44 h 77"/>
                  <a:gd name="T76" fmla="*/ 67 w 79"/>
                  <a:gd name="T77" fmla="*/ 42 h 77"/>
                  <a:gd name="T78" fmla="*/ 76 w 79"/>
                  <a:gd name="T79" fmla="*/ 40 h 77"/>
                  <a:gd name="T80" fmla="*/ 77 w 79"/>
                  <a:gd name="T81" fmla="*/ 42 h 77"/>
                  <a:gd name="T82" fmla="*/ 79 w 79"/>
                  <a:gd name="T83" fmla="*/ 44 h 77"/>
                  <a:gd name="T84" fmla="*/ 77 w 79"/>
                  <a:gd name="T85" fmla="*/ 55 h 77"/>
                  <a:gd name="T86" fmla="*/ 76 w 79"/>
                  <a:gd name="T87" fmla="*/ 56 h 77"/>
                  <a:gd name="T88" fmla="*/ 74 w 79"/>
                  <a:gd name="T89" fmla="*/ 60 h 77"/>
                  <a:gd name="T90" fmla="*/ 71 w 79"/>
                  <a:gd name="T91" fmla="*/ 63 h 77"/>
                  <a:gd name="T92" fmla="*/ 67 w 79"/>
                  <a:gd name="T93" fmla="*/ 67 h 77"/>
                  <a:gd name="T94" fmla="*/ 64 w 79"/>
                  <a:gd name="T95" fmla="*/ 70 h 77"/>
                  <a:gd name="T96" fmla="*/ 62 w 79"/>
                  <a:gd name="T97" fmla="*/ 72 h 77"/>
                  <a:gd name="T98" fmla="*/ 59 w 79"/>
                  <a:gd name="T99" fmla="*/ 74 h 77"/>
                  <a:gd name="T100" fmla="*/ 34 w 79"/>
                  <a:gd name="T101" fmla="*/ 72 h 77"/>
                  <a:gd name="T102" fmla="*/ 23 w 79"/>
                  <a:gd name="T103" fmla="*/ 77 h 7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9"/>
                  <a:gd name="T157" fmla="*/ 0 h 77"/>
                  <a:gd name="T158" fmla="*/ 79 w 79"/>
                  <a:gd name="T159" fmla="*/ 77 h 7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9" h="77">
                    <a:moveTo>
                      <a:pt x="23" y="77"/>
                    </a:moveTo>
                    <a:lnTo>
                      <a:pt x="27" y="70"/>
                    </a:lnTo>
                    <a:lnTo>
                      <a:pt x="25" y="69"/>
                    </a:lnTo>
                    <a:lnTo>
                      <a:pt x="20" y="69"/>
                    </a:lnTo>
                    <a:lnTo>
                      <a:pt x="18" y="67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8" y="61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1"/>
                    </a:lnTo>
                    <a:lnTo>
                      <a:pt x="3" y="51"/>
                    </a:lnTo>
                    <a:lnTo>
                      <a:pt x="3" y="49"/>
                    </a:lnTo>
                    <a:lnTo>
                      <a:pt x="1" y="47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5" y="26"/>
                    </a:lnTo>
                    <a:lnTo>
                      <a:pt x="27" y="26"/>
                    </a:lnTo>
                    <a:lnTo>
                      <a:pt x="27" y="33"/>
                    </a:lnTo>
                    <a:lnTo>
                      <a:pt x="32" y="33"/>
                    </a:lnTo>
                    <a:lnTo>
                      <a:pt x="34" y="35"/>
                    </a:lnTo>
                    <a:lnTo>
                      <a:pt x="40" y="35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49" y="23"/>
                    </a:lnTo>
                    <a:lnTo>
                      <a:pt x="59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2" y="30"/>
                    </a:lnTo>
                    <a:lnTo>
                      <a:pt x="61" y="32"/>
                    </a:lnTo>
                    <a:lnTo>
                      <a:pt x="61" y="33"/>
                    </a:lnTo>
                    <a:lnTo>
                      <a:pt x="59" y="35"/>
                    </a:lnTo>
                    <a:lnTo>
                      <a:pt x="59" y="37"/>
                    </a:lnTo>
                    <a:lnTo>
                      <a:pt x="57" y="38"/>
                    </a:lnTo>
                    <a:lnTo>
                      <a:pt x="55" y="38"/>
                    </a:lnTo>
                    <a:lnTo>
                      <a:pt x="55" y="46"/>
                    </a:lnTo>
                    <a:lnTo>
                      <a:pt x="62" y="46"/>
                    </a:lnTo>
                    <a:lnTo>
                      <a:pt x="64" y="44"/>
                    </a:lnTo>
                    <a:lnTo>
                      <a:pt x="66" y="44"/>
                    </a:lnTo>
                    <a:lnTo>
                      <a:pt x="67" y="42"/>
                    </a:lnTo>
                    <a:lnTo>
                      <a:pt x="67" y="40"/>
                    </a:lnTo>
                    <a:lnTo>
                      <a:pt x="76" y="40"/>
                    </a:lnTo>
                    <a:lnTo>
                      <a:pt x="76" y="42"/>
                    </a:lnTo>
                    <a:lnTo>
                      <a:pt x="77" y="42"/>
                    </a:lnTo>
                    <a:lnTo>
                      <a:pt x="77" y="44"/>
                    </a:lnTo>
                    <a:lnTo>
                      <a:pt x="79" y="44"/>
                    </a:lnTo>
                    <a:lnTo>
                      <a:pt x="79" y="53"/>
                    </a:lnTo>
                    <a:lnTo>
                      <a:pt x="77" y="55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6" y="58"/>
                    </a:lnTo>
                    <a:lnTo>
                      <a:pt x="74" y="60"/>
                    </a:lnTo>
                    <a:lnTo>
                      <a:pt x="72" y="61"/>
                    </a:lnTo>
                    <a:lnTo>
                      <a:pt x="71" y="63"/>
                    </a:lnTo>
                    <a:lnTo>
                      <a:pt x="69" y="65"/>
                    </a:lnTo>
                    <a:lnTo>
                      <a:pt x="67" y="67"/>
                    </a:lnTo>
                    <a:lnTo>
                      <a:pt x="66" y="69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9" y="72"/>
                    </a:lnTo>
                    <a:lnTo>
                      <a:pt x="59" y="74"/>
                    </a:lnTo>
                    <a:lnTo>
                      <a:pt x="35" y="74"/>
                    </a:lnTo>
                    <a:lnTo>
                      <a:pt x="34" y="72"/>
                    </a:lnTo>
                    <a:lnTo>
                      <a:pt x="22" y="72"/>
                    </a:lnTo>
                    <a:lnTo>
                      <a:pt x="23" y="7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39" name="Freeform 134"/>
              <p:cNvSpPr>
                <a:spLocks/>
              </p:cNvSpPr>
              <p:nvPr/>
            </p:nvSpPr>
            <p:spPr bwMode="auto">
              <a:xfrm>
                <a:off x="3807" y="2115"/>
                <a:ext cx="79" cy="77"/>
              </a:xfrm>
              <a:custGeom>
                <a:avLst/>
                <a:gdLst>
                  <a:gd name="T0" fmla="*/ 27 w 79"/>
                  <a:gd name="T1" fmla="*/ 70 h 77"/>
                  <a:gd name="T2" fmla="*/ 20 w 79"/>
                  <a:gd name="T3" fmla="*/ 69 h 77"/>
                  <a:gd name="T4" fmla="*/ 15 w 79"/>
                  <a:gd name="T5" fmla="*/ 67 h 77"/>
                  <a:gd name="T6" fmla="*/ 13 w 79"/>
                  <a:gd name="T7" fmla="*/ 65 h 77"/>
                  <a:gd name="T8" fmla="*/ 12 w 79"/>
                  <a:gd name="T9" fmla="*/ 63 h 77"/>
                  <a:gd name="T10" fmla="*/ 8 w 79"/>
                  <a:gd name="T11" fmla="*/ 61 h 77"/>
                  <a:gd name="T12" fmla="*/ 6 w 79"/>
                  <a:gd name="T13" fmla="*/ 58 h 77"/>
                  <a:gd name="T14" fmla="*/ 5 w 79"/>
                  <a:gd name="T15" fmla="*/ 56 h 77"/>
                  <a:gd name="T16" fmla="*/ 3 w 79"/>
                  <a:gd name="T17" fmla="*/ 51 h 77"/>
                  <a:gd name="T18" fmla="*/ 1 w 79"/>
                  <a:gd name="T19" fmla="*/ 47 h 77"/>
                  <a:gd name="T20" fmla="*/ 0 w 79"/>
                  <a:gd name="T21" fmla="*/ 42 h 77"/>
                  <a:gd name="T22" fmla="*/ 1 w 79"/>
                  <a:gd name="T23" fmla="*/ 19 h 77"/>
                  <a:gd name="T24" fmla="*/ 3 w 79"/>
                  <a:gd name="T25" fmla="*/ 16 h 77"/>
                  <a:gd name="T26" fmla="*/ 5 w 79"/>
                  <a:gd name="T27" fmla="*/ 14 h 77"/>
                  <a:gd name="T28" fmla="*/ 6 w 79"/>
                  <a:gd name="T29" fmla="*/ 10 h 77"/>
                  <a:gd name="T30" fmla="*/ 8 w 79"/>
                  <a:gd name="T31" fmla="*/ 7 h 77"/>
                  <a:gd name="T32" fmla="*/ 10 w 79"/>
                  <a:gd name="T33" fmla="*/ 5 h 77"/>
                  <a:gd name="T34" fmla="*/ 13 w 79"/>
                  <a:gd name="T35" fmla="*/ 3 h 77"/>
                  <a:gd name="T36" fmla="*/ 15 w 79"/>
                  <a:gd name="T37" fmla="*/ 1 h 77"/>
                  <a:gd name="T38" fmla="*/ 27 w 79"/>
                  <a:gd name="T39" fmla="*/ 0 h 77"/>
                  <a:gd name="T40" fmla="*/ 29 w 79"/>
                  <a:gd name="T41" fmla="*/ 1 h 77"/>
                  <a:gd name="T42" fmla="*/ 27 w 79"/>
                  <a:gd name="T43" fmla="*/ 14 h 77"/>
                  <a:gd name="T44" fmla="*/ 25 w 79"/>
                  <a:gd name="T45" fmla="*/ 23 h 77"/>
                  <a:gd name="T46" fmla="*/ 27 w 79"/>
                  <a:gd name="T47" fmla="*/ 26 h 77"/>
                  <a:gd name="T48" fmla="*/ 32 w 79"/>
                  <a:gd name="T49" fmla="*/ 33 h 77"/>
                  <a:gd name="T50" fmla="*/ 40 w 79"/>
                  <a:gd name="T51" fmla="*/ 35 h 77"/>
                  <a:gd name="T52" fmla="*/ 42 w 79"/>
                  <a:gd name="T53" fmla="*/ 33 h 77"/>
                  <a:gd name="T54" fmla="*/ 44 w 79"/>
                  <a:gd name="T55" fmla="*/ 32 h 77"/>
                  <a:gd name="T56" fmla="*/ 45 w 79"/>
                  <a:gd name="T57" fmla="*/ 30 h 77"/>
                  <a:gd name="T58" fmla="*/ 47 w 79"/>
                  <a:gd name="T59" fmla="*/ 28 h 77"/>
                  <a:gd name="T60" fmla="*/ 49 w 79"/>
                  <a:gd name="T61" fmla="*/ 26 h 77"/>
                  <a:gd name="T62" fmla="*/ 59 w 79"/>
                  <a:gd name="T63" fmla="*/ 23 h 77"/>
                  <a:gd name="T64" fmla="*/ 62 w 79"/>
                  <a:gd name="T65" fmla="*/ 24 h 77"/>
                  <a:gd name="T66" fmla="*/ 61 w 79"/>
                  <a:gd name="T67" fmla="*/ 32 h 77"/>
                  <a:gd name="T68" fmla="*/ 59 w 79"/>
                  <a:gd name="T69" fmla="*/ 35 h 77"/>
                  <a:gd name="T70" fmla="*/ 57 w 79"/>
                  <a:gd name="T71" fmla="*/ 38 h 77"/>
                  <a:gd name="T72" fmla="*/ 55 w 79"/>
                  <a:gd name="T73" fmla="*/ 46 h 77"/>
                  <a:gd name="T74" fmla="*/ 64 w 79"/>
                  <a:gd name="T75" fmla="*/ 44 h 77"/>
                  <a:gd name="T76" fmla="*/ 67 w 79"/>
                  <a:gd name="T77" fmla="*/ 42 h 77"/>
                  <a:gd name="T78" fmla="*/ 76 w 79"/>
                  <a:gd name="T79" fmla="*/ 40 h 77"/>
                  <a:gd name="T80" fmla="*/ 77 w 79"/>
                  <a:gd name="T81" fmla="*/ 42 h 77"/>
                  <a:gd name="T82" fmla="*/ 79 w 79"/>
                  <a:gd name="T83" fmla="*/ 44 h 77"/>
                  <a:gd name="T84" fmla="*/ 77 w 79"/>
                  <a:gd name="T85" fmla="*/ 55 h 77"/>
                  <a:gd name="T86" fmla="*/ 76 w 79"/>
                  <a:gd name="T87" fmla="*/ 56 h 77"/>
                  <a:gd name="T88" fmla="*/ 74 w 79"/>
                  <a:gd name="T89" fmla="*/ 60 h 77"/>
                  <a:gd name="T90" fmla="*/ 71 w 79"/>
                  <a:gd name="T91" fmla="*/ 63 h 77"/>
                  <a:gd name="T92" fmla="*/ 67 w 79"/>
                  <a:gd name="T93" fmla="*/ 67 h 77"/>
                  <a:gd name="T94" fmla="*/ 64 w 79"/>
                  <a:gd name="T95" fmla="*/ 70 h 77"/>
                  <a:gd name="T96" fmla="*/ 62 w 79"/>
                  <a:gd name="T97" fmla="*/ 72 h 77"/>
                  <a:gd name="T98" fmla="*/ 59 w 79"/>
                  <a:gd name="T99" fmla="*/ 74 h 77"/>
                  <a:gd name="T100" fmla="*/ 34 w 79"/>
                  <a:gd name="T101" fmla="*/ 72 h 77"/>
                  <a:gd name="T102" fmla="*/ 23 w 79"/>
                  <a:gd name="T103" fmla="*/ 77 h 7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9"/>
                  <a:gd name="T157" fmla="*/ 0 h 77"/>
                  <a:gd name="T158" fmla="*/ 79 w 79"/>
                  <a:gd name="T159" fmla="*/ 77 h 7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9" h="77">
                    <a:moveTo>
                      <a:pt x="23" y="77"/>
                    </a:moveTo>
                    <a:lnTo>
                      <a:pt x="27" y="70"/>
                    </a:lnTo>
                    <a:lnTo>
                      <a:pt x="25" y="69"/>
                    </a:lnTo>
                    <a:lnTo>
                      <a:pt x="20" y="69"/>
                    </a:lnTo>
                    <a:lnTo>
                      <a:pt x="18" y="67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8" y="61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1"/>
                    </a:lnTo>
                    <a:lnTo>
                      <a:pt x="3" y="51"/>
                    </a:lnTo>
                    <a:lnTo>
                      <a:pt x="3" y="49"/>
                    </a:lnTo>
                    <a:lnTo>
                      <a:pt x="1" y="47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5" y="26"/>
                    </a:lnTo>
                    <a:lnTo>
                      <a:pt x="27" y="26"/>
                    </a:lnTo>
                    <a:lnTo>
                      <a:pt x="27" y="33"/>
                    </a:lnTo>
                    <a:lnTo>
                      <a:pt x="32" y="33"/>
                    </a:lnTo>
                    <a:lnTo>
                      <a:pt x="34" y="35"/>
                    </a:lnTo>
                    <a:lnTo>
                      <a:pt x="40" y="35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49" y="23"/>
                    </a:lnTo>
                    <a:lnTo>
                      <a:pt x="59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2" y="30"/>
                    </a:lnTo>
                    <a:lnTo>
                      <a:pt x="61" y="32"/>
                    </a:lnTo>
                    <a:lnTo>
                      <a:pt x="61" y="33"/>
                    </a:lnTo>
                    <a:lnTo>
                      <a:pt x="59" y="35"/>
                    </a:lnTo>
                    <a:lnTo>
                      <a:pt x="59" y="37"/>
                    </a:lnTo>
                    <a:lnTo>
                      <a:pt x="57" y="38"/>
                    </a:lnTo>
                    <a:lnTo>
                      <a:pt x="55" y="38"/>
                    </a:lnTo>
                    <a:lnTo>
                      <a:pt x="55" y="46"/>
                    </a:lnTo>
                    <a:lnTo>
                      <a:pt x="62" y="46"/>
                    </a:lnTo>
                    <a:lnTo>
                      <a:pt x="64" y="44"/>
                    </a:lnTo>
                    <a:lnTo>
                      <a:pt x="66" y="44"/>
                    </a:lnTo>
                    <a:lnTo>
                      <a:pt x="67" y="42"/>
                    </a:lnTo>
                    <a:lnTo>
                      <a:pt x="67" y="40"/>
                    </a:lnTo>
                    <a:lnTo>
                      <a:pt x="76" y="40"/>
                    </a:lnTo>
                    <a:lnTo>
                      <a:pt x="76" y="42"/>
                    </a:lnTo>
                    <a:lnTo>
                      <a:pt x="77" y="42"/>
                    </a:lnTo>
                    <a:lnTo>
                      <a:pt x="77" y="44"/>
                    </a:lnTo>
                    <a:lnTo>
                      <a:pt x="79" y="44"/>
                    </a:lnTo>
                    <a:lnTo>
                      <a:pt x="79" y="53"/>
                    </a:lnTo>
                    <a:lnTo>
                      <a:pt x="77" y="55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6" y="58"/>
                    </a:lnTo>
                    <a:lnTo>
                      <a:pt x="74" y="60"/>
                    </a:lnTo>
                    <a:lnTo>
                      <a:pt x="72" y="61"/>
                    </a:lnTo>
                    <a:lnTo>
                      <a:pt x="71" y="63"/>
                    </a:lnTo>
                    <a:lnTo>
                      <a:pt x="69" y="65"/>
                    </a:lnTo>
                    <a:lnTo>
                      <a:pt x="67" y="67"/>
                    </a:lnTo>
                    <a:lnTo>
                      <a:pt x="66" y="69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9" y="72"/>
                    </a:lnTo>
                    <a:lnTo>
                      <a:pt x="59" y="74"/>
                    </a:lnTo>
                    <a:lnTo>
                      <a:pt x="35" y="74"/>
                    </a:lnTo>
                    <a:lnTo>
                      <a:pt x="34" y="72"/>
                    </a:lnTo>
                    <a:lnTo>
                      <a:pt x="22" y="72"/>
                    </a:lnTo>
                    <a:lnTo>
                      <a:pt x="23" y="77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535" name="Group 135"/>
            <p:cNvGrpSpPr>
              <a:grpSpLocks/>
            </p:cNvGrpSpPr>
            <p:nvPr/>
          </p:nvGrpSpPr>
          <p:grpSpPr bwMode="auto">
            <a:xfrm>
              <a:off x="3767" y="2217"/>
              <a:ext cx="79" cy="266"/>
              <a:chOff x="3767" y="2217"/>
              <a:chExt cx="79" cy="266"/>
            </a:xfrm>
          </p:grpSpPr>
          <p:sp>
            <p:nvSpPr>
              <p:cNvPr id="2536" name="Freeform 136"/>
              <p:cNvSpPr>
                <a:spLocks/>
              </p:cNvSpPr>
              <p:nvPr/>
            </p:nvSpPr>
            <p:spPr bwMode="auto">
              <a:xfrm>
                <a:off x="3767" y="2217"/>
                <a:ext cx="79" cy="266"/>
              </a:xfrm>
              <a:custGeom>
                <a:avLst/>
                <a:gdLst>
                  <a:gd name="T0" fmla="*/ 40 w 79"/>
                  <a:gd name="T1" fmla="*/ 0 h 266"/>
                  <a:gd name="T2" fmla="*/ 79 w 79"/>
                  <a:gd name="T3" fmla="*/ 0 h 266"/>
                  <a:gd name="T4" fmla="*/ 79 w 79"/>
                  <a:gd name="T5" fmla="*/ 266 h 266"/>
                  <a:gd name="T6" fmla="*/ 0 w 79"/>
                  <a:gd name="T7" fmla="*/ 266 h 266"/>
                  <a:gd name="T8" fmla="*/ 40 w 7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66"/>
                  <a:gd name="T17" fmla="*/ 79 w 7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66">
                    <a:moveTo>
                      <a:pt x="40" y="0"/>
                    </a:moveTo>
                    <a:lnTo>
                      <a:pt x="79" y="0"/>
                    </a:lnTo>
                    <a:lnTo>
                      <a:pt x="7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37" name="Freeform 137"/>
              <p:cNvSpPr>
                <a:spLocks/>
              </p:cNvSpPr>
              <p:nvPr/>
            </p:nvSpPr>
            <p:spPr bwMode="auto">
              <a:xfrm>
                <a:off x="3767" y="2217"/>
                <a:ext cx="79" cy="266"/>
              </a:xfrm>
              <a:custGeom>
                <a:avLst/>
                <a:gdLst>
                  <a:gd name="T0" fmla="*/ 40 w 79"/>
                  <a:gd name="T1" fmla="*/ 0 h 266"/>
                  <a:gd name="T2" fmla="*/ 79 w 79"/>
                  <a:gd name="T3" fmla="*/ 0 h 266"/>
                  <a:gd name="T4" fmla="*/ 79 w 79"/>
                  <a:gd name="T5" fmla="*/ 266 h 266"/>
                  <a:gd name="T6" fmla="*/ 0 w 79"/>
                  <a:gd name="T7" fmla="*/ 266 h 266"/>
                  <a:gd name="T8" fmla="*/ 40 w 7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66"/>
                  <a:gd name="T17" fmla="*/ 79 w 7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66">
                    <a:moveTo>
                      <a:pt x="40" y="0"/>
                    </a:moveTo>
                    <a:lnTo>
                      <a:pt x="79" y="0"/>
                    </a:lnTo>
                    <a:lnTo>
                      <a:pt x="7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122" name="Text Box 47"/>
          <p:cNvSpPr txBox="1">
            <a:spLocks noChangeArrowheads="1"/>
          </p:cNvSpPr>
          <p:nvPr/>
        </p:nvSpPr>
        <p:spPr bwMode="auto">
          <a:xfrm>
            <a:off x="3359150" y="3236913"/>
            <a:ext cx="1333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530" tIns="52257" rIns="104530" bIns="52257">
            <a:spAutoFit/>
          </a:bodyPr>
          <a:lstStyle/>
          <a:p>
            <a:pPr defTabSz="2162175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Газовое месторождение;</a:t>
            </a:r>
          </a:p>
        </p:txBody>
      </p:sp>
      <p:grpSp>
        <p:nvGrpSpPr>
          <p:cNvPr id="2123" name="Группа 377"/>
          <p:cNvGrpSpPr>
            <a:grpSpLocks/>
          </p:cNvGrpSpPr>
          <p:nvPr/>
        </p:nvGrpSpPr>
        <p:grpSpPr bwMode="auto">
          <a:xfrm>
            <a:off x="2892425" y="3498850"/>
            <a:ext cx="590550" cy="406400"/>
            <a:chOff x="4523592" y="5717578"/>
            <a:chExt cx="765501" cy="563207"/>
          </a:xfrm>
        </p:grpSpPr>
        <p:grpSp>
          <p:nvGrpSpPr>
            <p:cNvPr id="2523" name="Group 118"/>
            <p:cNvGrpSpPr>
              <a:grpSpLocks/>
            </p:cNvGrpSpPr>
            <p:nvPr/>
          </p:nvGrpSpPr>
          <p:grpSpPr bwMode="auto">
            <a:xfrm>
              <a:off x="4523592" y="5787726"/>
              <a:ext cx="264373" cy="266347"/>
              <a:chOff x="315" y="951"/>
              <a:chExt cx="144" cy="147"/>
            </a:xfrm>
          </p:grpSpPr>
          <p:grpSp>
            <p:nvGrpSpPr>
              <p:cNvPr id="2528" name="Group 119"/>
              <p:cNvGrpSpPr>
                <a:grpSpLocks/>
              </p:cNvGrpSpPr>
              <p:nvPr/>
            </p:nvGrpSpPr>
            <p:grpSpPr bwMode="auto">
              <a:xfrm>
                <a:off x="315" y="1022"/>
                <a:ext cx="144" cy="76"/>
                <a:chOff x="315" y="1022"/>
                <a:chExt cx="144" cy="76"/>
              </a:xfrm>
            </p:grpSpPr>
            <p:sp>
              <p:nvSpPr>
                <p:cNvPr id="2531" name="Freeform 120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32" name="Freeform 121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529" name="Oval 122"/>
              <p:cNvSpPr>
                <a:spLocks noChangeArrowheads="1"/>
              </p:cNvSpPr>
              <p:nvPr/>
            </p:nvSpPr>
            <p:spPr bwMode="auto">
              <a:xfrm>
                <a:off x="318" y="951"/>
                <a:ext cx="141" cy="147"/>
              </a:xfrm>
              <a:prstGeom prst="ellipse">
                <a:avLst/>
              </a:prstGeom>
              <a:noFill/>
              <a:ln w="22225" cap="rnd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530" name="Line 123"/>
              <p:cNvSpPr>
                <a:spLocks noChangeShapeType="1"/>
              </p:cNvSpPr>
              <p:nvPr/>
            </p:nvSpPr>
            <p:spPr bwMode="auto">
              <a:xfrm>
                <a:off x="321" y="1022"/>
                <a:ext cx="134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524" name="Группа 218"/>
            <p:cNvGrpSpPr>
              <a:grpSpLocks/>
            </p:cNvGrpSpPr>
            <p:nvPr/>
          </p:nvGrpSpPr>
          <p:grpSpPr bwMode="auto">
            <a:xfrm>
              <a:off x="4684812" y="5717578"/>
              <a:ext cx="604281" cy="563207"/>
              <a:chOff x="4684812" y="5717578"/>
              <a:chExt cx="604281" cy="563207"/>
            </a:xfrm>
          </p:grpSpPr>
          <p:sp>
            <p:nvSpPr>
              <p:cNvPr id="2525" name="Line 124"/>
              <p:cNvSpPr>
                <a:spLocks noChangeShapeType="1"/>
              </p:cNvSpPr>
              <p:nvPr/>
            </p:nvSpPr>
            <p:spPr bwMode="auto">
              <a:xfrm>
                <a:off x="4820012" y="5940875"/>
                <a:ext cx="216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26" name="Text Box 125"/>
              <p:cNvSpPr txBox="1">
                <a:spLocks noChangeArrowheads="1"/>
              </p:cNvSpPr>
              <p:nvPr/>
            </p:nvSpPr>
            <p:spPr bwMode="auto">
              <a:xfrm>
                <a:off x="4684812" y="5717578"/>
                <a:ext cx="604281" cy="5632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683" tIns="63851" rIns="127683" bIns="63851">
                <a:spAutoFit/>
              </a:bodyPr>
              <a:lstStyle/>
              <a:p>
                <a:pPr defTabSz="1544638">
                  <a:spcBef>
                    <a:spcPct val="50000"/>
                  </a:spcBef>
                </a:pPr>
                <a:r>
                  <a:rPr lang="ru-RU" sz="900" b="1">
                    <a:latin typeface="Times New Roman" pitchFamily="18" charset="0"/>
                  </a:rPr>
                  <a:t>ГАЗ</a:t>
                </a:r>
              </a:p>
            </p:txBody>
          </p:sp>
          <p:sp>
            <p:nvSpPr>
              <p:cNvPr id="2527" name="Text Box 126"/>
              <p:cNvSpPr txBox="1">
                <a:spLocks noChangeArrowheads="1"/>
              </p:cNvSpPr>
              <p:nvPr/>
            </p:nvSpPr>
            <p:spPr bwMode="auto">
              <a:xfrm>
                <a:off x="4756212" y="5868548"/>
                <a:ext cx="302141" cy="371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683" tIns="63851" rIns="127683" bIns="63851">
                <a:spAutoFit/>
              </a:bodyPr>
              <a:lstStyle/>
              <a:p>
                <a:pPr defTabSz="1544638">
                  <a:spcBef>
                    <a:spcPct val="50000"/>
                  </a:spcBef>
                </a:pPr>
                <a:r>
                  <a:rPr lang="ru-RU" sz="900" b="1">
                    <a:latin typeface="Times New Roman" pitchFamily="18" charset="0"/>
                  </a:rPr>
                  <a:t>2</a:t>
                </a:r>
              </a:p>
            </p:txBody>
          </p:sp>
        </p:grpSp>
      </p:grpSp>
      <p:sp>
        <p:nvSpPr>
          <p:cNvPr id="2124" name="Text Box 47"/>
          <p:cNvSpPr txBox="1">
            <a:spLocks noChangeArrowheads="1"/>
          </p:cNvSpPr>
          <p:nvPr/>
        </p:nvSpPr>
        <p:spPr bwMode="auto">
          <a:xfrm>
            <a:off x="3348038" y="3522663"/>
            <a:ext cx="13335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530" tIns="52257" rIns="104530" bIns="52257">
            <a:spAutoFit/>
          </a:bodyPr>
          <a:lstStyle/>
          <a:p>
            <a:pPr defTabSz="2162175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Газовое хранилище;</a:t>
            </a:r>
          </a:p>
        </p:txBody>
      </p:sp>
      <p:grpSp>
        <p:nvGrpSpPr>
          <p:cNvPr id="2125" name="Group 105"/>
          <p:cNvGrpSpPr>
            <a:grpSpLocks/>
          </p:cNvGrpSpPr>
          <p:nvPr/>
        </p:nvGrpSpPr>
        <p:grpSpPr bwMode="auto">
          <a:xfrm>
            <a:off x="3027363" y="3789363"/>
            <a:ext cx="223837" cy="209550"/>
            <a:chOff x="3061" y="3475"/>
            <a:chExt cx="182" cy="182"/>
          </a:xfrm>
        </p:grpSpPr>
        <p:grpSp>
          <p:nvGrpSpPr>
            <p:cNvPr id="2512" name="Group 106"/>
            <p:cNvGrpSpPr>
              <a:grpSpLocks/>
            </p:cNvGrpSpPr>
            <p:nvPr/>
          </p:nvGrpSpPr>
          <p:grpSpPr bwMode="auto">
            <a:xfrm>
              <a:off x="3072" y="3502"/>
              <a:ext cx="165" cy="113"/>
              <a:chOff x="397" y="3958"/>
              <a:chExt cx="141" cy="124"/>
            </a:xfrm>
          </p:grpSpPr>
          <p:grpSp>
            <p:nvGrpSpPr>
              <p:cNvPr id="2514" name="Group 107"/>
              <p:cNvGrpSpPr>
                <a:grpSpLocks/>
              </p:cNvGrpSpPr>
              <p:nvPr/>
            </p:nvGrpSpPr>
            <p:grpSpPr bwMode="auto">
              <a:xfrm>
                <a:off x="397" y="3958"/>
                <a:ext cx="141" cy="123"/>
                <a:chOff x="397" y="3958"/>
                <a:chExt cx="141" cy="123"/>
              </a:xfrm>
            </p:grpSpPr>
            <p:grpSp>
              <p:nvGrpSpPr>
                <p:cNvPr id="2517" name="Group 108"/>
                <p:cNvGrpSpPr>
                  <a:grpSpLocks/>
                </p:cNvGrpSpPr>
                <p:nvPr/>
              </p:nvGrpSpPr>
              <p:grpSpPr bwMode="auto">
                <a:xfrm>
                  <a:off x="397" y="3958"/>
                  <a:ext cx="70" cy="123"/>
                  <a:chOff x="397" y="3958"/>
                  <a:chExt cx="70" cy="123"/>
                </a:xfrm>
              </p:grpSpPr>
              <p:sp>
                <p:nvSpPr>
                  <p:cNvPr id="2521" name="Freeform 109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22" name="Freeform 110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518" name="Group 111"/>
                <p:cNvGrpSpPr>
                  <a:grpSpLocks/>
                </p:cNvGrpSpPr>
                <p:nvPr/>
              </p:nvGrpSpPr>
              <p:grpSpPr bwMode="auto">
                <a:xfrm>
                  <a:off x="467" y="3958"/>
                  <a:ext cx="71" cy="123"/>
                  <a:chOff x="467" y="3958"/>
                  <a:chExt cx="71" cy="123"/>
                </a:xfrm>
              </p:grpSpPr>
              <p:sp>
                <p:nvSpPr>
                  <p:cNvPr id="2519" name="Freeform 112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20" name="Freeform 113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515" name="Line 114"/>
              <p:cNvSpPr>
                <a:spLocks noChangeShapeType="1"/>
              </p:cNvSpPr>
              <p:nvPr/>
            </p:nvSpPr>
            <p:spPr bwMode="auto">
              <a:xfrm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16" name="Line 115"/>
              <p:cNvSpPr>
                <a:spLocks noChangeShapeType="1"/>
              </p:cNvSpPr>
              <p:nvPr/>
            </p:nvSpPr>
            <p:spPr bwMode="auto">
              <a:xfrm flipV="1"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513" name="Oval 116"/>
            <p:cNvSpPr>
              <a:spLocks noChangeArrowheads="1"/>
            </p:cNvSpPr>
            <p:nvPr/>
          </p:nvSpPr>
          <p:spPr bwMode="auto">
            <a:xfrm>
              <a:off x="3061" y="3475"/>
              <a:ext cx="182" cy="18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2126" name="Text Box 47"/>
          <p:cNvSpPr txBox="1">
            <a:spLocks noChangeArrowheads="1"/>
          </p:cNvSpPr>
          <p:nvPr/>
        </p:nvSpPr>
        <p:spPr bwMode="auto">
          <a:xfrm>
            <a:off x="3363913" y="3776663"/>
            <a:ext cx="13335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530" tIns="52257" rIns="104530" bIns="52257">
            <a:spAutoFit/>
          </a:bodyPr>
          <a:lstStyle/>
          <a:p>
            <a:pPr defTabSz="2162175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Компрессорная станция;</a:t>
            </a:r>
          </a:p>
        </p:txBody>
      </p:sp>
      <p:sp>
        <p:nvSpPr>
          <p:cNvPr id="2127" name="TextBox 13"/>
          <p:cNvSpPr txBox="1">
            <a:spLocks noChangeArrowheads="1"/>
          </p:cNvSpPr>
          <p:nvPr/>
        </p:nvSpPr>
        <p:spPr bwMode="auto">
          <a:xfrm>
            <a:off x="3438525" y="4117975"/>
            <a:ext cx="2249488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8893" tIns="39447" rIns="78893" bIns="39447">
            <a:spAutoFit/>
          </a:bodyPr>
          <a:lstStyle/>
          <a:p>
            <a:r>
              <a:rPr lang="ru-RU" sz="800" b="1">
                <a:latin typeface="Times New Roman" pitchFamily="18" charset="0"/>
                <a:cs typeface="Times New Roman" pitchFamily="18" charset="0"/>
              </a:rPr>
              <a:t>Военизированный горноспасательный взвод</a:t>
            </a:r>
            <a:endParaRPr lang="ru-RU" sz="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28" name="TextBox 15"/>
          <p:cNvSpPr txBox="1">
            <a:spLocks noChangeArrowheads="1"/>
          </p:cNvSpPr>
          <p:nvPr/>
        </p:nvSpPr>
        <p:spPr bwMode="auto">
          <a:xfrm>
            <a:off x="3435350" y="4333875"/>
            <a:ext cx="2008188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8893" tIns="39447" rIns="78893" bIns="39447">
            <a:spAutoFit/>
          </a:bodyPr>
          <a:lstStyle/>
          <a:p>
            <a:r>
              <a:rPr lang="ru-RU" sz="800" b="1">
                <a:latin typeface="Times New Roman" pitchFamily="18" charset="0"/>
                <a:cs typeface="Times New Roman" pitchFamily="18" charset="0"/>
              </a:rPr>
              <a:t>Место погрузки угля на ж/д транспорт  </a:t>
            </a:r>
          </a:p>
        </p:txBody>
      </p:sp>
      <p:sp>
        <p:nvSpPr>
          <p:cNvPr id="410" name="Прямоугольник 409"/>
          <p:cNvSpPr/>
          <p:nvPr/>
        </p:nvSpPr>
        <p:spPr bwMode="auto">
          <a:xfrm>
            <a:off x="2898775" y="4408488"/>
            <a:ext cx="252413" cy="119062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bg2"/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1" tIns="39445" rIns="78891" bIns="3944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30" name="Group 82"/>
          <p:cNvGrpSpPr>
            <a:grpSpLocks/>
          </p:cNvGrpSpPr>
          <p:nvPr/>
        </p:nvGrpSpPr>
        <p:grpSpPr bwMode="auto">
          <a:xfrm>
            <a:off x="2898775" y="4110038"/>
            <a:ext cx="441325" cy="238125"/>
            <a:chOff x="4207" y="2129"/>
            <a:chExt cx="499" cy="456"/>
          </a:xfrm>
        </p:grpSpPr>
        <p:sp>
          <p:nvSpPr>
            <p:cNvPr id="2509" name="AutoShape 83"/>
            <p:cNvSpPr>
              <a:spLocks noChangeArrowheads="1"/>
            </p:cNvSpPr>
            <p:nvPr/>
          </p:nvSpPr>
          <p:spPr bwMode="auto">
            <a:xfrm rot="5400000">
              <a:off x="4288" y="2048"/>
              <a:ext cx="337" cy="499"/>
            </a:xfrm>
            <a:prstGeom prst="flowChartExtract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510" name="Line 84"/>
            <p:cNvSpPr>
              <a:spLocks noChangeShapeType="1"/>
            </p:cNvSpPr>
            <p:nvPr/>
          </p:nvSpPr>
          <p:spPr bwMode="auto">
            <a:xfrm>
              <a:off x="4217" y="2449"/>
              <a:ext cx="0" cy="13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1" name="Text Box 85"/>
            <p:cNvSpPr txBox="1">
              <a:spLocks noChangeArrowheads="1"/>
            </p:cNvSpPr>
            <p:nvPr/>
          </p:nvSpPr>
          <p:spPr bwMode="auto">
            <a:xfrm>
              <a:off x="4223" y="2189"/>
              <a:ext cx="408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8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ВГСВ</a:t>
              </a:r>
            </a:p>
          </p:txBody>
        </p:sp>
      </p:grpSp>
      <p:grpSp>
        <p:nvGrpSpPr>
          <p:cNvPr id="2131" name="Группа 49"/>
          <p:cNvGrpSpPr>
            <a:grpSpLocks/>
          </p:cNvGrpSpPr>
          <p:nvPr/>
        </p:nvGrpSpPr>
        <p:grpSpPr bwMode="auto">
          <a:xfrm>
            <a:off x="2898775" y="4621213"/>
            <a:ext cx="214313" cy="279400"/>
            <a:chOff x="214282" y="1325391"/>
            <a:chExt cx="214314" cy="278951"/>
          </a:xfrm>
        </p:grpSpPr>
        <p:sp>
          <p:nvSpPr>
            <p:cNvPr id="435" name="Равнобедренный треугольник 183"/>
            <p:cNvSpPr/>
            <p:nvPr/>
          </p:nvSpPr>
          <p:spPr>
            <a:xfrm>
              <a:off x="214282" y="1325391"/>
              <a:ext cx="214314" cy="21396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08" name="TextBox 48"/>
            <p:cNvSpPr txBox="1">
              <a:spLocks noChangeArrowheads="1"/>
            </p:cNvSpPr>
            <p:nvPr/>
          </p:nvSpPr>
          <p:spPr bwMode="auto">
            <a:xfrm>
              <a:off x="214282" y="1357298"/>
              <a:ext cx="214314" cy="247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32" name="TextBox 15"/>
          <p:cNvSpPr txBox="1">
            <a:spLocks noChangeArrowheads="1"/>
          </p:cNvSpPr>
          <p:nvPr/>
        </p:nvSpPr>
        <p:spPr bwMode="auto">
          <a:xfrm>
            <a:off x="3446463" y="4621213"/>
            <a:ext cx="474662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8893" tIns="39447" rIns="78893" bIns="39447">
            <a:spAutoFit/>
          </a:bodyPr>
          <a:lstStyle/>
          <a:p>
            <a:r>
              <a:rPr lang="ru-RU" sz="800" b="1">
                <a:latin typeface="Times New Roman" pitchFamily="18" charset="0"/>
                <a:cs typeface="Times New Roman" pitchFamily="18" charset="0"/>
              </a:rPr>
              <a:t>Шахта</a:t>
            </a:r>
          </a:p>
        </p:txBody>
      </p:sp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2819400" y="4856163"/>
          <a:ext cx="434975" cy="293687"/>
        </p:xfrm>
        <a:graphic>
          <a:graphicData uri="http://schemas.openxmlformats.org/presentationml/2006/ole">
            <p:oleObj spid="_x0000_s2068" name="Clip" r:id="rId6" imgW="5807075" imgH="3009900" progId="">
              <p:embed/>
            </p:oleObj>
          </a:graphicData>
        </a:graphic>
      </p:graphicFrame>
      <p:sp>
        <p:nvSpPr>
          <p:cNvPr id="2133" name="TextBox 15"/>
          <p:cNvSpPr txBox="1">
            <a:spLocks noChangeArrowheads="1"/>
          </p:cNvSpPr>
          <p:nvPr/>
        </p:nvSpPr>
        <p:spPr bwMode="auto">
          <a:xfrm>
            <a:off x="3446463" y="4900613"/>
            <a:ext cx="1998662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8893" tIns="39447" rIns="78893" bIns="39447">
            <a:spAutoFit/>
          </a:bodyPr>
          <a:lstStyle/>
          <a:p>
            <a:r>
              <a:rPr lang="ru-RU" sz="800" b="1">
                <a:latin typeface="Times New Roman" pitchFamily="18" charset="0"/>
                <a:cs typeface="Times New Roman" pitchFamily="18" charset="0"/>
              </a:rPr>
              <a:t>Обогатительная фабрика, (комбинаты)</a:t>
            </a:r>
          </a:p>
        </p:txBody>
      </p:sp>
      <p:grpSp>
        <p:nvGrpSpPr>
          <p:cNvPr id="2134" name="Group 360"/>
          <p:cNvGrpSpPr>
            <a:grpSpLocks/>
          </p:cNvGrpSpPr>
          <p:nvPr/>
        </p:nvGrpSpPr>
        <p:grpSpPr bwMode="auto">
          <a:xfrm>
            <a:off x="2816225" y="5259388"/>
            <a:ext cx="461963" cy="241300"/>
            <a:chOff x="6432" y="3569"/>
            <a:chExt cx="810" cy="602"/>
          </a:xfrm>
        </p:grpSpPr>
        <p:sp>
          <p:nvSpPr>
            <p:cNvPr id="2363" name="Freeform 361"/>
            <p:cNvSpPr>
              <a:spLocks/>
            </p:cNvSpPr>
            <p:nvPr/>
          </p:nvSpPr>
          <p:spPr bwMode="auto">
            <a:xfrm>
              <a:off x="6432" y="3569"/>
              <a:ext cx="810" cy="602"/>
            </a:xfrm>
            <a:custGeom>
              <a:avLst/>
              <a:gdLst>
                <a:gd name="T0" fmla="*/ 0 w 3240"/>
                <a:gd name="T1" fmla="*/ 0 h 2404"/>
                <a:gd name="T2" fmla="*/ 0 w 3240"/>
                <a:gd name="T3" fmla="*/ 0 h 2404"/>
                <a:gd name="T4" fmla="*/ 0 w 3240"/>
                <a:gd name="T5" fmla="*/ 0 h 2404"/>
                <a:gd name="T6" fmla="*/ 0 w 3240"/>
                <a:gd name="T7" fmla="*/ 0 h 2404"/>
                <a:gd name="T8" fmla="*/ 0 w 3240"/>
                <a:gd name="T9" fmla="*/ 0 h 2404"/>
                <a:gd name="T10" fmla="*/ 0 w 3240"/>
                <a:gd name="T11" fmla="*/ 0 h 2404"/>
                <a:gd name="T12" fmla="*/ 0 w 3240"/>
                <a:gd name="T13" fmla="*/ 0 h 2404"/>
                <a:gd name="T14" fmla="*/ 0 w 3240"/>
                <a:gd name="T15" fmla="*/ 0 h 2404"/>
                <a:gd name="T16" fmla="*/ 0 w 3240"/>
                <a:gd name="T17" fmla="*/ 0 h 2404"/>
                <a:gd name="T18" fmla="*/ 0 w 3240"/>
                <a:gd name="T19" fmla="*/ 0 h 2404"/>
                <a:gd name="T20" fmla="*/ 0 w 3240"/>
                <a:gd name="T21" fmla="*/ 0 h 2404"/>
                <a:gd name="T22" fmla="*/ 0 w 3240"/>
                <a:gd name="T23" fmla="*/ 0 h 2404"/>
                <a:gd name="T24" fmla="*/ 0 w 3240"/>
                <a:gd name="T25" fmla="*/ 0 h 2404"/>
                <a:gd name="T26" fmla="*/ 0 w 3240"/>
                <a:gd name="T27" fmla="*/ 0 h 2404"/>
                <a:gd name="T28" fmla="*/ 0 w 3240"/>
                <a:gd name="T29" fmla="*/ 0 h 2404"/>
                <a:gd name="T30" fmla="*/ 0 w 3240"/>
                <a:gd name="T31" fmla="*/ 0 h 2404"/>
                <a:gd name="T32" fmla="*/ 0 w 3240"/>
                <a:gd name="T33" fmla="*/ 0 h 2404"/>
                <a:gd name="T34" fmla="*/ 0 w 3240"/>
                <a:gd name="T35" fmla="*/ 0 h 2404"/>
                <a:gd name="T36" fmla="*/ 0 w 3240"/>
                <a:gd name="T37" fmla="*/ 0 h 2404"/>
                <a:gd name="T38" fmla="*/ 0 w 3240"/>
                <a:gd name="T39" fmla="*/ 0 h 2404"/>
                <a:gd name="T40" fmla="*/ 0 w 3240"/>
                <a:gd name="T41" fmla="*/ 0 h 2404"/>
                <a:gd name="T42" fmla="*/ 0 w 3240"/>
                <a:gd name="T43" fmla="*/ 0 h 2404"/>
                <a:gd name="T44" fmla="*/ 0 w 3240"/>
                <a:gd name="T45" fmla="*/ 0 h 2404"/>
                <a:gd name="T46" fmla="*/ 0 w 3240"/>
                <a:gd name="T47" fmla="*/ 0 h 2404"/>
                <a:gd name="T48" fmla="*/ 0 w 3240"/>
                <a:gd name="T49" fmla="*/ 0 h 2404"/>
                <a:gd name="T50" fmla="*/ 0 w 3240"/>
                <a:gd name="T51" fmla="*/ 0 h 2404"/>
                <a:gd name="T52" fmla="*/ 0 w 3240"/>
                <a:gd name="T53" fmla="*/ 0 h 2404"/>
                <a:gd name="T54" fmla="*/ 0 w 3240"/>
                <a:gd name="T55" fmla="*/ 0 h 2404"/>
                <a:gd name="T56" fmla="*/ 0 w 3240"/>
                <a:gd name="T57" fmla="*/ 0 h 2404"/>
                <a:gd name="T58" fmla="*/ 0 w 3240"/>
                <a:gd name="T59" fmla="*/ 0 h 2404"/>
                <a:gd name="T60" fmla="*/ 0 w 3240"/>
                <a:gd name="T61" fmla="*/ 0 h 2404"/>
                <a:gd name="T62" fmla="*/ 0 w 3240"/>
                <a:gd name="T63" fmla="*/ 0 h 2404"/>
                <a:gd name="T64" fmla="*/ 0 w 3240"/>
                <a:gd name="T65" fmla="*/ 0 h 2404"/>
                <a:gd name="T66" fmla="*/ 0 w 3240"/>
                <a:gd name="T67" fmla="*/ 0 h 2404"/>
                <a:gd name="T68" fmla="*/ 0 w 3240"/>
                <a:gd name="T69" fmla="*/ 0 h 2404"/>
                <a:gd name="T70" fmla="*/ 0 w 3240"/>
                <a:gd name="T71" fmla="*/ 0 h 2404"/>
                <a:gd name="T72" fmla="*/ 0 w 3240"/>
                <a:gd name="T73" fmla="*/ 0 h 2404"/>
                <a:gd name="T74" fmla="*/ 0 w 3240"/>
                <a:gd name="T75" fmla="*/ 0 h 2404"/>
                <a:gd name="T76" fmla="*/ 0 w 3240"/>
                <a:gd name="T77" fmla="*/ 0 h 2404"/>
                <a:gd name="T78" fmla="*/ 0 w 3240"/>
                <a:gd name="T79" fmla="*/ 0 h 2404"/>
                <a:gd name="T80" fmla="*/ 0 w 3240"/>
                <a:gd name="T81" fmla="*/ 0 h 2404"/>
                <a:gd name="T82" fmla="*/ 0 w 3240"/>
                <a:gd name="T83" fmla="*/ 0 h 2404"/>
                <a:gd name="T84" fmla="*/ 0 w 3240"/>
                <a:gd name="T85" fmla="*/ 0 h 2404"/>
                <a:gd name="T86" fmla="*/ 0 w 3240"/>
                <a:gd name="T87" fmla="*/ 0 h 2404"/>
                <a:gd name="T88" fmla="*/ 0 w 3240"/>
                <a:gd name="T89" fmla="*/ 0 h 2404"/>
                <a:gd name="T90" fmla="*/ 0 w 3240"/>
                <a:gd name="T91" fmla="*/ 0 h 2404"/>
                <a:gd name="T92" fmla="*/ 0 w 3240"/>
                <a:gd name="T93" fmla="*/ 0 h 2404"/>
                <a:gd name="T94" fmla="*/ 0 w 3240"/>
                <a:gd name="T95" fmla="*/ 0 h 2404"/>
                <a:gd name="T96" fmla="*/ 0 w 3240"/>
                <a:gd name="T97" fmla="*/ 0 h 2404"/>
                <a:gd name="T98" fmla="*/ 0 w 3240"/>
                <a:gd name="T99" fmla="*/ 0 h 2404"/>
                <a:gd name="T100" fmla="*/ 0 w 3240"/>
                <a:gd name="T101" fmla="*/ 0 h 2404"/>
                <a:gd name="T102" fmla="*/ 0 w 3240"/>
                <a:gd name="T103" fmla="*/ 0 h 2404"/>
                <a:gd name="T104" fmla="*/ 0 w 3240"/>
                <a:gd name="T105" fmla="*/ 0 h 2404"/>
                <a:gd name="T106" fmla="*/ 0 w 3240"/>
                <a:gd name="T107" fmla="*/ 0 h 2404"/>
                <a:gd name="T108" fmla="*/ 0 w 3240"/>
                <a:gd name="T109" fmla="*/ 0 h 2404"/>
                <a:gd name="T110" fmla="*/ 0 w 3240"/>
                <a:gd name="T111" fmla="*/ 0 h 2404"/>
                <a:gd name="T112" fmla="*/ 0 w 3240"/>
                <a:gd name="T113" fmla="*/ 0 h 2404"/>
                <a:gd name="T114" fmla="*/ 0 w 3240"/>
                <a:gd name="T115" fmla="*/ 0 h 2404"/>
                <a:gd name="T116" fmla="*/ 0 w 3240"/>
                <a:gd name="T117" fmla="*/ 0 h 2404"/>
                <a:gd name="T118" fmla="*/ 0 w 3240"/>
                <a:gd name="T119" fmla="*/ 0 h 24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40"/>
                <a:gd name="T181" fmla="*/ 0 h 2404"/>
                <a:gd name="T182" fmla="*/ 3240 w 3240"/>
                <a:gd name="T183" fmla="*/ 2404 h 24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40" h="2404">
                  <a:moveTo>
                    <a:pt x="1866" y="3"/>
                  </a:moveTo>
                  <a:lnTo>
                    <a:pt x="1876" y="0"/>
                  </a:lnTo>
                  <a:lnTo>
                    <a:pt x="1887" y="1"/>
                  </a:lnTo>
                  <a:lnTo>
                    <a:pt x="1898" y="2"/>
                  </a:lnTo>
                  <a:lnTo>
                    <a:pt x="1909" y="5"/>
                  </a:lnTo>
                  <a:lnTo>
                    <a:pt x="1919" y="9"/>
                  </a:lnTo>
                  <a:lnTo>
                    <a:pt x="1929" y="15"/>
                  </a:lnTo>
                  <a:lnTo>
                    <a:pt x="1939" y="20"/>
                  </a:lnTo>
                  <a:lnTo>
                    <a:pt x="1950" y="26"/>
                  </a:lnTo>
                  <a:lnTo>
                    <a:pt x="1960" y="30"/>
                  </a:lnTo>
                  <a:lnTo>
                    <a:pt x="1970" y="34"/>
                  </a:lnTo>
                  <a:lnTo>
                    <a:pt x="1980" y="36"/>
                  </a:lnTo>
                  <a:lnTo>
                    <a:pt x="1990" y="37"/>
                  </a:lnTo>
                  <a:lnTo>
                    <a:pt x="1998" y="36"/>
                  </a:lnTo>
                  <a:lnTo>
                    <a:pt x="2008" y="34"/>
                  </a:lnTo>
                  <a:lnTo>
                    <a:pt x="2019" y="28"/>
                  </a:lnTo>
                  <a:lnTo>
                    <a:pt x="2028" y="20"/>
                  </a:lnTo>
                  <a:lnTo>
                    <a:pt x="2038" y="20"/>
                  </a:lnTo>
                  <a:lnTo>
                    <a:pt x="2050" y="22"/>
                  </a:lnTo>
                  <a:lnTo>
                    <a:pt x="2061" y="24"/>
                  </a:lnTo>
                  <a:lnTo>
                    <a:pt x="2073" y="28"/>
                  </a:lnTo>
                  <a:lnTo>
                    <a:pt x="2082" y="31"/>
                  </a:lnTo>
                  <a:lnTo>
                    <a:pt x="2092" y="36"/>
                  </a:lnTo>
                  <a:lnTo>
                    <a:pt x="2099" y="41"/>
                  </a:lnTo>
                  <a:lnTo>
                    <a:pt x="2108" y="47"/>
                  </a:lnTo>
                  <a:lnTo>
                    <a:pt x="2116" y="37"/>
                  </a:lnTo>
                  <a:lnTo>
                    <a:pt x="2126" y="32"/>
                  </a:lnTo>
                  <a:lnTo>
                    <a:pt x="2135" y="29"/>
                  </a:lnTo>
                  <a:lnTo>
                    <a:pt x="2146" y="29"/>
                  </a:lnTo>
                  <a:lnTo>
                    <a:pt x="2157" y="30"/>
                  </a:lnTo>
                  <a:lnTo>
                    <a:pt x="2167" y="34"/>
                  </a:lnTo>
                  <a:lnTo>
                    <a:pt x="2178" y="39"/>
                  </a:lnTo>
                  <a:lnTo>
                    <a:pt x="2190" y="45"/>
                  </a:lnTo>
                  <a:lnTo>
                    <a:pt x="2199" y="50"/>
                  </a:lnTo>
                  <a:lnTo>
                    <a:pt x="2211" y="57"/>
                  </a:lnTo>
                  <a:lnTo>
                    <a:pt x="2222" y="62"/>
                  </a:lnTo>
                  <a:lnTo>
                    <a:pt x="2234" y="68"/>
                  </a:lnTo>
                  <a:lnTo>
                    <a:pt x="2244" y="72"/>
                  </a:lnTo>
                  <a:lnTo>
                    <a:pt x="2256" y="75"/>
                  </a:lnTo>
                  <a:lnTo>
                    <a:pt x="2267" y="76"/>
                  </a:lnTo>
                  <a:lnTo>
                    <a:pt x="2279" y="76"/>
                  </a:lnTo>
                  <a:lnTo>
                    <a:pt x="2285" y="79"/>
                  </a:lnTo>
                  <a:lnTo>
                    <a:pt x="2292" y="82"/>
                  </a:lnTo>
                  <a:lnTo>
                    <a:pt x="2298" y="82"/>
                  </a:lnTo>
                  <a:lnTo>
                    <a:pt x="2305" y="83"/>
                  </a:lnTo>
                  <a:lnTo>
                    <a:pt x="2311" y="82"/>
                  </a:lnTo>
                  <a:lnTo>
                    <a:pt x="2319" y="81"/>
                  </a:lnTo>
                  <a:lnTo>
                    <a:pt x="2325" y="79"/>
                  </a:lnTo>
                  <a:lnTo>
                    <a:pt x="2332" y="79"/>
                  </a:lnTo>
                  <a:lnTo>
                    <a:pt x="2338" y="76"/>
                  </a:lnTo>
                  <a:lnTo>
                    <a:pt x="2344" y="75"/>
                  </a:lnTo>
                  <a:lnTo>
                    <a:pt x="2351" y="74"/>
                  </a:lnTo>
                  <a:lnTo>
                    <a:pt x="2357" y="74"/>
                  </a:lnTo>
                  <a:lnTo>
                    <a:pt x="2364" y="74"/>
                  </a:lnTo>
                  <a:lnTo>
                    <a:pt x="2372" y="79"/>
                  </a:lnTo>
                  <a:lnTo>
                    <a:pt x="2379" y="81"/>
                  </a:lnTo>
                  <a:lnTo>
                    <a:pt x="2387" y="88"/>
                  </a:lnTo>
                  <a:lnTo>
                    <a:pt x="2397" y="95"/>
                  </a:lnTo>
                  <a:lnTo>
                    <a:pt x="2408" y="103"/>
                  </a:lnTo>
                  <a:lnTo>
                    <a:pt x="2418" y="112"/>
                  </a:lnTo>
                  <a:lnTo>
                    <a:pt x="2429" y="121"/>
                  </a:lnTo>
                  <a:lnTo>
                    <a:pt x="2439" y="127"/>
                  </a:lnTo>
                  <a:lnTo>
                    <a:pt x="2451" y="133"/>
                  </a:lnTo>
                  <a:lnTo>
                    <a:pt x="2458" y="134"/>
                  </a:lnTo>
                  <a:lnTo>
                    <a:pt x="2464" y="136"/>
                  </a:lnTo>
                  <a:lnTo>
                    <a:pt x="2470" y="136"/>
                  </a:lnTo>
                  <a:lnTo>
                    <a:pt x="2480" y="137"/>
                  </a:lnTo>
                  <a:lnTo>
                    <a:pt x="2479" y="128"/>
                  </a:lnTo>
                  <a:lnTo>
                    <a:pt x="2480" y="121"/>
                  </a:lnTo>
                  <a:lnTo>
                    <a:pt x="2486" y="130"/>
                  </a:lnTo>
                  <a:lnTo>
                    <a:pt x="2493" y="140"/>
                  </a:lnTo>
                  <a:lnTo>
                    <a:pt x="2494" y="145"/>
                  </a:lnTo>
                  <a:lnTo>
                    <a:pt x="2498" y="150"/>
                  </a:lnTo>
                  <a:lnTo>
                    <a:pt x="2502" y="155"/>
                  </a:lnTo>
                  <a:lnTo>
                    <a:pt x="2505" y="162"/>
                  </a:lnTo>
                  <a:lnTo>
                    <a:pt x="2510" y="172"/>
                  </a:lnTo>
                  <a:lnTo>
                    <a:pt x="2517" y="182"/>
                  </a:lnTo>
                  <a:lnTo>
                    <a:pt x="2523" y="192"/>
                  </a:lnTo>
                  <a:lnTo>
                    <a:pt x="2529" y="203"/>
                  </a:lnTo>
                  <a:lnTo>
                    <a:pt x="2534" y="207"/>
                  </a:lnTo>
                  <a:lnTo>
                    <a:pt x="2540" y="214"/>
                  </a:lnTo>
                  <a:lnTo>
                    <a:pt x="2545" y="218"/>
                  </a:lnTo>
                  <a:lnTo>
                    <a:pt x="2552" y="223"/>
                  </a:lnTo>
                  <a:lnTo>
                    <a:pt x="2558" y="227"/>
                  </a:lnTo>
                  <a:lnTo>
                    <a:pt x="2564" y="231"/>
                  </a:lnTo>
                  <a:lnTo>
                    <a:pt x="2573" y="233"/>
                  </a:lnTo>
                  <a:lnTo>
                    <a:pt x="2582" y="236"/>
                  </a:lnTo>
                  <a:lnTo>
                    <a:pt x="2581" y="244"/>
                  </a:lnTo>
                  <a:lnTo>
                    <a:pt x="2582" y="252"/>
                  </a:lnTo>
                  <a:lnTo>
                    <a:pt x="2583" y="258"/>
                  </a:lnTo>
                  <a:lnTo>
                    <a:pt x="2587" y="265"/>
                  </a:lnTo>
                  <a:lnTo>
                    <a:pt x="2592" y="273"/>
                  </a:lnTo>
                  <a:lnTo>
                    <a:pt x="2602" y="281"/>
                  </a:lnTo>
                  <a:lnTo>
                    <a:pt x="2606" y="283"/>
                  </a:lnTo>
                  <a:lnTo>
                    <a:pt x="2611" y="285"/>
                  </a:lnTo>
                  <a:lnTo>
                    <a:pt x="2618" y="287"/>
                  </a:lnTo>
                  <a:lnTo>
                    <a:pt x="2624" y="290"/>
                  </a:lnTo>
                  <a:lnTo>
                    <a:pt x="2632" y="290"/>
                  </a:lnTo>
                  <a:lnTo>
                    <a:pt x="2639" y="293"/>
                  </a:lnTo>
                  <a:lnTo>
                    <a:pt x="2646" y="294"/>
                  </a:lnTo>
                  <a:lnTo>
                    <a:pt x="2656" y="297"/>
                  </a:lnTo>
                  <a:lnTo>
                    <a:pt x="2657" y="296"/>
                  </a:lnTo>
                  <a:lnTo>
                    <a:pt x="2659" y="295"/>
                  </a:lnTo>
                  <a:lnTo>
                    <a:pt x="2661" y="296"/>
                  </a:lnTo>
                  <a:lnTo>
                    <a:pt x="2662" y="297"/>
                  </a:lnTo>
                  <a:lnTo>
                    <a:pt x="2665" y="306"/>
                  </a:lnTo>
                  <a:lnTo>
                    <a:pt x="2671" y="314"/>
                  </a:lnTo>
                  <a:lnTo>
                    <a:pt x="2677" y="323"/>
                  </a:lnTo>
                  <a:lnTo>
                    <a:pt x="2683" y="333"/>
                  </a:lnTo>
                  <a:lnTo>
                    <a:pt x="2687" y="342"/>
                  </a:lnTo>
                  <a:lnTo>
                    <a:pt x="2692" y="353"/>
                  </a:lnTo>
                  <a:lnTo>
                    <a:pt x="2692" y="358"/>
                  </a:lnTo>
                  <a:lnTo>
                    <a:pt x="2692" y="363"/>
                  </a:lnTo>
                  <a:lnTo>
                    <a:pt x="2692" y="368"/>
                  </a:lnTo>
                  <a:lnTo>
                    <a:pt x="2692" y="374"/>
                  </a:lnTo>
                  <a:lnTo>
                    <a:pt x="2699" y="381"/>
                  </a:lnTo>
                  <a:lnTo>
                    <a:pt x="2709" y="389"/>
                  </a:lnTo>
                  <a:lnTo>
                    <a:pt x="2714" y="392"/>
                  </a:lnTo>
                  <a:lnTo>
                    <a:pt x="2720" y="396"/>
                  </a:lnTo>
                  <a:lnTo>
                    <a:pt x="2727" y="401"/>
                  </a:lnTo>
                  <a:lnTo>
                    <a:pt x="2733" y="406"/>
                  </a:lnTo>
                  <a:lnTo>
                    <a:pt x="2738" y="409"/>
                  </a:lnTo>
                  <a:lnTo>
                    <a:pt x="2744" y="415"/>
                  </a:lnTo>
                  <a:lnTo>
                    <a:pt x="2749" y="419"/>
                  </a:lnTo>
                  <a:lnTo>
                    <a:pt x="2755" y="426"/>
                  </a:lnTo>
                  <a:lnTo>
                    <a:pt x="2759" y="430"/>
                  </a:lnTo>
                  <a:lnTo>
                    <a:pt x="2763" y="438"/>
                  </a:lnTo>
                  <a:lnTo>
                    <a:pt x="2767" y="443"/>
                  </a:lnTo>
                  <a:lnTo>
                    <a:pt x="2770" y="452"/>
                  </a:lnTo>
                  <a:lnTo>
                    <a:pt x="2773" y="457"/>
                  </a:lnTo>
                  <a:lnTo>
                    <a:pt x="2775" y="462"/>
                  </a:lnTo>
                  <a:lnTo>
                    <a:pt x="2777" y="468"/>
                  </a:lnTo>
                  <a:lnTo>
                    <a:pt x="2779" y="473"/>
                  </a:lnTo>
                  <a:lnTo>
                    <a:pt x="2774" y="478"/>
                  </a:lnTo>
                  <a:lnTo>
                    <a:pt x="2776" y="484"/>
                  </a:lnTo>
                  <a:lnTo>
                    <a:pt x="2781" y="491"/>
                  </a:lnTo>
                  <a:lnTo>
                    <a:pt x="2788" y="500"/>
                  </a:lnTo>
                  <a:lnTo>
                    <a:pt x="2795" y="508"/>
                  </a:lnTo>
                  <a:lnTo>
                    <a:pt x="2804" y="518"/>
                  </a:lnTo>
                  <a:lnTo>
                    <a:pt x="2809" y="527"/>
                  </a:lnTo>
                  <a:lnTo>
                    <a:pt x="2811" y="538"/>
                  </a:lnTo>
                  <a:lnTo>
                    <a:pt x="2808" y="538"/>
                  </a:lnTo>
                  <a:lnTo>
                    <a:pt x="2805" y="540"/>
                  </a:lnTo>
                  <a:lnTo>
                    <a:pt x="2808" y="544"/>
                  </a:lnTo>
                  <a:lnTo>
                    <a:pt x="2812" y="550"/>
                  </a:lnTo>
                  <a:lnTo>
                    <a:pt x="2816" y="555"/>
                  </a:lnTo>
                  <a:lnTo>
                    <a:pt x="2818" y="563"/>
                  </a:lnTo>
                  <a:lnTo>
                    <a:pt x="2820" y="569"/>
                  </a:lnTo>
                  <a:lnTo>
                    <a:pt x="2822" y="577"/>
                  </a:lnTo>
                  <a:lnTo>
                    <a:pt x="2824" y="585"/>
                  </a:lnTo>
                  <a:lnTo>
                    <a:pt x="2827" y="592"/>
                  </a:lnTo>
                  <a:lnTo>
                    <a:pt x="2828" y="599"/>
                  </a:lnTo>
                  <a:lnTo>
                    <a:pt x="2830" y="606"/>
                  </a:lnTo>
                  <a:lnTo>
                    <a:pt x="2833" y="611"/>
                  </a:lnTo>
                  <a:lnTo>
                    <a:pt x="2836" y="617"/>
                  </a:lnTo>
                  <a:lnTo>
                    <a:pt x="2840" y="620"/>
                  </a:lnTo>
                  <a:lnTo>
                    <a:pt x="2845" y="625"/>
                  </a:lnTo>
                  <a:lnTo>
                    <a:pt x="2852" y="627"/>
                  </a:lnTo>
                  <a:lnTo>
                    <a:pt x="2859" y="627"/>
                  </a:lnTo>
                  <a:lnTo>
                    <a:pt x="2864" y="634"/>
                  </a:lnTo>
                  <a:lnTo>
                    <a:pt x="2865" y="643"/>
                  </a:lnTo>
                  <a:lnTo>
                    <a:pt x="2865" y="652"/>
                  </a:lnTo>
                  <a:lnTo>
                    <a:pt x="2867" y="660"/>
                  </a:lnTo>
                  <a:lnTo>
                    <a:pt x="2865" y="670"/>
                  </a:lnTo>
                  <a:lnTo>
                    <a:pt x="2865" y="679"/>
                  </a:lnTo>
                  <a:lnTo>
                    <a:pt x="2865" y="687"/>
                  </a:lnTo>
                  <a:lnTo>
                    <a:pt x="2868" y="697"/>
                  </a:lnTo>
                  <a:lnTo>
                    <a:pt x="2870" y="696"/>
                  </a:lnTo>
                  <a:lnTo>
                    <a:pt x="2873" y="695"/>
                  </a:lnTo>
                  <a:lnTo>
                    <a:pt x="2874" y="695"/>
                  </a:lnTo>
                  <a:lnTo>
                    <a:pt x="2875" y="697"/>
                  </a:lnTo>
                  <a:lnTo>
                    <a:pt x="2874" y="702"/>
                  </a:lnTo>
                  <a:lnTo>
                    <a:pt x="2875" y="709"/>
                  </a:lnTo>
                  <a:lnTo>
                    <a:pt x="2877" y="712"/>
                  </a:lnTo>
                  <a:lnTo>
                    <a:pt x="2881" y="718"/>
                  </a:lnTo>
                  <a:lnTo>
                    <a:pt x="2886" y="721"/>
                  </a:lnTo>
                  <a:lnTo>
                    <a:pt x="2893" y="723"/>
                  </a:lnTo>
                  <a:lnTo>
                    <a:pt x="2900" y="725"/>
                  </a:lnTo>
                  <a:lnTo>
                    <a:pt x="2909" y="728"/>
                  </a:lnTo>
                  <a:lnTo>
                    <a:pt x="2915" y="731"/>
                  </a:lnTo>
                  <a:lnTo>
                    <a:pt x="2923" y="733"/>
                  </a:lnTo>
                  <a:lnTo>
                    <a:pt x="2933" y="735"/>
                  </a:lnTo>
                  <a:lnTo>
                    <a:pt x="2941" y="738"/>
                  </a:lnTo>
                  <a:lnTo>
                    <a:pt x="2947" y="741"/>
                  </a:lnTo>
                  <a:lnTo>
                    <a:pt x="2956" y="747"/>
                  </a:lnTo>
                  <a:lnTo>
                    <a:pt x="2960" y="752"/>
                  </a:lnTo>
                  <a:lnTo>
                    <a:pt x="2968" y="760"/>
                  </a:lnTo>
                  <a:lnTo>
                    <a:pt x="2977" y="765"/>
                  </a:lnTo>
                  <a:lnTo>
                    <a:pt x="2985" y="775"/>
                  </a:lnTo>
                  <a:lnTo>
                    <a:pt x="2989" y="784"/>
                  </a:lnTo>
                  <a:lnTo>
                    <a:pt x="2993" y="795"/>
                  </a:lnTo>
                  <a:lnTo>
                    <a:pt x="2993" y="805"/>
                  </a:lnTo>
                  <a:lnTo>
                    <a:pt x="2992" y="817"/>
                  </a:lnTo>
                  <a:lnTo>
                    <a:pt x="2988" y="828"/>
                  </a:lnTo>
                  <a:lnTo>
                    <a:pt x="2986" y="842"/>
                  </a:lnTo>
                  <a:lnTo>
                    <a:pt x="2981" y="854"/>
                  </a:lnTo>
                  <a:lnTo>
                    <a:pt x="2976" y="868"/>
                  </a:lnTo>
                  <a:lnTo>
                    <a:pt x="2971" y="881"/>
                  </a:lnTo>
                  <a:lnTo>
                    <a:pt x="2969" y="895"/>
                  </a:lnTo>
                  <a:lnTo>
                    <a:pt x="2965" y="908"/>
                  </a:lnTo>
                  <a:lnTo>
                    <a:pt x="2963" y="922"/>
                  </a:lnTo>
                  <a:lnTo>
                    <a:pt x="2963" y="934"/>
                  </a:lnTo>
                  <a:lnTo>
                    <a:pt x="2965" y="948"/>
                  </a:lnTo>
                  <a:lnTo>
                    <a:pt x="2959" y="967"/>
                  </a:lnTo>
                  <a:lnTo>
                    <a:pt x="2958" y="987"/>
                  </a:lnTo>
                  <a:lnTo>
                    <a:pt x="2954" y="1007"/>
                  </a:lnTo>
                  <a:lnTo>
                    <a:pt x="2953" y="1029"/>
                  </a:lnTo>
                  <a:lnTo>
                    <a:pt x="2951" y="1050"/>
                  </a:lnTo>
                  <a:lnTo>
                    <a:pt x="2951" y="1070"/>
                  </a:lnTo>
                  <a:lnTo>
                    <a:pt x="2951" y="1092"/>
                  </a:lnTo>
                  <a:lnTo>
                    <a:pt x="2951" y="1113"/>
                  </a:lnTo>
                  <a:lnTo>
                    <a:pt x="2951" y="1134"/>
                  </a:lnTo>
                  <a:lnTo>
                    <a:pt x="2951" y="1156"/>
                  </a:lnTo>
                  <a:lnTo>
                    <a:pt x="2951" y="1176"/>
                  </a:lnTo>
                  <a:lnTo>
                    <a:pt x="2952" y="1198"/>
                  </a:lnTo>
                  <a:lnTo>
                    <a:pt x="2951" y="1218"/>
                  </a:lnTo>
                  <a:lnTo>
                    <a:pt x="2951" y="1239"/>
                  </a:lnTo>
                  <a:lnTo>
                    <a:pt x="2950" y="1259"/>
                  </a:lnTo>
                  <a:lnTo>
                    <a:pt x="2950" y="1280"/>
                  </a:lnTo>
                  <a:lnTo>
                    <a:pt x="2946" y="1298"/>
                  </a:lnTo>
                  <a:lnTo>
                    <a:pt x="2945" y="1317"/>
                  </a:lnTo>
                  <a:lnTo>
                    <a:pt x="2944" y="1335"/>
                  </a:lnTo>
                  <a:lnTo>
                    <a:pt x="2945" y="1352"/>
                  </a:lnTo>
                  <a:lnTo>
                    <a:pt x="2946" y="1367"/>
                  </a:lnTo>
                  <a:lnTo>
                    <a:pt x="2948" y="1385"/>
                  </a:lnTo>
                  <a:lnTo>
                    <a:pt x="2952" y="1400"/>
                  </a:lnTo>
                  <a:lnTo>
                    <a:pt x="2956" y="1416"/>
                  </a:lnTo>
                  <a:lnTo>
                    <a:pt x="2958" y="1430"/>
                  </a:lnTo>
                  <a:lnTo>
                    <a:pt x="2962" y="1446"/>
                  </a:lnTo>
                  <a:lnTo>
                    <a:pt x="2965" y="1462"/>
                  </a:lnTo>
                  <a:lnTo>
                    <a:pt x="2969" y="1479"/>
                  </a:lnTo>
                  <a:lnTo>
                    <a:pt x="2970" y="1495"/>
                  </a:lnTo>
                  <a:lnTo>
                    <a:pt x="2971" y="1514"/>
                  </a:lnTo>
                  <a:lnTo>
                    <a:pt x="2971" y="1533"/>
                  </a:lnTo>
                  <a:lnTo>
                    <a:pt x="2971" y="1554"/>
                  </a:lnTo>
                  <a:lnTo>
                    <a:pt x="2982" y="1552"/>
                  </a:lnTo>
                  <a:lnTo>
                    <a:pt x="2994" y="1551"/>
                  </a:lnTo>
                  <a:lnTo>
                    <a:pt x="3007" y="1550"/>
                  </a:lnTo>
                  <a:lnTo>
                    <a:pt x="3021" y="1549"/>
                  </a:lnTo>
                  <a:lnTo>
                    <a:pt x="3034" y="1547"/>
                  </a:lnTo>
                  <a:lnTo>
                    <a:pt x="3047" y="1546"/>
                  </a:lnTo>
                  <a:lnTo>
                    <a:pt x="3062" y="1544"/>
                  </a:lnTo>
                  <a:lnTo>
                    <a:pt x="3075" y="1544"/>
                  </a:lnTo>
                  <a:lnTo>
                    <a:pt x="3088" y="1542"/>
                  </a:lnTo>
                  <a:lnTo>
                    <a:pt x="3101" y="1540"/>
                  </a:lnTo>
                  <a:lnTo>
                    <a:pt x="3115" y="1540"/>
                  </a:lnTo>
                  <a:lnTo>
                    <a:pt x="3128" y="1542"/>
                  </a:lnTo>
                  <a:lnTo>
                    <a:pt x="3140" y="1543"/>
                  </a:lnTo>
                  <a:lnTo>
                    <a:pt x="3152" y="1546"/>
                  </a:lnTo>
                  <a:lnTo>
                    <a:pt x="3163" y="1547"/>
                  </a:lnTo>
                  <a:lnTo>
                    <a:pt x="3175" y="1552"/>
                  </a:lnTo>
                  <a:lnTo>
                    <a:pt x="3175" y="1556"/>
                  </a:lnTo>
                  <a:lnTo>
                    <a:pt x="3175" y="1558"/>
                  </a:lnTo>
                  <a:lnTo>
                    <a:pt x="3165" y="1561"/>
                  </a:lnTo>
                  <a:lnTo>
                    <a:pt x="3159" y="1564"/>
                  </a:lnTo>
                  <a:lnTo>
                    <a:pt x="3156" y="1565"/>
                  </a:lnTo>
                  <a:lnTo>
                    <a:pt x="3157" y="1567"/>
                  </a:lnTo>
                  <a:lnTo>
                    <a:pt x="3158" y="1567"/>
                  </a:lnTo>
                  <a:lnTo>
                    <a:pt x="3163" y="1567"/>
                  </a:lnTo>
                  <a:lnTo>
                    <a:pt x="3168" y="1569"/>
                  </a:lnTo>
                  <a:lnTo>
                    <a:pt x="3176" y="1570"/>
                  </a:lnTo>
                  <a:lnTo>
                    <a:pt x="3182" y="1570"/>
                  </a:lnTo>
                  <a:lnTo>
                    <a:pt x="3191" y="1570"/>
                  </a:lnTo>
                  <a:lnTo>
                    <a:pt x="3197" y="1571"/>
                  </a:lnTo>
                  <a:lnTo>
                    <a:pt x="3204" y="1573"/>
                  </a:lnTo>
                  <a:lnTo>
                    <a:pt x="3210" y="1574"/>
                  </a:lnTo>
                  <a:lnTo>
                    <a:pt x="3213" y="1577"/>
                  </a:lnTo>
                  <a:lnTo>
                    <a:pt x="3217" y="1580"/>
                  </a:lnTo>
                  <a:lnTo>
                    <a:pt x="3218" y="1587"/>
                  </a:lnTo>
                  <a:lnTo>
                    <a:pt x="3218" y="1596"/>
                  </a:lnTo>
                  <a:lnTo>
                    <a:pt x="3221" y="1605"/>
                  </a:lnTo>
                  <a:lnTo>
                    <a:pt x="3223" y="1615"/>
                  </a:lnTo>
                  <a:lnTo>
                    <a:pt x="3224" y="1625"/>
                  </a:lnTo>
                  <a:lnTo>
                    <a:pt x="3223" y="1633"/>
                  </a:lnTo>
                  <a:lnTo>
                    <a:pt x="3219" y="1642"/>
                  </a:lnTo>
                  <a:lnTo>
                    <a:pt x="3216" y="1646"/>
                  </a:lnTo>
                  <a:lnTo>
                    <a:pt x="3213" y="1651"/>
                  </a:lnTo>
                  <a:lnTo>
                    <a:pt x="3209" y="1653"/>
                  </a:lnTo>
                  <a:lnTo>
                    <a:pt x="3203" y="1657"/>
                  </a:lnTo>
                  <a:lnTo>
                    <a:pt x="3210" y="1666"/>
                  </a:lnTo>
                  <a:lnTo>
                    <a:pt x="3217" y="1676"/>
                  </a:lnTo>
                  <a:lnTo>
                    <a:pt x="3219" y="1681"/>
                  </a:lnTo>
                  <a:lnTo>
                    <a:pt x="3223" y="1686"/>
                  </a:lnTo>
                  <a:lnTo>
                    <a:pt x="3225" y="1693"/>
                  </a:lnTo>
                  <a:lnTo>
                    <a:pt x="3228" y="1698"/>
                  </a:lnTo>
                  <a:lnTo>
                    <a:pt x="3229" y="1704"/>
                  </a:lnTo>
                  <a:lnTo>
                    <a:pt x="3230" y="1710"/>
                  </a:lnTo>
                  <a:lnTo>
                    <a:pt x="3230" y="1716"/>
                  </a:lnTo>
                  <a:lnTo>
                    <a:pt x="3230" y="1724"/>
                  </a:lnTo>
                  <a:lnTo>
                    <a:pt x="3228" y="1730"/>
                  </a:lnTo>
                  <a:lnTo>
                    <a:pt x="3225" y="1737"/>
                  </a:lnTo>
                  <a:lnTo>
                    <a:pt x="3222" y="1745"/>
                  </a:lnTo>
                  <a:lnTo>
                    <a:pt x="3218" y="1752"/>
                  </a:lnTo>
                  <a:lnTo>
                    <a:pt x="3213" y="1760"/>
                  </a:lnTo>
                  <a:lnTo>
                    <a:pt x="3213" y="1768"/>
                  </a:lnTo>
                  <a:lnTo>
                    <a:pt x="3213" y="1774"/>
                  </a:lnTo>
                  <a:lnTo>
                    <a:pt x="3215" y="1780"/>
                  </a:lnTo>
                  <a:lnTo>
                    <a:pt x="3217" y="1786"/>
                  </a:lnTo>
                  <a:lnTo>
                    <a:pt x="3222" y="1790"/>
                  </a:lnTo>
                  <a:lnTo>
                    <a:pt x="3227" y="1797"/>
                  </a:lnTo>
                  <a:lnTo>
                    <a:pt x="3234" y="1803"/>
                  </a:lnTo>
                  <a:lnTo>
                    <a:pt x="3236" y="1802"/>
                  </a:lnTo>
                  <a:lnTo>
                    <a:pt x="3238" y="1804"/>
                  </a:lnTo>
                  <a:lnTo>
                    <a:pt x="3239" y="1809"/>
                  </a:lnTo>
                  <a:lnTo>
                    <a:pt x="3240" y="1815"/>
                  </a:lnTo>
                  <a:lnTo>
                    <a:pt x="3240" y="1822"/>
                  </a:lnTo>
                  <a:lnTo>
                    <a:pt x="3240" y="1830"/>
                  </a:lnTo>
                  <a:lnTo>
                    <a:pt x="3239" y="1840"/>
                  </a:lnTo>
                  <a:lnTo>
                    <a:pt x="3238" y="1852"/>
                  </a:lnTo>
                  <a:lnTo>
                    <a:pt x="3236" y="1862"/>
                  </a:lnTo>
                  <a:lnTo>
                    <a:pt x="3234" y="1873"/>
                  </a:lnTo>
                  <a:lnTo>
                    <a:pt x="3231" y="1883"/>
                  </a:lnTo>
                  <a:lnTo>
                    <a:pt x="3229" y="1894"/>
                  </a:lnTo>
                  <a:lnTo>
                    <a:pt x="3225" y="1904"/>
                  </a:lnTo>
                  <a:lnTo>
                    <a:pt x="3224" y="1913"/>
                  </a:lnTo>
                  <a:lnTo>
                    <a:pt x="3221" y="1922"/>
                  </a:lnTo>
                  <a:lnTo>
                    <a:pt x="3218" y="1930"/>
                  </a:lnTo>
                  <a:lnTo>
                    <a:pt x="3212" y="1937"/>
                  </a:lnTo>
                  <a:lnTo>
                    <a:pt x="3206" y="1947"/>
                  </a:lnTo>
                  <a:lnTo>
                    <a:pt x="3201" y="1957"/>
                  </a:lnTo>
                  <a:lnTo>
                    <a:pt x="3198" y="1968"/>
                  </a:lnTo>
                  <a:lnTo>
                    <a:pt x="3193" y="1977"/>
                  </a:lnTo>
                  <a:lnTo>
                    <a:pt x="3189" y="1988"/>
                  </a:lnTo>
                  <a:lnTo>
                    <a:pt x="3186" y="1998"/>
                  </a:lnTo>
                  <a:lnTo>
                    <a:pt x="3182" y="2009"/>
                  </a:lnTo>
                  <a:lnTo>
                    <a:pt x="3178" y="2017"/>
                  </a:lnTo>
                  <a:lnTo>
                    <a:pt x="3174" y="2027"/>
                  </a:lnTo>
                  <a:lnTo>
                    <a:pt x="3169" y="2036"/>
                  </a:lnTo>
                  <a:lnTo>
                    <a:pt x="3165" y="2044"/>
                  </a:lnTo>
                  <a:lnTo>
                    <a:pt x="3159" y="2053"/>
                  </a:lnTo>
                  <a:lnTo>
                    <a:pt x="3154" y="2059"/>
                  </a:lnTo>
                  <a:lnTo>
                    <a:pt x="3147" y="2065"/>
                  </a:lnTo>
                  <a:lnTo>
                    <a:pt x="3141" y="2072"/>
                  </a:lnTo>
                  <a:lnTo>
                    <a:pt x="3139" y="2080"/>
                  </a:lnTo>
                  <a:lnTo>
                    <a:pt x="3136" y="2088"/>
                  </a:lnTo>
                  <a:lnTo>
                    <a:pt x="3132" y="2094"/>
                  </a:lnTo>
                  <a:lnTo>
                    <a:pt x="3127" y="2102"/>
                  </a:lnTo>
                  <a:lnTo>
                    <a:pt x="3121" y="2107"/>
                  </a:lnTo>
                  <a:lnTo>
                    <a:pt x="3113" y="2114"/>
                  </a:lnTo>
                  <a:lnTo>
                    <a:pt x="3105" y="2118"/>
                  </a:lnTo>
                  <a:lnTo>
                    <a:pt x="3097" y="2123"/>
                  </a:lnTo>
                  <a:lnTo>
                    <a:pt x="3087" y="2126"/>
                  </a:lnTo>
                  <a:lnTo>
                    <a:pt x="3077" y="2131"/>
                  </a:lnTo>
                  <a:lnTo>
                    <a:pt x="3068" y="2134"/>
                  </a:lnTo>
                  <a:lnTo>
                    <a:pt x="3058" y="2137"/>
                  </a:lnTo>
                  <a:lnTo>
                    <a:pt x="3048" y="2141"/>
                  </a:lnTo>
                  <a:lnTo>
                    <a:pt x="3039" y="2145"/>
                  </a:lnTo>
                  <a:lnTo>
                    <a:pt x="3029" y="2147"/>
                  </a:lnTo>
                  <a:lnTo>
                    <a:pt x="3022" y="2151"/>
                  </a:lnTo>
                  <a:lnTo>
                    <a:pt x="2986" y="2162"/>
                  </a:lnTo>
                  <a:lnTo>
                    <a:pt x="2951" y="2174"/>
                  </a:lnTo>
                  <a:lnTo>
                    <a:pt x="2915" y="2184"/>
                  </a:lnTo>
                  <a:lnTo>
                    <a:pt x="2880" y="2195"/>
                  </a:lnTo>
                  <a:lnTo>
                    <a:pt x="2844" y="2203"/>
                  </a:lnTo>
                  <a:lnTo>
                    <a:pt x="2808" y="2213"/>
                  </a:lnTo>
                  <a:lnTo>
                    <a:pt x="2773" y="2223"/>
                  </a:lnTo>
                  <a:lnTo>
                    <a:pt x="2738" y="2232"/>
                  </a:lnTo>
                  <a:lnTo>
                    <a:pt x="2702" y="2242"/>
                  </a:lnTo>
                  <a:lnTo>
                    <a:pt x="2665" y="2251"/>
                  </a:lnTo>
                  <a:lnTo>
                    <a:pt x="2629" y="2261"/>
                  </a:lnTo>
                  <a:lnTo>
                    <a:pt x="2594" y="2271"/>
                  </a:lnTo>
                  <a:lnTo>
                    <a:pt x="2558" y="2282"/>
                  </a:lnTo>
                  <a:lnTo>
                    <a:pt x="2523" y="2294"/>
                  </a:lnTo>
                  <a:lnTo>
                    <a:pt x="2488" y="2306"/>
                  </a:lnTo>
                  <a:lnTo>
                    <a:pt x="2455" y="2321"/>
                  </a:lnTo>
                  <a:lnTo>
                    <a:pt x="2439" y="2324"/>
                  </a:lnTo>
                  <a:lnTo>
                    <a:pt x="2426" y="2328"/>
                  </a:lnTo>
                  <a:lnTo>
                    <a:pt x="2411" y="2332"/>
                  </a:lnTo>
                  <a:lnTo>
                    <a:pt x="2398" y="2337"/>
                  </a:lnTo>
                  <a:lnTo>
                    <a:pt x="2382" y="2341"/>
                  </a:lnTo>
                  <a:lnTo>
                    <a:pt x="2368" y="2346"/>
                  </a:lnTo>
                  <a:lnTo>
                    <a:pt x="2355" y="2350"/>
                  </a:lnTo>
                  <a:lnTo>
                    <a:pt x="2341" y="2356"/>
                  </a:lnTo>
                  <a:lnTo>
                    <a:pt x="2326" y="2359"/>
                  </a:lnTo>
                  <a:lnTo>
                    <a:pt x="2311" y="2363"/>
                  </a:lnTo>
                  <a:lnTo>
                    <a:pt x="2297" y="2368"/>
                  </a:lnTo>
                  <a:lnTo>
                    <a:pt x="2285" y="2371"/>
                  </a:lnTo>
                  <a:lnTo>
                    <a:pt x="2270" y="2374"/>
                  </a:lnTo>
                  <a:lnTo>
                    <a:pt x="2257" y="2377"/>
                  </a:lnTo>
                  <a:lnTo>
                    <a:pt x="2244" y="2380"/>
                  </a:lnTo>
                  <a:lnTo>
                    <a:pt x="2231" y="2381"/>
                  </a:lnTo>
                  <a:lnTo>
                    <a:pt x="2217" y="2371"/>
                  </a:lnTo>
                  <a:lnTo>
                    <a:pt x="2204" y="2363"/>
                  </a:lnTo>
                  <a:lnTo>
                    <a:pt x="2190" y="2357"/>
                  </a:lnTo>
                  <a:lnTo>
                    <a:pt x="2175" y="2351"/>
                  </a:lnTo>
                  <a:lnTo>
                    <a:pt x="2158" y="2347"/>
                  </a:lnTo>
                  <a:lnTo>
                    <a:pt x="2143" y="2344"/>
                  </a:lnTo>
                  <a:lnTo>
                    <a:pt x="2126" y="2343"/>
                  </a:lnTo>
                  <a:lnTo>
                    <a:pt x="2110" y="2343"/>
                  </a:lnTo>
                  <a:lnTo>
                    <a:pt x="2093" y="2343"/>
                  </a:lnTo>
                  <a:lnTo>
                    <a:pt x="2076" y="2345"/>
                  </a:lnTo>
                  <a:lnTo>
                    <a:pt x="2060" y="2347"/>
                  </a:lnTo>
                  <a:lnTo>
                    <a:pt x="2044" y="2351"/>
                  </a:lnTo>
                  <a:lnTo>
                    <a:pt x="2028" y="2356"/>
                  </a:lnTo>
                  <a:lnTo>
                    <a:pt x="2013" y="2361"/>
                  </a:lnTo>
                  <a:lnTo>
                    <a:pt x="1997" y="2368"/>
                  </a:lnTo>
                  <a:lnTo>
                    <a:pt x="1984" y="2375"/>
                  </a:lnTo>
                  <a:lnTo>
                    <a:pt x="1980" y="2365"/>
                  </a:lnTo>
                  <a:lnTo>
                    <a:pt x="1974" y="2359"/>
                  </a:lnTo>
                  <a:lnTo>
                    <a:pt x="1967" y="2354"/>
                  </a:lnTo>
                  <a:lnTo>
                    <a:pt x="1960" y="2350"/>
                  </a:lnTo>
                  <a:lnTo>
                    <a:pt x="1950" y="2348"/>
                  </a:lnTo>
                  <a:lnTo>
                    <a:pt x="1942" y="2347"/>
                  </a:lnTo>
                  <a:lnTo>
                    <a:pt x="1931" y="2346"/>
                  </a:lnTo>
                  <a:lnTo>
                    <a:pt x="1921" y="2346"/>
                  </a:lnTo>
                  <a:lnTo>
                    <a:pt x="1909" y="2346"/>
                  </a:lnTo>
                  <a:lnTo>
                    <a:pt x="1897" y="2347"/>
                  </a:lnTo>
                  <a:lnTo>
                    <a:pt x="1885" y="2347"/>
                  </a:lnTo>
                  <a:lnTo>
                    <a:pt x="1874" y="2348"/>
                  </a:lnTo>
                  <a:lnTo>
                    <a:pt x="1863" y="2349"/>
                  </a:lnTo>
                  <a:lnTo>
                    <a:pt x="1852" y="2350"/>
                  </a:lnTo>
                  <a:lnTo>
                    <a:pt x="1843" y="2349"/>
                  </a:lnTo>
                  <a:lnTo>
                    <a:pt x="1834" y="2349"/>
                  </a:lnTo>
                  <a:lnTo>
                    <a:pt x="1824" y="2352"/>
                  </a:lnTo>
                  <a:lnTo>
                    <a:pt x="1814" y="2357"/>
                  </a:lnTo>
                  <a:lnTo>
                    <a:pt x="1804" y="2358"/>
                  </a:lnTo>
                  <a:lnTo>
                    <a:pt x="1795" y="2358"/>
                  </a:lnTo>
                  <a:lnTo>
                    <a:pt x="1785" y="2358"/>
                  </a:lnTo>
                  <a:lnTo>
                    <a:pt x="1775" y="2357"/>
                  </a:lnTo>
                  <a:lnTo>
                    <a:pt x="1766" y="2355"/>
                  </a:lnTo>
                  <a:lnTo>
                    <a:pt x="1757" y="2354"/>
                  </a:lnTo>
                  <a:lnTo>
                    <a:pt x="1748" y="2350"/>
                  </a:lnTo>
                  <a:lnTo>
                    <a:pt x="1738" y="2348"/>
                  </a:lnTo>
                  <a:lnTo>
                    <a:pt x="1728" y="2348"/>
                  </a:lnTo>
                  <a:lnTo>
                    <a:pt x="1718" y="2348"/>
                  </a:lnTo>
                  <a:lnTo>
                    <a:pt x="1707" y="2347"/>
                  </a:lnTo>
                  <a:lnTo>
                    <a:pt x="1697" y="2348"/>
                  </a:lnTo>
                  <a:lnTo>
                    <a:pt x="1686" y="2350"/>
                  </a:lnTo>
                  <a:lnTo>
                    <a:pt x="1677" y="2356"/>
                  </a:lnTo>
                  <a:lnTo>
                    <a:pt x="1683" y="2357"/>
                  </a:lnTo>
                  <a:lnTo>
                    <a:pt x="1692" y="2358"/>
                  </a:lnTo>
                  <a:lnTo>
                    <a:pt x="1701" y="2361"/>
                  </a:lnTo>
                  <a:lnTo>
                    <a:pt x="1707" y="2368"/>
                  </a:lnTo>
                  <a:lnTo>
                    <a:pt x="1709" y="2371"/>
                  </a:lnTo>
                  <a:lnTo>
                    <a:pt x="1709" y="2380"/>
                  </a:lnTo>
                  <a:lnTo>
                    <a:pt x="1702" y="2381"/>
                  </a:lnTo>
                  <a:lnTo>
                    <a:pt x="1693" y="2384"/>
                  </a:lnTo>
                  <a:lnTo>
                    <a:pt x="1684" y="2386"/>
                  </a:lnTo>
                  <a:lnTo>
                    <a:pt x="1675" y="2389"/>
                  </a:lnTo>
                  <a:lnTo>
                    <a:pt x="1666" y="2389"/>
                  </a:lnTo>
                  <a:lnTo>
                    <a:pt x="1657" y="2391"/>
                  </a:lnTo>
                  <a:lnTo>
                    <a:pt x="1646" y="2391"/>
                  </a:lnTo>
                  <a:lnTo>
                    <a:pt x="1639" y="2392"/>
                  </a:lnTo>
                  <a:lnTo>
                    <a:pt x="1633" y="2390"/>
                  </a:lnTo>
                  <a:lnTo>
                    <a:pt x="1626" y="2389"/>
                  </a:lnTo>
                  <a:lnTo>
                    <a:pt x="1620" y="2387"/>
                  </a:lnTo>
                  <a:lnTo>
                    <a:pt x="1615" y="2384"/>
                  </a:lnTo>
                  <a:lnTo>
                    <a:pt x="1610" y="2380"/>
                  </a:lnTo>
                  <a:lnTo>
                    <a:pt x="1608" y="2374"/>
                  </a:lnTo>
                  <a:lnTo>
                    <a:pt x="1606" y="2369"/>
                  </a:lnTo>
                  <a:lnTo>
                    <a:pt x="1606" y="2361"/>
                  </a:lnTo>
                  <a:lnTo>
                    <a:pt x="1601" y="2355"/>
                  </a:lnTo>
                  <a:lnTo>
                    <a:pt x="1596" y="2349"/>
                  </a:lnTo>
                  <a:lnTo>
                    <a:pt x="1589" y="2347"/>
                  </a:lnTo>
                  <a:lnTo>
                    <a:pt x="1584" y="2346"/>
                  </a:lnTo>
                  <a:lnTo>
                    <a:pt x="1577" y="2345"/>
                  </a:lnTo>
                  <a:lnTo>
                    <a:pt x="1568" y="2347"/>
                  </a:lnTo>
                  <a:lnTo>
                    <a:pt x="1561" y="2348"/>
                  </a:lnTo>
                  <a:lnTo>
                    <a:pt x="1554" y="2351"/>
                  </a:lnTo>
                  <a:lnTo>
                    <a:pt x="1543" y="2355"/>
                  </a:lnTo>
                  <a:lnTo>
                    <a:pt x="1534" y="2358"/>
                  </a:lnTo>
                  <a:lnTo>
                    <a:pt x="1526" y="2361"/>
                  </a:lnTo>
                  <a:lnTo>
                    <a:pt x="1518" y="2365"/>
                  </a:lnTo>
                  <a:lnTo>
                    <a:pt x="1508" y="2369"/>
                  </a:lnTo>
                  <a:lnTo>
                    <a:pt x="1501" y="2371"/>
                  </a:lnTo>
                  <a:lnTo>
                    <a:pt x="1492" y="2373"/>
                  </a:lnTo>
                  <a:lnTo>
                    <a:pt x="1485" y="2375"/>
                  </a:lnTo>
                  <a:lnTo>
                    <a:pt x="1477" y="2375"/>
                  </a:lnTo>
                  <a:lnTo>
                    <a:pt x="1471" y="2376"/>
                  </a:lnTo>
                  <a:lnTo>
                    <a:pt x="1466" y="2376"/>
                  </a:lnTo>
                  <a:lnTo>
                    <a:pt x="1462" y="2377"/>
                  </a:lnTo>
                  <a:lnTo>
                    <a:pt x="1460" y="2377"/>
                  </a:lnTo>
                  <a:lnTo>
                    <a:pt x="1461" y="2378"/>
                  </a:lnTo>
                  <a:lnTo>
                    <a:pt x="1466" y="2378"/>
                  </a:lnTo>
                  <a:lnTo>
                    <a:pt x="1473" y="2380"/>
                  </a:lnTo>
                  <a:lnTo>
                    <a:pt x="1479" y="2380"/>
                  </a:lnTo>
                  <a:lnTo>
                    <a:pt x="1485" y="2380"/>
                  </a:lnTo>
                  <a:lnTo>
                    <a:pt x="1493" y="2381"/>
                  </a:lnTo>
                  <a:lnTo>
                    <a:pt x="1501" y="2383"/>
                  </a:lnTo>
                  <a:lnTo>
                    <a:pt x="1507" y="2384"/>
                  </a:lnTo>
                  <a:lnTo>
                    <a:pt x="1513" y="2386"/>
                  </a:lnTo>
                  <a:lnTo>
                    <a:pt x="1519" y="2389"/>
                  </a:lnTo>
                  <a:lnTo>
                    <a:pt x="1522" y="2392"/>
                  </a:lnTo>
                  <a:lnTo>
                    <a:pt x="1516" y="2392"/>
                  </a:lnTo>
                  <a:lnTo>
                    <a:pt x="1510" y="2392"/>
                  </a:lnTo>
                  <a:lnTo>
                    <a:pt x="1504" y="2394"/>
                  </a:lnTo>
                  <a:lnTo>
                    <a:pt x="1498" y="2396"/>
                  </a:lnTo>
                  <a:lnTo>
                    <a:pt x="1486" y="2398"/>
                  </a:lnTo>
                  <a:lnTo>
                    <a:pt x="1475" y="2401"/>
                  </a:lnTo>
                  <a:lnTo>
                    <a:pt x="1469" y="2401"/>
                  </a:lnTo>
                  <a:lnTo>
                    <a:pt x="1462" y="2402"/>
                  </a:lnTo>
                  <a:lnTo>
                    <a:pt x="1457" y="2403"/>
                  </a:lnTo>
                  <a:lnTo>
                    <a:pt x="1451" y="2404"/>
                  </a:lnTo>
                  <a:lnTo>
                    <a:pt x="1442" y="2403"/>
                  </a:lnTo>
                  <a:lnTo>
                    <a:pt x="1432" y="2402"/>
                  </a:lnTo>
                  <a:lnTo>
                    <a:pt x="1426" y="2399"/>
                  </a:lnTo>
                  <a:lnTo>
                    <a:pt x="1419" y="2395"/>
                  </a:lnTo>
                  <a:lnTo>
                    <a:pt x="1413" y="2389"/>
                  </a:lnTo>
                  <a:lnTo>
                    <a:pt x="1408" y="2383"/>
                  </a:lnTo>
                  <a:lnTo>
                    <a:pt x="1400" y="2383"/>
                  </a:lnTo>
                  <a:lnTo>
                    <a:pt x="1391" y="2384"/>
                  </a:lnTo>
                  <a:lnTo>
                    <a:pt x="1384" y="2385"/>
                  </a:lnTo>
                  <a:lnTo>
                    <a:pt x="1377" y="2388"/>
                  </a:lnTo>
                  <a:lnTo>
                    <a:pt x="1367" y="2389"/>
                  </a:lnTo>
                  <a:lnTo>
                    <a:pt x="1357" y="2391"/>
                  </a:lnTo>
                  <a:lnTo>
                    <a:pt x="1349" y="2394"/>
                  </a:lnTo>
                  <a:lnTo>
                    <a:pt x="1342" y="2396"/>
                  </a:lnTo>
                  <a:lnTo>
                    <a:pt x="1333" y="2396"/>
                  </a:lnTo>
                  <a:lnTo>
                    <a:pt x="1325" y="2397"/>
                  </a:lnTo>
                  <a:lnTo>
                    <a:pt x="1318" y="2396"/>
                  </a:lnTo>
                  <a:lnTo>
                    <a:pt x="1310" y="2396"/>
                  </a:lnTo>
                  <a:lnTo>
                    <a:pt x="1304" y="2392"/>
                  </a:lnTo>
                  <a:lnTo>
                    <a:pt x="1298" y="2389"/>
                  </a:lnTo>
                  <a:lnTo>
                    <a:pt x="1295" y="2385"/>
                  </a:lnTo>
                  <a:lnTo>
                    <a:pt x="1291" y="2380"/>
                  </a:lnTo>
                  <a:lnTo>
                    <a:pt x="1279" y="2376"/>
                  </a:lnTo>
                  <a:lnTo>
                    <a:pt x="1268" y="2375"/>
                  </a:lnTo>
                  <a:lnTo>
                    <a:pt x="1257" y="2374"/>
                  </a:lnTo>
                  <a:lnTo>
                    <a:pt x="1247" y="2374"/>
                  </a:lnTo>
                  <a:lnTo>
                    <a:pt x="1235" y="2374"/>
                  </a:lnTo>
                  <a:lnTo>
                    <a:pt x="1225" y="2375"/>
                  </a:lnTo>
                  <a:lnTo>
                    <a:pt x="1213" y="2376"/>
                  </a:lnTo>
                  <a:lnTo>
                    <a:pt x="1203" y="2378"/>
                  </a:lnTo>
                  <a:lnTo>
                    <a:pt x="1191" y="2378"/>
                  </a:lnTo>
                  <a:lnTo>
                    <a:pt x="1180" y="2380"/>
                  </a:lnTo>
                  <a:lnTo>
                    <a:pt x="1169" y="2381"/>
                  </a:lnTo>
                  <a:lnTo>
                    <a:pt x="1160" y="2383"/>
                  </a:lnTo>
                  <a:lnTo>
                    <a:pt x="1148" y="2384"/>
                  </a:lnTo>
                  <a:lnTo>
                    <a:pt x="1137" y="2386"/>
                  </a:lnTo>
                  <a:lnTo>
                    <a:pt x="1125" y="2387"/>
                  </a:lnTo>
                  <a:lnTo>
                    <a:pt x="1115" y="2389"/>
                  </a:lnTo>
                  <a:lnTo>
                    <a:pt x="1108" y="2389"/>
                  </a:lnTo>
                  <a:lnTo>
                    <a:pt x="1102" y="2391"/>
                  </a:lnTo>
                  <a:lnTo>
                    <a:pt x="1094" y="2392"/>
                  </a:lnTo>
                  <a:lnTo>
                    <a:pt x="1088" y="2395"/>
                  </a:lnTo>
                  <a:lnTo>
                    <a:pt x="1079" y="2396"/>
                  </a:lnTo>
                  <a:lnTo>
                    <a:pt x="1073" y="2397"/>
                  </a:lnTo>
                  <a:lnTo>
                    <a:pt x="1067" y="2398"/>
                  </a:lnTo>
                  <a:lnTo>
                    <a:pt x="1060" y="2399"/>
                  </a:lnTo>
                  <a:lnTo>
                    <a:pt x="1054" y="2398"/>
                  </a:lnTo>
                  <a:lnTo>
                    <a:pt x="1047" y="2398"/>
                  </a:lnTo>
                  <a:lnTo>
                    <a:pt x="1041" y="2397"/>
                  </a:lnTo>
                  <a:lnTo>
                    <a:pt x="1035" y="2396"/>
                  </a:lnTo>
                  <a:lnTo>
                    <a:pt x="1023" y="2390"/>
                  </a:lnTo>
                  <a:lnTo>
                    <a:pt x="1014" y="2383"/>
                  </a:lnTo>
                  <a:lnTo>
                    <a:pt x="1004" y="2380"/>
                  </a:lnTo>
                  <a:lnTo>
                    <a:pt x="995" y="2378"/>
                  </a:lnTo>
                  <a:lnTo>
                    <a:pt x="985" y="2377"/>
                  </a:lnTo>
                  <a:lnTo>
                    <a:pt x="976" y="2378"/>
                  </a:lnTo>
                  <a:lnTo>
                    <a:pt x="966" y="2378"/>
                  </a:lnTo>
                  <a:lnTo>
                    <a:pt x="956" y="2380"/>
                  </a:lnTo>
                  <a:lnTo>
                    <a:pt x="947" y="2380"/>
                  </a:lnTo>
                  <a:lnTo>
                    <a:pt x="937" y="2382"/>
                  </a:lnTo>
                  <a:lnTo>
                    <a:pt x="927" y="2382"/>
                  </a:lnTo>
                  <a:lnTo>
                    <a:pt x="917" y="2383"/>
                  </a:lnTo>
                  <a:lnTo>
                    <a:pt x="907" y="2383"/>
                  </a:lnTo>
                  <a:lnTo>
                    <a:pt x="899" y="2383"/>
                  </a:lnTo>
                  <a:lnTo>
                    <a:pt x="890" y="2380"/>
                  </a:lnTo>
                  <a:lnTo>
                    <a:pt x="882" y="2378"/>
                  </a:lnTo>
                  <a:lnTo>
                    <a:pt x="873" y="2374"/>
                  </a:lnTo>
                  <a:lnTo>
                    <a:pt x="867" y="2369"/>
                  </a:lnTo>
                  <a:lnTo>
                    <a:pt x="859" y="2370"/>
                  </a:lnTo>
                  <a:lnTo>
                    <a:pt x="853" y="2372"/>
                  </a:lnTo>
                  <a:lnTo>
                    <a:pt x="847" y="2373"/>
                  </a:lnTo>
                  <a:lnTo>
                    <a:pt x="841" y="2375"/>
                  </a:lnTo>
                  <a:lnTo>
                    <a:pt x="830" y="2376"/>
                  </a:lnTo>
                  <a:lnTo>
                    <a:pt x="820" y="2376"/>
                  </a:lnTo>
                  <a:lnTo>
                    <a:pt x="811" y="2373"/>
                  </a:lnTo>
                  <a:lnTo>
                    <a:pt x="800" y="2370"/>
                  </a:lnTo>
                  <a:lnTo>
                    <a:pt x="790" y="2365"/>
                  </a:lnTo>
                  <a:lnTo>
                    <a:pt x="782" y="2359"/>
                  </a:lnTo>
                  <a:lnTo>
                    <a:pt x="773" y="2362"/>
                  </a:lnTo>
                  <a:lnTo>
                    <a:pt x="766" y="2367"/>
                  </a:lnTo>
                  <a:lnTo>
                    <a:pt x="760" y="2367"/>
                  </a:lnTo>
                  <a:lnTo>
                    <a:pt x="754" y="2368"/>
                  </a:lnTo>
                  <a:lnTo>
                    <a:pt x="742" y="2365"/>
                  </a:lnTo>
                  <a:lnTo>
                    <a:pt x="732" y="2361"/>
                  </a:lnTo>
                  <a:lnTo>
                    <a:pt x="726" y="2358"/>
                  </a:lnTo>
                  <a:lnTo>
                    <a:pt x="720" y="2357"/>
                  </a:lnTo>
                  <a:lnTo>
                    <a:pt x="715" y="2354"/>
                  </a:lnTo>
                  <a:lnTo>
                    <a:pt x="709" y="2352"/>
                  </a:lnTo>
                  <a:lnTo>
                    <a:pt x="703" y="2351"/>
                  </a:lnTo>
                  <a:lnTo>
                    <a:pt x="697" y="2351"/>
                  </a:lnTo>
                  <a:lnTo>
                    <a:pt x="691" y="2352"/>
                  </a:lnTo>
                  <a:lnTo>
                    <a:pt x="684" y="2356"/>
                  </a:lnTo>
                  <a:lnTo>
                    <a:pt x="674" y="2351"/>
                  </a:lnTo>
                  <a:lnTo>
                    <a:pt x="666" y="2351"/>
                  </a:lnTo>
                  <a:lnTo>
                    <a:pt x="656" y="2351"/>
                  </a:lnTo>
                  <a:lnTo>
                    <a:pt x="648" y="2354"/>
                  </a:lnTo>
                  <a:lnTo>
                    <a:pt x="637" y="2356"/>
                  </a:lnTo>
                  <a:lnTo>
                    <a:pt x="629" y="2358"/>
                  </a:lnTo>
                  <a:lnTo>
                    <a:pt x="619" y="2361"/>
                  </a:lnTo>
                  <a:lnTo>
                    <a:pt x="611" y="2365"/>
                  </a:lnTo>
                  <a:lnTo>
                    <a:pt x="601" y="2368"/>
                  </a:lnTo>
                  <a:lnTo>
                    <a:pt x="590" y="2369"/>
                  </a:lnTo>
                  <a:lnTo>
                    <a:pt x="582" y="2370"/>
                  </a:lnTo>
                  <a:lnTo>
                    <a:pt x="576" y="2371"/>
                  </a:lnTo>
                  <a:lnTo>
                    <a:pt x="568" y="2369"/>
                  </a:lnTo>
                  <a:lnTo>
                    <a:pt x="562" y="2368"/>
                  </a:lnTo>
                  <a:lnTo>
                    <a:pt x="556" y="2361"/>
                  </a:lnTo>
                  <a:lnTo>
                    <a:pt x="553" y="2356"/>
                  </a:lnTo>
                  <a:lnTo>
                    <a:pt x="544" y="2356"/>
                  </a:lnTo>
                  <a:lnTo>
                    <a:pt x="537" y="2358"/>
                  </a:lnTo>
                  <a:lnTo>
                    <a:pt x="531" y="2360"/>
                  </a:lnTo>
                  <a:lnTo>
                    <a:pt x="524" y="2362"/>
                  </a:lnTo>
                  <a:lnTo>
                    <a:pt x="518" y="2361"/>
                  </a:lnTo>
                  <a:lnTo>
                    <a:pt x="511" y="2361"/>
                  </a:lnTo>
                  <a:lnTo>
                    <a:pt x="505" y="2358"/>
                  </a:lnTo>
                  <a:lnTo>
                    <a:pt x="499" y="2351"/>
                  </a:lnTo>
                  <a:lnTo>
                    <a:pt x="487" y="2352"/>
                  </a:lnTo>
                  <a:lnTo>
                    <a:pt x="477" y="2355"/>
                  </a:lnTo>
                  <a:lnTo>
                    <a:pt x="467" y="2356"/>
                  </a:lnTo>
                  <a:lnTo>
                    <a:pt x="458" y="2356"/>
                  </a:lnTo>
                  <a:lnTo>
                    <a:pt x="461" y="2346"/>
                  </a:lnTo>
                  <a:lnTo>
                    <a:pt x="467" y="2338"/>
                  </a:lnTo>
                  <a:lnTo>
                    <a:pt x="476" y="2334"/>
                  </a:lnTo>
                  <a:lnTo>
                    <a:pt x="487" y="2336"/>
                  </a:lnTo>
                  <a:lnTo>
                    <a:pt x="487" y="2329"/>
                  </a:lnTo>
                  <a:lnTo>
                    <a:pt x="488" y="2323"/>
                  </a:lnTo>
                  <a:lnTo>
                    <a:pt x="489" y="2317"/>
                  </a:lnTo>
                  <a:lnTo>
                    <a:pt x="490" y="2314"/>
                  </a:lnTo>
                  <a:lnTo>
                    <a:pt x="482" y="2314"/>
                  </a:lnTo>
                  <a:lnTo>
                    <a:pt x="475" y="2315"/>
                  </a:lnTo>
                  <a:lnTo>
                    <a:pt x="465" y="2315"/>
                  </a:lnTo>
                  <a:lnTo>
                    <a:pt x="458" y="2315"/>
                  </a:lnTo>
                  <a:lnTo>
                    <a:pt x="449" y="2314"/>
                  </a:lnTo>
                  <a:lnTo>
                    <a:pt x="440" y="2314"/>
                  </a:lnTo>
                  <a:lnTo>
                    <a:pt x="431" y="2314"/>
                  </a:lnTo>
                  <a:lnTo>
                    <a:pt x="423" y="2314"/>
                  </a:lnTo>
                  <a:lnTo>
                    <a:pt x="413" y="2312"/>
                  </a:lnTo>
                  <a:lnTo>
                    <a:pt x="403" y="2311"/>
                  </a:lnTo>
                  <a:lnTo>
                    <a:pt x="394" y="2311"/>
                  </a:lnTo>
                  <a:lnTo>
                    <a:pt x="384" y="2311"/>
                  </a:lnTo>
                  <a:lnTo>
                    <a:pt x="375" y="2310"/>
                  </a:lnTo>
                  <a:lnTo>
                    <a:pt x="366" y="2310"/>
                  </a:lnTo>
                  <a:lnTo>
                    <a:pt x="358" y="2310"/>
                  </a:lnTo>
                  <a:lnTo>
                    <a:pt x="349" y="2311"/>
                  </a:lnTo>
                  <a:lnTo>
                    <a:pt x="341" y="2309"/>
                  </a:lnTo>
                  <a:lnTo>
                    <a:pt x="334" y="2309"/>
                  </a:lnTo>
                  <a:lnTo>
                    <a:pt x="324" y="2309"/>
                  </a:lnTo>
                  <a:lnTo>
                    <a:pt x="316" y="2309"/>
                  </a:lnTo>
                  <a:lnTo>
                    <a:pt x="306" y="2308"/>
                  </a:lnTo>
                  <a:lnTo>
                    <a:pt x="297" y="2308"/>
                  </a:lnTo>
                  <a:lnTo>
                    <a:pt x="289" y="2307"/>
                  </a:lnTo>
                  <a:lnTo>
                    <a:pt x="282" y="2306"/>
                  </a:lnTo>
                  <a:lnTo>
                    <a:pt x="282" y="2304"/>
                  </a:lnTo>
                  <a:lnTo>
                    <a:pt x="289" y="2296"/>
                  </a:lnTo>
                  <a:lnTo>
                    <a:pt x="291" y="2291"/>
                  </a:lnTo>
                  <a:lnTo>
                    <a:pt x="289" y="2284"/>
                  </a:lnTo>
                  <a:lnTo>
                    <a:pt x="288" y="2279"/>
                  </a:lnTo>
                  <a:lnTo>
                    <a:pt x="282" y="2274"/>
                  </a:lnTo>
                  <a:lnTo>
                    <a:pt x="278" y="2267"/>
                  </a:lnTo>
                  <a:lnTo>
                    <a:pt x="275" y="2262"/>
                  </a:lnTo>
                  <a:lnTo>
                    <a:pt x="276" y="2256"/>
                  </a:lnTo>
                  <a:lnTo>
                    <a:pt x="266" y="2250"/>
                  </a:lnTo>
                  <a:lnTo>
                    <a:pt x="257" y="2247"/>
                  </a:lnTo>
                  <a:lnTo>
                    <a:pt x="247" y="2243"/>
                  </a:lnTo>
                  <a:lnTo>
                    <a:pt x="237" y="2242"/>
                  </a:lnTo>
                  <a:lnTo>
                    <a:pt x="228" y="2240"/>
                  </a:lnTo>
                  <a:lnTo>
                    <a:pt x="218" y="2237"/>
                  </a:lnTo>
                  <a:lnTo>
                    <a:pt x="208" y="2231"/>
                  </a:lnTo>
                  <a:lnTo>
                    <a:pt x="202" y="2225"/>
                  </a:lnTo>
                  <a:lnTo>
                    <a:pt x="190" y="2223"/>
                  </a:lnTo>
                  <a:lnTo>
                    <a:pt x="181" y="2222"/>
                  </a:lnTo>
                  <a:lnTo>
                    <a:pt x="169" y="2219"/>
                  </a:lnTo>
                  <a:lnTo>
                    <a:pt x="159" y="2217"/>
                  </a:lnTo>
                  <a:lnTo>
                    <a:pt x="147" y="2213"/>
                  </a:lnTo>
                  <a:lnTo>
                    <a:pt x="137" y="2210"/>
                  </a:lnTo>
                  <a:lnTo>
                    <a:pt x="126" y="2205"/>
                  </a:lnTo>
                  <a:lnTo>
                    <a:pt x="119" y="2201"/>
                  </a:lnTo>
                  <a:lnTo>
                    <a:pt x="111" y="2196"/>
                  </a:lnTo>
                  <a:lnTo>
                    <a:pt x="104" y="2189"/>
                  </a:lnTo>
                  <a:lnTo>
                    <a:pt x="99" y="2183"/>
                  </a:lnTo>
                  <a:lnTo>
                    <a:pt x="96" y="2176"/>
                  </a:lnTo>
                  <a:lnTo>
                    <a:pt x="95" y="2168"/>
                  </a:lnTo>
                  <a:lnTo>
                    <a:pt x="96" y="2159"/>
                  </a:lnTo>
                  <a:lnTo>
                    <a:pt x="100" y="2149"/>
                  </a:lnTo>
                  <a:lnTo>
                    <a:pt x="106" y="2139"/>
                  </a:lnTo>
                  <a:lnTo>
                    <a:pt x="94" y="2141"/>
                  </a:lnTo>
                  <a:lnTo>
                    <a:pt x="83" y="2144"/>
                  </a:lnTo>
                  <a:lnTo>
                    <a:pt x="71" y="2147"/>
                  </a:lnTo>
                  <a:lnTo>
                    <a:pt x="61" y="2151"/>
                  </a:lnTo>
                  <a:lnTo>
                    <a:pt x="51" y="2154"/>
                  </a:lnTo>
                  <a:lnTo>
                    <a:pt x="40" y="2157"/>
                  </a:lnTo>
                  <a:lnTo>
                    <a:pt x="29" y="2157"/>
                  </a:lnTo>
                  <a:lnTo>
                    <a:pt x="18" y="2156"/>
                  </a:lnTo>
                  <a:lnTo>
                    <a:pt x="24" y="2148"/>
                  </a:lnTo>
                  <a:lnTo>
                    <a:pt x="34" y="2144"/>
                  </a:lnTo>
                  <a:lnTo>
                    <a:pt x="39" y="2141"/>
                  </a:lnTo>
                  <a:lnTo>
                    <a:pt x="45" y="2138"/>
                  </a:lnTo>
                  <a:lnTo>
                    <a:pt x="51" y="2137"/>
                  </a:lnTo>
                  <a:lnTo>
                    <a:pt x="57" y="2135"/>
                  </a:lnTo>
                  <a:lnTo>
                    <a:pt x="64" y="2132"/>
                  </a:lnTo>
                  <a:lnTo>
                    <a:pt x="70" y="2130"/>
                  </a:lnTo>
                  <a:lnTo>
                    <a:pt x="77" y="2126"/>
                  </a:lnTo>
                  <a:lnTo>
                    <a:pt x="83" y="2125"/>
                  </a:lnTo>
                  <a:lnTo>
                    <a:pt x="89" y="2122"/>
                  </a:lnTo>
                  <a:lnTo>
                    <a:pt x="94" y="2119"/>
                  </a:lnTo>
                  <a:lnTo>
                    <a:pt x="100" y="2116"/>
                  </a:lnTo>
                  <a:lnTo>
                    <a:pt x="106" y="2115"/>
                  </a:lnTo>
                  <a:lnTo>
                    <a:pt x="100" y="2112"/>
                  </a:lnTo>
                  <a:lnTo>
                    <a:pt x="93" y="2112"/>
                  </a:lnTo>
                  <a:lnTo>
                    <a:pt x="87" y="2112"/>
                  </a:lnTo>
                  <a:lnTo>
                    <a:pt x="81" y="2115"/>
                  </a:lnTo>
                  <a:lnTo>
                    <a:pt x="75" y="2115"/>
                  </a:lnTo>
                  <a:lnTo>
                    <a:pt x="69" y="2116"/>
                  </a:lnTo>
                  <a:lnTo>
                    <a:pt x="63" y="2117"/>
                  </a:lnTo>
                  <a:lnTo>
                    <a:pt x="57" y="2120"/>
                  </a:lnTo>
                  <a:lnTo>
                    <a:pt x="51" y="2121"/>
                  </a:lnTo>
                  <a:lnTo>
                    <a:pt x="45" y="2123"/>
                  </a:lnTo>
                  <a:lnTo>
                    <a:pt x="39" y="2125"/>
                  </a:lnTo>
                  <a:lnTo>
                    <a:pt x="34" y="2126"/>
                  </a:lnTo>
                  <a:lnTo>
                    <a:pt x="26" y="2128"/>
                  </a:lnTo>
                  <a:lnTo>
                    <a:pt x="20" y="2129"/>
                  </a:lnTo>
                  <a:lnTo>
                    <a:pt x="14" y="2130"/>
                  </a:lnTo>
                  <a:lnTo>
                    <a:pt x="10" y="2132"/>
                  </a:lnTo>
                  <a:lnTo>
                    <a:pt x="10" y="2124"/>
                  </a:lnTo>
                  <a:lnTo>
                    <a:pt x="13" y="2119"/>
                  </a:lnTo>
                  <a:lnTo>
                    <a:pt x="19" y="2114"/>
                  </a:lnTo>
                  <a:lnTo>
                    <a:pt x="25" y="2110"/>
                  </a:lnTo>
                  <a:lnTo>
                    <a:pt x="33" y="2106"/>
                  </a:lnTo>
                  <a:lnTo>
                    <a:pt x="40" y="2104"/>
                  </a:lnTo>
                  <a:lnTo>
                    <a:pt x="47" y="2102"/>
                  </a:lnTo>
                  <a:lnTo>
                    <a:pt x="57" y="2099"/>
                  </a:lnTo>
                  <a:lnTo>
                    <a:pt x="63" y="2096"/>
                  </a:lnTo>
                  <a:lnTo>
                    <a:pt x="69" y="2094"/>
                  </a:lnTo>
                  <a:lnTo>
                    <a:pt x="75" y="2091"/>
                  </a:lnTo>
                  <a:lnTo>
                    <a:pt x="79" y="2088"/>
                  </a:lnTo>
                  <a:lnTo>
                    <a:pt x="82" y="2083"/>
                  </a:lnTo>
                  <a:lnTo>
                    <a:pt x="83" y="2079"/>
                  </a:lnTo>
                  <a:lnTo>
                    <a:pt x="81" y="2074"/>
                  </a:lnTo>
                  <a:lnTo>
                    <a:pt x="78" y="2068"/>
                  </a:lnTo>
                  <a:lnTo>
                    <a:pt x="71" y="2068"/>
                  </a:lnTo>
                  <a:lnTo>
                    <a:pt x="65" y="2070"/>
                  </a:lnTo>
                  <a:lnTo>
                    <a:pt x="59" y="2071"/>
                  </a:lnTo>
                  <a:lnTo>
                    <a:pt x="54" y="2074"/>
                  </a:lnTo>
                  <a:lnTo>
                    <a:pt x="42" y="2076"/>
                  </a:lnTo>
                  <a:lnTo>
                    <a:pt x="31" y="2080"/>
                  </a:lnTo>
                  <a:lnTo>
                    <a:pt x="19" y="2083"/>
                  </a:lnTo>
                  <a:lnTo>
                    <a:pt x="8" y="2086"/>
                  </a:lnTo>
                  <a:lnTo>
                    <a:pt x="0" y="2090"/>
                  </a:lnTo>
                  <a:lnTo>
                    <a:pt x="0" y="2094"/>
                  </a:lnTo>
                  <a:lnTo>
                    <a:pt x="0" y="2086"/>
                  </a:lnTo>
                  <a:lnTo>
                    <a:pt x="0" y="2081"/>
                  </a:lnTo>
                  <a:lnTo>
                    <a:pt x="0" y="2075"/>
                  </a:lnTo>
                  <a:lnTo>
                    <a:pt x="0" y="2071"/>
                  </a:lnTo>
                  <a:lnTo>
                    <a:pt x="0" y="2064"/>
                  </a:lnTo>
                  <a:lnTo>
                    <a:pt x="10" y="2062"/>
                  </a:lnTo>
                  <a:lnTo>
                    <a:pt x="16" y="2059"/>
                  </a:lnTo>
                  <a:lnTo>
                    <a:pt x="22" y="2058"/>
                  </a:lnTo>
                  <a:lnTo>
                    <a:pt x="29" y="2057"/>
                  </a:lnTo>
                  <a:lnTo>
                    <a:pt x="35" y="2057"/>
                  </a:lnTo>
                  <a:lnTo>
                    <a:pt x="41" y="2056"/>
                  </a:lnTo>
                  <a:lnTo>
                    <a:pt x="47" y="2055"/>
                  </a:lnTo>
                  <a:lnTo>
                    <a:pt x="53" y="2054"/>
                  </a:lnTo>
                  <a:lnTo>
                    <a:pt x="59" y="2054"/>
                  </a:lnTo>
                  <a:lnTo>
                    <a:pt x="57" y="2049"/>
                  </a:lnTo>
                  <a:lnTo>
                    <a:pt x="53" y="2045"/>
                  </a:lnTo>
                  <a:lnTo>
                    <a:pt x="46" y="2044"/>
                  </a:lnTo>
                  <a:lnTo>
                    <a:pt x="41" y="2044"/>
                  </a:lnTo>
                  <a:lnTo>
                    <a:pt x="33" y="2044"/>
                  </a:lnTo>
                  <a:lnTo>
                    <a:pt x="25" y="2046"/>
                  </a:lnTo>
                  <a:lnTo>
                    <a:pt x="19" y="2046"/>
                  </a:lnTo>
                  <a:lnTo>
                    <a:pt x="13" y="2046"/>
                  </a:lnTo>
                  <a:lnTo>
                    <a:pt x="14" y="2040"/>
                  </a:lnTo>
                  <a:lnTo>
                    <a:pt x="17" y="2033"/>
                  </a:lnTo>
                  <a:lnTo>
                    <a:pt x="18" y="2028"/>
                  </a:lnTo>
                  <a:lnTo>
                    <a:pt x="22" y="2022"/>
                  </a:lnTo>
                  <a:lnTo>
                    <a:pt x="22" y="2016"/>
                  </a:lnTo>
                  <a:lnTo>
                    <a:pt x="24" y="2010"/>
                  </a:lnTo>
                  <a:lnTo>
                    <a:pt x="26" y="2005"/>
                  </a:lnTo>
                  <a:lnTo>
                    <a:pt x="30" y="2000"/>
                  </a:lnTo>
                  <a:lnTo>
                    <a:pt x="34" y="1989"/>
                  </a:lnTo>
                  <a:lnTo>
                    <a:pt x="36" y="1981"/>
                  </a:lnTo>
                  <a:lnTo>
                    <a:pt x="39" y="1972"/>
                  </a:lnTo>
                  <a:lnTo>
                    <a:pt x="40" y="1966"/>
                  </a:lnTo>
                  <a:lnTo>
                    <a:pt x="49" y="1958"/>
                  </a:lnTo>
                  <a:lnTo>
                    <a:pt x="60" y="1949"/>
                  </a:lnTo>
                  <a:lnTo>
                    <a:pt x="71" y="1943"/>
                  </a:lnTo>
                  <a:lnTo>
                    <a:pt x="83" y="1936"/>
                  </a:lnTo>
                  <a:lnTo>
                    <a:pt x="94" y="1931"/>
                  </a:lnTo>
                  <a:lnTo>
                    <a:pt x="106" y="1925"/>
                  </a:lnTo>
                  <a:lnTo>
                    <a:pt x="117" y="1921"/>
                  </a:lnTo>
                  <a:lnTo>
                    <a:pt x="129" y="1917"/>
                  </a:lnTo>
                  <a:lnTo>
                    <a:pt x="140" y="1912"/>
                  </a:lnTo>
                  <a:lnTo>
                    <a:pt x="152" y="1908"/>
                  </a:lnTo>
                  <a:lnTo>
                    <a:pt x="164" y="1905"/>
                  </a:lnTo>
                  <a:lnTo>
                    <a:pt x="176" y="1903"/>
                  </a:lnTo>
                  <a:lnTo>
                    <a:pt x="188" y="1899"/>
                  </a:lnTo>
                  <a:lnTo>
                    <a:pt x="200" y="1896"/>
                  </a:lnTo>
                  <a:lnTo>
                    <a:pt x="212" y="1894"/>
                  </a:lnTo>
                  <a:lnTo>
                    <a:pt x="225" y="1891"/>
                  </a:lnTo>
                  <a:lnTo>
                    <a:pt x="225" y="1890"/>
                  </a:lnTo>
                  <a:lnTo>
                    <a:pt x="225" y="1889"/>
                  </a:lnTo>
                  <a:lnTo>
                    <a:pt x="218" y="1883"/>
                  </a:lnTo>
                  <a:lnTo>
                    <a:pt x="214" y="1880"/>
                  </a:lnTo>
                  <a:lnTo>
                    <a:pt x="212" y="1876"/>
                  </a:lnTo>
                  <a:lnTo>
                    <a:pt x="213" y="1873"/>
                  </a:lnTo>
                  <a:lnTo>
                    <a:pt x="218" y="1865"/>
                  </a:lnTo>
                  <a:lnTo>
                    <a:pt x="229" y="1859"/>
                  </a:lnTo>
                  <a:lnTo>
                    <a:pt x="232" y="1856"/>
                  </a:lnTo>
                  <a:lnTo>
                    <a:pt x="240" y="1853"/>
                  </a:lnTo>
                  <a:lnTo>
                    <a:pt x="244" y="1851"/>
                  </a:lnTo>
                  <a:lnTo>
                    <a:pt x="252" y="1848"/>
                  </a:lnTo>
                  <a:lnTo>
                    <a:pt x="257" y="1844"/>
                  </a:lnTo>
                  <a:lnTo>
                    <a:pt x="263" y="1842"/>
                  </a:lnTo>
                  <a:lnTo>
                    <a:pt x="266" y="1841"/>
                  </a:lnTo>
                  <a:lnTo>
                    <a:pt x="269" y="1840"/>
                  </a:lnTo>
                  <a:lnTo>
                    <a:pt x="269" y="1823"/>
                  </a:lnTo>
                  <a:lnTo>
                    <a:pt x="270" y="1808"/>
                  </a:lnTo>
                  <a:lnTo>
                    <a:pt x="270" y="1790"/>
                  </a:lnTo>
                  <a:lnTo>
                    <a:pt x="270" y="1774"/>
                  </a:lnTo>
                  <a:lnTo>
                    <a:pt x="267" y="1757"/>
                  </a:lnTo>
                  <a:lnTo>
                    <a:pt x="266" y="1738"/>
                  </a:lnTo>
                  <a:lnTo>
                    <a:pt x="266" y="1721"/>
                  </a:lnTo>
                  <a:lnTo>
                    <a:pt x="265" y="1704"/>
                  </a:lnTo>
                  <a:lnTo>
                    <a:pt x="263" y="1686"/>
                  </a:lnTo>
                  <a:lnTo>
                    <a:pt x="260" y="1669"/>
                  </a:lnTo>
                  <a:lnTo>
                    <a:pt x="258" y="1651"/>
                  </a:lnTo>
                  <a:lnTo>
                    <a:pt x="257" y="1633"/>
                  </a:lnTo>
                  <a:lnTo>
                    <a:pt x="254" y="1616"/>
                  </a:lnTo>
                  <a:lnTo>
                    <a:pt x="254" y="1600"/>
                  </a:lnTo>
                  <a:lnTo>
                    <a:pt x="254" y="1585"/>
                  </a:lnTo>
                  <a:lnTo>
                    <a:pt x="254" y="1570"/>
                  </a:lnTo>
                  <a:lnTo>
                    <a:pt x="260" y="1564"/>
                  </a:lnTo>
                  <a:lnTo>
                    <a:pt x="265" y="1558"/>
                  </a:lnTo>
                  <a:lnTo>
                    <a:pt x="266" y="1552"/>
                  </a:lnTo>
                  <a:lnTo>
                    <a:pt x="265" y="1547"/>
                  </a:lnTo>
                  <a:lnTo>
                    <a:pt x="260" y="1540"/>
                  </a:lnTo>
                  <a:lnTo>
                    <a:pt x="254" y="1535"/>
                  </a:lnTo>
                  <a:lnTo>
                    <a:pt x="248" y="1527"/>
                  </a:lnTo>
                  <a:lnTo>
                    <a:pt x="243" y="1521"/>
                  </a:lnTo>
                  <a:lnTo>
                    <a:pt x="236" y="1511"/>
                  </a:lnTo>
                  <a:lnTo>
                    <a:pt x="231" y="1502"/>
                  </a:lnTo>
                  <a:lnTo>
                    <a:pt x="230" y="1495"/>
                  </a:lnTo>
                  <a:lnTo>
                    <a:pt x="231" y="1491"/>
                  </a:lnTo>
                  <a:lnTo>
                    <a:pt x="231" y="1484"/>
                  </a:lnTo>
                  <a:lnTo>
                    <a:pt x="236" y="1480"/>
                  </a:lnTo>
                  <a:lnTo>
                    <a:pt x="234" y="1455"/>
                  </a:lnTo>
                  <a:lnTo>
                    <a:pt x="235" y="1431"/>
                  </a:lnTo>
                  <a:lnTo>
                    <a:pt x="238" y="1410"/>
                  </a:lnTo>
                  <a:lnTo>
                    <a:pt x="244" y="1389"/>
                  </a:lnTo>
                  <a:lnTo>
                    <a:pt x="252" y="1369"/>
                  </a:lnTo>
                  <a:lnTo>
                    <a:pt x="261" y="1349"/>
                  </a:lnTo>
                  <a:lnTo>
                    <a:pt x="271" y="1330"/>
                  </a:lnTo>
                  <a:lnTo>
                    <a:pt x="284" y="1312"/>
                  </a:lnTo>
                  <a:lnTo>
                    <a:pt x="295" y="1293"/>
                  </a:lnTo>
                  <a:lnTo>
                    <a:pt x="308" y="1274"/>
                  </a:lnTo>
                  <a:lnTo>
                    <a:pt x="322" y="1257"/>
                  </a:lnTo>
                  <a:lnTo>
                    <a:pt x="335" y="1240"/>
                  </a:lnTo>
                  <a:lnTo>
                    <a:pt x="348" y="1220"/>
                  </a:lnTo>
                  <a:lnTo>
                    <a:pt x="363" y="1202"/>
                  </a:lnTo>
                  <a:lnTo>
                    <a:pt x="375" y="1184"/>
                  </a:lnTo>
                  <a:lnTo>
                    <a:pt x="388" y="1165"/>
                  </a:lnTo>
                  <a:lnTo>
                    <a:pt x="407" y="1147"/>
                  </a:lnTo>
                  <a:lnTo>
                    <a:pt x="429" y="1132"/>
                  </a:lnTo>
                  <a:lnTo>
                    <a:pt x="449" y="1117"/>
                  </a:lnTo>
                  <a:lnTo>
                    <a:pt x="472" y="1101"/>
                  </a:lnTo>
                  <a:lnTo>
                    <a:pt x="493" y="1087"/>
                  </a:lnTo>
                  <a:lnTo>
                    <a:pt x="514" y="1075"/>
                  </a:lnTo>
                  <a:lnTo>
                    <a:pt x="537" y="1063"/>
                  </a:lnTo>
                  <a:lnTo>
                    <a:pt x="560" y="1052"/>
                  </a:lnTo>
                  <a:lnTo>
                    <a:pt x="582" y="1040"/>
                  </a:lnTo>
                  <a:lnTo>
                    <a:pt x="603" y="1029"/>
                  </a:lnTo>
                  <a:lnTo>
                    <a:pt x="626" y="1019"/>
                  </a:lnTo>
                  <a:lnTo>
                    <a:pt x="650" y="1011"/>
                  </a:lnTo>
                  <a:lnTo>
                    <a:pt x="673" y="1002"/>
                  </a:lnTo>
                  <a:lnTo>
                    <a:pt x="696" y="993"/>
                  </a:lnTo>
                  <a:lnTo>
                    <a:pt x="720" y="986"/>
                  </a:lnTo>
                  <a:lnTo>
                    <a:pt x="746" y="979"/>
                  </a:lnTo>
                  <a:lnTo>
                    <a:pt x="752" y="955"/>
                  </a:lnTo>
                  <a:lnTo>
                    <a:pt x="758" y="933"/>
                  </a:lnTo>
                  <a:lnTo>
                    <a:pt x="765" y="910"/>
                  </a:lnTo>
                  <a:lnTo>
                    <a:pt x="771" y="887"/>
                  </a:lnTo>
                  <a:lnTo>
                    <a:pt x="777" y="864"/>
                  </a:lnTo>
                  <a:lnTo>
                    <a:pt x="788" y="841"/>
                  </a:lnTo>
                  <a:lnTo>
                    <a:pt x="796" y="819"/>
                  </a:lnTo>
                  <a:lnTo>
                    <a:pt x="807" y="799"/>
                  </a:lnTo>
                  <a:lnTo>
                    <a:pt x="817" y="777"/>
                  </a:lnTo>
                  <a:lnTo>
                    <a:pt x="831" y="758"/>
                  </a:lnTo>
                  <a:lnTo>
                    <a:pt x="844" y="740"/>
                  </a:lnTo>
                  <a:lnTo>
                    <a:pt x="861" y="723"/>
                  </a:lnTo>
                  <a:lnTo>
                    <a:pt x="879" y="708"/>
                  </a:lnTo>
                  <a:lnTo>
                    <a:pt x="899" y="694"/>
                  </a:lnTo>
                  <a:lnTo>
                    <a:pt x="920" y="681"/>
                  </a:lnTo>
                  <a:lnTo>
                    <a:pt x="947" y="672"/>
                  </a:lnTo>
                  <a:lnTo>
                    <a:pt x="955" y="667"/>
                  </a:lnTo>
                  <a:lnTo>
                    <a:pt x="955" y="652"/>
                  </a:lnTo>
                  <a:lnTo>
                    <a:pt x="958" y="638"/>
                  </a:lnTo>
                  <a:lnTo>
                    <a:pt x="960" y="626"/>
                  </a:lnTo>
                  <a:lnTo>
                    <a:pt x="965" y="615"/>
                  </a:lnTo>
                  <a:lnTo>
                    <a:pt x="970" y="603"/>
                  </a:lnTo>
                  <a:lnTo>
                    <a:pt x="976" y="593"/>
                  </a:lnTo>
                  <a:lnTo>
                    <a:pt x="983" y="584"/>
                  </a:lnTo>
                  <a:lnTo>
                    <a:pt x="991" y="575"/>
                  </a:lnTo>
                  <a:lnTo>
                    <a:pt x="998" y="565"/>
                  </a:lnTo>
                  <a:lnTo>
                    <a:pt x="1008" y="558"/>
                  </a:lnTo>
                  <a:lnTo>
                    <a:pt x="1018" y="550"/>
                  </a:lnTo>
                  <a:lnTo>
                    <a:pt x="1029" y="544"/>
                  </a:lnTo>
                  <a:lnTo>
                    <a:pt x="1039" y="537"/>
                  </a:lnTo>
                  <a:lnTo>
                    <a:pt x="1051" y="532"/>
                  </a:lnTo>
                  <a:lnTo>
                    <a:pt x="1064" y="525"/>
                  </a:lnTo>
                  <a:lnTo>
                    <a:pt x="1077" y="521"/>
                  </a:lnTo>
                  <a:lnTo>
                    <a:pt x="1078" y="512"/>
                  </a:lnTo>
                  <a:lnTo>
                    <a:pt x="1080" y="505"/>
                  </a:lnTo>
                  <a:lnTo>
                    <a:pt x="1084" y="497"/>
                  </a:lnTo>
                  <a:lnTo>
                    <a:pt x="1088" y="489"/>
                  </a:lnTo>
                  <a:lnTo>
                    <a:pt x="1090" y="480"/>
                  </a:lnTo>
                  <a:lnTo>
                    <a:pt x="1096" y="473"/>
                  </a:lnTo>
                  <a:lnTo>
                    <a:pt x="1101" y="466"/>
                  </a:lnTo>
                  <a:lnTo>
                    <a:pt x="1106" y="458"/>
                  </a:lnTo>
                  <a:lnTo>
                    <a:pt x="1110" y="449"/>
                  </a:lnTo>
                  <a:lnTo>
                    <a:pt x="1115" y="443"/>
                  </a:lnTo>
                  <a:lnTo>
                    <a:pt x="1121" y="435"/>
                  </a:lnTo>
                  <a:lnTo>
                    <a:pt x="1126" y="429"/>
                  </a:lnTo>
                  <a:lnTo>
                    <a:pt x="1132" y="422"/>
                  </a:lnTo>
                  <a:lnTo>
                    <a:pt x="1137" y="416"/>
                  </a:lnTo>
                  <a:lnTo>
                    <a:pt x="1143" y="411"/>
                  </a:lnTo>
                  <a:lnTo>
                    <a:pt x="1148" y="406"/>
                  </a:lnTo>
                  <a:lnTo>
                    <a:pt x="1143" y="398"/>
                  </a:lnTo>
                  <a:lnTo>
                    <a:pt x="1139" y="391"/>
                  </a:lnTo>
                  <a:lnTo>
                    <a:pt x="1137" y="385"/>
                  </a:lnTo>
                  <a:lnTo>
                    <a:pt x="1138" y="378"/>
                  </a:lnTo>
                  <a:lnTo>
                    <a:pt x="1138" y="373"/>
                  </a:lnTo>
                  <a:lnTo>
                    <a:pt x="1141" y="366"/>
                  </a:lnTo>
                  <a:lnTo>
                    <a:pt x="1144" y="362"/>
                  </a:lnTo>
                  <a:lnTo>
                    <a:pt x="1148" y="356"/>
                  </a:lnTo>
                  <a:lnTo>
                    <a:pt x="1157" y="347"/>
                  </a:lnTo>
                  <a:lnTo>
                    <a:pt x="1169" y="338"/>
                  </a:lnTo>
                  <a:lnTo>
                    <a:pt x="1176" y="333"/>
                  </a:lnTo>
                  <a:lnTo>
                    <a:pt x="1182" y="329"/>
                  </a:lnTo>
                  <a:lnTo>
                    <a:pt x="1189" y="324"/>
                  </a:lnTo>
                  <a:lnTo>
                    <a:pt x="1195" y="321"/>
                  </a:lnTo>
                  <a:lnTo>
                    <a:pt x="1207" y="310"/>
                  </a:lnTo>
                  <a:lnTo>
                    <a:pt x="1216" y="299"/>
                  </a:lnTo>
                  <a:lnTo>
                    <a:pt x="1218" y="293"/>
                  </a:lnTo>
                  <a:lnTo>
                    <a:pt x="1221" y="287"/>
                  </a:lnTo>
                  <a:lnTo>
                    <a:pt x="1222" y="281"/>
                  </a:lnTo>
                  <a:lnTo>
                    <a:pt x="1224" y="275"/>
                  </a:lnTo>
                  <a:lnTo>
                    <a:pt x="1233" y="269"/>
                  </a:lnTo>
                  <a:lnTo>
                    <a:pt x="1242" y="262"/>
                  </a:lnTo>
                  <a:lnTo>
                    <a:pt x="1249" y="254"/>
                  </a:lnTo>
                  <a:lnTo>
                    <a:pt x="1255" y="246"/>
                  </a:lnTo>
                  <a:lnTo>
                    <a:pt x="1260" y="236"/>
                  </a:lnTo>
                  <a:lnTo>
                    <a:pt x="1263" y="227"/>
                  </a:lnTo>
                  <a:lnTo>
                    <a:pt x="1268" y="218"/>
                  </a:lnTo>
                  <a:lnTo>
                    <a:pt x="1274" y="210"/>
                  </a:lnTo>
                  <a:lnTo>
                    <a:pt x="1277" y="205"/>
                  </a:lnTo>
                  <a:lnTo>
                    <a:pt x="1280" y="199"/>
                  </a:lnTo>
                  <a:lnTo>
                    <a:pt x="1285" y="194"/>
                  </a:lnTo>
                  <a:lnTo>
                    <a:pt x="1291" y="190"/>
                  </a:lnTo>
                  <a:lnTo>
                    <a:pt x="1297" y="186"/>
                  </a:lnTo>
                  <a:lnTo>
                    <a:pt x="1304" y="183"/>
                  </a:lnTo>
                  <a:lnTo>
                    <a:pt x="1312" y="180"/>
                  </a:lnTo>
                  <a:lnTo>
                    <a:pt x="1321" y="180"/>
                  </a:lnTo>
                  <a:lnTo>
                    <a:pt x="1330" y="177"/>
                  </a:lnTo>
                  <a:lnTo>
                    <a:pt x="1338" y="175"/>
                  </a:lnTo>
                  <a:lnTo>
                    <a:pt x="1345" y="173"/>
                  </a:lnTo>
                  <a:lnTo>
                    <a:pt x="1354" y="169"/>
                  </a:lnTo>
                  <a:lnTo>
                    <a:pt x="1360" y="164"/>
                  </a:lnTo>
                  <a:lnTo>
                    <a:pt x="1367" y="161"/>
                  </a:lnTo>
                  <a:lnTo>
                    <a:pt x="1373" y="155"/>
                  </a:lnTo>
                  <a:lnTo>
                    <a:pt x="1380" y="152"/>
                  </a:lnTo>
                  <a:lnTo>
                    <a:pt x="1385" y="146"/>
                  </a:lnTo>
                  <a:lnTo>
                    <a:pt x="1391" y="141"/>
                  </a:lnTo>
                  <a:lnTo>
                    <a:pt x="1397" y="136"/>
                  </a:lnTo>
                  <a:lnTo>
                    <a:pt x="1403" y="132"/>
                  </a:lnTo>
                  <a:lnTo>
                    <a:pt x="1410" y="128"/>
                  </a:lnTo>
                  <a:lnTo>
                    <a:pt x="1416" y="124"/>
                  </a:lnTo>
                  <a:lnTo>
                    <a:pt x="1424" y="121"/>
                  </a:lnTo>
                  <a:lnTo>
                    <a:pt x="1432" y="120"/>
                  </a:lnTo>
                  <a:lnTo>
                    <a:pt x="1438" y="112"/>
                  </a:lnTo>
                  <a:lnTo>
                    <a:pt x="1447" y="106"/>
                  </a:lnTo>
                  <a:lnTo>
                    <a:pt x="1453" y="99"/>
                  </a:lnTo>
                  <a:lnTo>
                    <a:pt x="1461" y="92"/>
                  </a:lnTo>
                  <a:lnTo>
                    <a:pt x="1466" y="84"/>
                  </a:lnTo>
                  <a:lnTo>
                    <a:pt x="1473" y="79"/>
                  </a:lnTo>
                  <a:lnTo>
                    <a:pt x="1479" y="71"/>
                  </a:lnTo>
                  <a:lnTo>
                    <a:pt x="1485" y="67"/>
                  </a:lnTo>
                  <a:lnTo>
                    <a:pt x="1492" y="60"/>
                  </a:lnTo>
                  <a:lnTo>
                    <a:pt x="1498" y="57"/>
                  </a:lnTo>
                  <a:lnTo>
                    <a:pt x="1506" y="55"/>
                  </a:lnTo>
                  <a:lnTo>
                    <a:pt x="1514" y="54"/>
                  </a:lnTo>
                  <a:lnTo>
                    <a:pt x="1521" y="53"/>
                  </a:lnTo>
                  <a:lnTo>
                    <a:pt x="1531" y="55"/>
                  </a:lnTo>
                  <a:lnTo>
                    <a:pt x="1542" y="57"/>
                  </a:lnTo>
                  <a:lnTo>
                    <a:pt x="1554" y="65"/>
                  </a:lnTo>
                  <a:lnTo>
                    <a:pt x="1565" y="68"/>
                  </a:lnTo>
                  <a:lnTo>
                    <a:pt x="1577" y="70"/>
                  </a:lnTo>
                  <a:lnTo>
                    <a:pt x="1581" y="69"/>
                  </a:lnTo>
                  <a:lnTo>
                    <a:pt x="1587" y="68"/>
                  </a:lnTo>
                  <a:lnTo>
                    <a:pt x="1593" y="68"/>
                  </a:lnTo>
                  <a:lnTo>
                    <a:pt x="1601" y="67"/>
                  </a:lnTo>
                  <a:lnTo>
                    <a:pt x="1606" y="63"/>
                  </a:lnTo>
                  <a:lnTo>
                    <a:pt x="1612" y="61"/>
                  </a:lnTo>
                  <a:lnTo>
                    <a:pt x="1619" y="59"/>
                  </a:lnTo>
                  <a:lnTo>
                    <a:pt x="1625" y="57"/>
                  </a:lnTo>
                  <a:lnTo>
                    <a:pt x="1632" y="55"/>
                  </a:lnTo>
                  <a:lnTo>
                    <a:pt x="1638" y="54"/>
                  </a:lnTo>
                  <a:lnTo>
                    <a:pt x="1645" y="52"/>
                  </a:lnTo>
                  <a:lnTo>
                    <a:pt x="1652" y="52"/>
                  </a:lnTo>
                  <a:lnTo>
                    <a:pt x="1658" y="46"/>
                  </a:lnTo>
                  <a:lnTo>
                    <a:pt x="1663" y="43"/>
                  </a:lnTo>
                  <a:lnTo>
                    <a:pt x="1668" y="41"/>
                  </a:lnTo>
                  <a:lnTo>
                    <a:pt x="1673" y="41"/>
                  </a:lnTo>
                  <a:lnTo>
                    <a:pt x="1680" y="43"/>
                  </a:lnTo>
                  <a:lnTo>
                    <a:pt x="1687" y="48"/>
                  </a:lnTo>
                  <a:lnTo>
                    <a:pt x="1693" y="53"/>
                  </a:lnTo>
                  <a:lnTo>
                    <a:pt x="1701" y="55"/>
                  </a:lnTo>
                  <a:lnTo>
                    <a:pt x="1704" y="53"/>
                  </a:lnTo>
                  <a:lnTo>
                    <a:pt x="1709" y="49"/>
                  </a:lnTo>
                  <a:lnTo>
                    <a:pt x="1714" y="46"/>
                  </a:lnTo>
                  <a:lnTo>
                    <a:pt x="1720" y="40"/>
                  </a:lnTo>
                  <a:lnTo>
                    <a:pt x="1727" y="32"/>
                  </a:lnTo>
                  <a:lnTo>
                    <a:pt x="1736" y="26"/>
                  </a:lnTo>
                  <a:lnTo>
                    <a:pt x="1743" y="21"/>
                  </a:lnTo>
                  <a:lnTo>
                    <a:pt x="1752" y="18"/>
                  </a:lnTo>
                  <a:lnTo>
                    <a:pt x="1762" y="15"/>
                  </a:lnTo>
                  <a:lnTo>
                    <a:pt x="1771" y="15"/>
                  </a:lnTo>
                  <a:lnTo>
                    <a:pt x="1779" y="15"/>
                  </a:lnTo>
                  <a:lnTo>
                    <a:pt x="1789" y="15"/>
                  </a:lnTo>
                  <a:lnTo>
                    <a:pt x="1798" y="15"/>
                  </a:lnTo>
                  <a:lnTo>
                    <a:pt x="1807" y="17"/>
                  </a:lnTo>
                  <a:lnTo>
                    <a:pt x="1815" y="17"/>
                  </a:lnTo>
                  <a:lnTo>
                    <a:pt x="1825" y="19"/>
                  </a:lnTo>
                  <a:lnTo>
                    <a:pt x="1832" y="19"/>
                  </a:lnTo>
                  <a:lnTo>
                    <a:pt x="1842" y="20"/>
                  </a:lnTo>
                  <a:lnTo>
                    <a:pt x="1850" y="20"/>
                  </a:lnTo>
                  <a:lnTo>
                    <a:pt x="1858" y="20"/>
                  </a:lnTo>
                  <a:lnTo>
                    <a:pt x="1858" y="12"/>
                  </a:lnTo>
                  <a:lnTo>
                    <a:pt x="186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4" name="Freeform 362"/>
            <p:cNvSpPr>
              <a:spLocks/>
            </p:cNvSpPr>
            <p:nvPr/>
          </p:nvSpPr>
          <p:spPr bwMode="auto">
            <a:xfrm>
              <a:off x="6863" y="3581"/>
              <a:ext cx="27" cy="15"/>
            </a:xfrm>
            <a:custGeom>
              <a:avLst/>
              <a:gdLst>
                <a:gd name="T0" fmla="*/ 0 w 111"/>
                <a:gd name="T1" fmla="*/ 0 h 59"/>
                <a:gd name="T2" fmla="*/ 0 w 111"/>
                <a:gd name="T3" fmla="*/ 0 h 59"/>
                <a:gd name="T4" fmla="*/ 0 w 111"/>
                <a:gd name="T5" fmla="*/ 0 h 59"/>
                <a:gd name="T6" fmla="*/ 0 w 111"/>
                <a:gd name="T7" fmla="*/ 0 h 59"/>
                <a:gd name="T8" fmla="*/ 0 w 111"/>
                <a:gd name="T9" fmla="*/ 0 h 59"/>
                <a:gd name="T10" fmla="*/ 0 w 111"/>
                <a:gd name="T11" fmla="*/ 0 h 59"/>
                <a:gd name="T12" fmla="*/ 0 w 111"/>
                <a:gd name="T13" fmla="*/ 0 h 59"/>
                <a:gd name="T14" fmla="*/ 0 w 111"/>
                <a:gd name="T15" fmla="*/ 0 h 59"/>
                <a:gd name="T16" fmla="*/ 0 w 111"/>
                <a:gd name="T17" fmla="*/ 0 h 59"/>
                <a:gd name="T18" fmla="*/ 0 w 111"/>
                <a:gd name="T19" fmla="*/ 0 h 59"/>
                <a:gd name="T20" fmla="*/ 0 w 111"/>
                <a:gd name="T21" fmla="*/ 0 h 59"/>
                <a:gd name="T22" fmla="*/ 0 w 111"/>
                <a:gd name="T23" fmla="*/ 0 h 59"/>
                <a:gd name="T24" fmla="*/ 0 w 111"/>
                <a:gd name="T25" fmla="*/ 0 h 59"/>
                <a:gd name="T26" fmla="*/ 0 w 111"/>
                <a:gd name="T27" fmla="*/ 0 h 59"/>
                <a:gd name="T28" fmla="*/ 0 w 111"/>
                <a:gd name="T29" fmla="*/ 0 h 59"/>
                <a:gd name="T30" fmla="*/ 0 w 111"/>
                <a:gd name="T31" fmla="*/ 0 h 59"/>
                <a:gd name="T32" fmla="*/ 0 w 111"/>
                <a:gd name="T33" fmla="*/ 0 h 59"/>
                <a:gd name="T34" fmla="*/ 0 w 111"/>
                <a:gd name="T35" fmla="*/ 0 h 59"/>
                <a:gd name="T36" fmla="*/ 0 w 111"/>
                <a:gd name="T37" fmla="*/ 0 h 59"/>
                <a:gd name="T38" fmla="*/ 0 w 111"/>
                <a:gd name="T39" fmla="*/ 0 h 59"/>
                <a:gd name="T40" fmla="*/ 0 w 111"/>
                <a:gd name="T41" fmla="*/ 0 h 59"/>
                <a:gd name="T42" fmla="*/ 0 w 111"/>
                <a:gd name="T43" fmla="*/ 0 h 59"/>
                <a:gd name="T44" fmla="*/ 0 w 111"/>
                <a:gd name="T45" fmla="*/ 0 h 59"/>
                <a:gd name="T46" fmla="*/ 0 w 111"/>
                <a:gd name="T47" fmla="*/ 0 h 59"/>
                <a:gd name="T48" fmla="*/ 0 w 111"/>
                <a:gd name="T49" fmla="*/ 0 h 59"/>
                <a:gd name="T50" fmla="*/ 0 w 111"/>
                <a:gd name="T51" fmla="*/ 0 h 59"/>
                <a:gd name="T52" fmla="*/ 0 w 111"/>
                <a:gd name="T53" fmla="*/ 0 h 59"/>
                <a:gd name="T54" fmla="*/ 0 w 111"/>
                <a:gd name="T55" fmla="*/ 0 h 59"/>
                <a:gd name="T56" fmla="*/ 0 w 111"/>
                <a:gd name="T57" fmla="*/ 0 h 59"/>
                <a:gd name="T58" fmla="*/ 0 w 111"/>
                <a:gd name="T59" fmla="*/ 0 h 59"/>
                <a:gd name="T60" fmla="*/ 0 w 111"/>
                <a:gd name="T61" fmla="*/ 0 h 59"/>
                <a:gd name="T62" fmla="*/ 0 w 111"/>
                <a:gd name="T63" fmla="*/ 0 h 59"/>
                <a:gd name="T64" fmla="*/ 0 w 111"/>
                <a:gd name="T65" fmla="*/ 0 h 59"/>
                <a:gd name="T66" fmla="*/ 0 w 111"/>
                <a:gd name="T67" fmla="*/ 0 h 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1"/>
                <a:gd name="T103" fmla="*/ 0 h 59"/>
                <a:gd name="T104" fmla="*/ 111 w 111"/>
                <a:gd name="T105" fmla="*/ 59 h 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1" h="59">
                  <a:moveTo>
                    <a:pt x="98" y="0"/>
                  </a:moveTo>
                  <a:lnTo>
                    <a:pt x="104" y="8"/>
                  </a:lnTo>
                  <a:lnTo>
                    <a:pt x="110" y="15"/>
                  </a:lnTo>
                  <a:lnTo>
                    <a:pt x="111" y="19"/>
                  </a:lnTo>
                  <a:lnTo>
                    <a:pt x="111" y="21"/>
                  </a:lnTo>
                  <a:lnTo>
                    <a:pt x="109" y="23"/>
                  </a:lnTo>
                  <a:lnTo>
                    <a:pt x="104" y="25"/>
                  </a:lnTo>
                  <a:lnTo>
                    <a:pt x="102" y="25"/>
                  </a:lnTo>
                  <a:lnTo>
                    <a:pt x="98" y="26"/>
                  </a:lnTo>
                  <a:lnTo>
                    <a:pt x="92" y="27"/>
                  </a:lnTo>
                  <a:lnTo>
                    <a:pt x="87" y="30"/>
                  </a:lnTo>
                  <a:lnTo>
                    <a:pt x="77" y="33"/>
                  </a:lnTo>
                  <a:lnTo>
                    <a:pt x="69" y="36"/>
                  </a:lnTo>
                  <a:lnTo>
                    <a:pt x="59" y="39"/>
                  </a:lnTo>
                  <a:lnTo>
                    <a:pt x="51" y="41"/>
                  </a:lnTo>
                  <a:lnTo>
                    <a:pt x="41" y="43"/>
                  </a:lnTo>
                  <a:lnTo>
                    <a:pt x="30" y="47"/>
                  </a:lnTo>
                  <a:lnTo>
                    <a:pt x="21" y="50"/>
                  </a:lnTo>
                  <a:lnTo>
                    <a:pt x="15" y="52"/>
                  </a:lnTo>
                  <a:lnTo>
                    <a:pt x="8" y="53"/>
                  </a:lnTo>
                  <a:lnTo>
                    <a:pt x="0" y="59"/>
                  </a:lnTo>
                  <a:lnTo>
                    <a:pt x="6" y="51"/>
                  </a:lnTo>
                  <a:lnTo>
                    <a:pt x="14" y="45"/>
                  </a:lnTo>
                  <a:lnTo>
                    <a:pt x="20" y="39"/>
                  </a:lnTo>
                  <a:lnTo>
                    <a:pt x="27" y="33"/>
                  </a:lnTo>
                  <a:lnTo>
                    <a:pt x="34" y="27"/>
                  </a:lnTo>
                  <a:lnTo>
                    <a:pt x="42" y="22"/>
                  </a:lnTo>
                  <a:lnTo>
                    <a:pt x="52" y="18"/>
                  </a:lnTo>
                  <a:lnTo>
                    <a:pt x="62" y="13"/>
                  </a:lnTo>
                  <a:lnTo>
                    <a:pt x="70" y="10"/>
                  </a:lnTo>
                  <a:lnTo>
                    <a:pt x="79" y="7"/>
                  </a:lnTo>
                  <a:lnTo>
                    <a:pt x="88" y="3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E6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5" name="Freeform 363"/>
            <p:cNvSpPr>
              <a:spLocks/>
            </p:cNvSpPr>
            <p:nvPr/>
          </p:nvSpPr>
          <p:spPr bwMode="auto">
            <a:xfrm>
              <a:off x="6890" y="3584"/>
              <a:ext cx="27" cy="17"/>
            </a:xfrm>
            <a:custGeom>
              <a:avLst/>
              <a:gdLst>
                <a:gd name="T0" fmla="*/ 0 w 109"/>
                <a:gd name="T1" fmla="*/ 0 h 68"/>
                <a:gd name="T2" fmla="*/ 0 w 109"/>
                <a:gd name="T3" fmla="*/ 0 h 68"/>
                <a:gd name="T4" fmla="*/ 0 w 109"/>
                <a:gd name="T5" fmla="*/ 0 h 68"/>
                <a:gd name="T6" fmla="*/ 0 w 109"/>
                <a:gd name="T7" fmla="*/ 0 h 68"/>
                <a:gd name="T8" fmla="*/ 0 w 109"/>
                <a:gd name="T9" fmla="*/ 0 h 68"/>
                <a:gd name="T10" fmla="*/ 0 w 109"/>
                <a:gd name="T11" fmla="*/ 0 h 68"/>
                <a:gd name="T12" fmla="*/ 0 w 109"/>
                <a:gd name="T13" fmla="*/ 0 h 68"/>
                <a:gd name="T14" fmla="*/ 0 w 109"/>
                <a:gd name="T15" fmla="*/ 0 h 68"/>
                <a:gd name="T16" fmla="*/ 0 w 109"/>
                <a:gd name="T17" fmla="*/ 0 h 68"/>
                <a:gd name="T18" fmla="*/ 0 w 109"/>
                <a:gd name="T19" fmla="*/ 0 h 68"/>
                <a:gd name="T20" fmla="*/ 0 w 109"/>
                <a:gd name="T21" fmla="*/ 0 h 68"/>
                <a:gd name="T22" fmla="*/ 0 w 109"/>
                <a:gd name="T23" fmla="*/ 0 h 68"/>
                <a:gd name="T24" fmla="*/ 0 w 109"/>
                <a:gd name="T25" fmla="*/ 0 h 68"/>
                <a:gd name="T26" fmla="*/ 0 w 109"/>
                <a:gd name="T27" fmla="*/ 0 h 68"/>
                <a:gd name="T28" fmla="*/ 0 w 109"/>
                <a:gd name="T29" fmla="*/ 0 h 68"/>
                <a:gd name="T30" fmla="*/ 0 w 109"/>
                <a:gd name="T31" fmla="*/ 0 h 68"/>
                <a:gd name="T32" fmla="*/ 0 w 109"/>
                <a:gd name="T33" fmla="*/ 0 h 68"/>
                <a:gd name="T34" fmla="*/ 0 w 109"/>
                <a:gd name="T35" fmla="*/ 0 h 68"/>
                <a:gd name="T36" fmla="*/ 0 w 109"/>
                <a:gd name="T37" fmla="*/ 0 h 68"/>
                <a:gd name="T38" fmla="*/ 0 w 109"/>
                <a:gd name="T39" fmla="*/ 0 h 68"/>
                <a:gd name="T40" fmla="*/ 0 w 109"/>
                <a:gd name="T41" fmla="*/ 0 h 68"/>
                <a:gd name="T42" fmla="*/ 0 w 109"/>
                <a:gd name="T43" fmla="*/ 0 h 68"/>
                <a:gd name="T44" fmla="*/ 0 w 109"/>
                <a:gd name="T45" fmla="*/ 0 h 68"/>
                <a:gd name="T46" fmla="*/ 0 w 109"/>
                <a:gd name="T47" fmla="*/ 0 h 68"/>
                <a:gd name="T48" fmla="*/ 0 w 109"/>
                <a:gd name="T49" fmla="*/ 0 h 68"/>
                <a:gd name="T50" fmla="*/ 0 w 109"/>
                <a:gd name="T51" fmla="*/ 0 h 68"/>
                <a:gd name="T52" fmla="*/ 0 w 109"/>
                <a:gd name="T53" fmla="*/ 0 h 68"/>
                <a:gd name="T54" fmla="*/ 0 w 109"/>
                <a:gd name="T55" fmla="*/ 0 h 68"/>
                <a:gd name="T56" fmla="*/ 0 w 109"/>
                <a:gd name="T57" fmla="*/ 0 h 68"/>
                <a:gd name="T58" fmla="*/ 0 w 109"/>
                <a:gd name="T59" fmla="*/ 0 h 68"/>
                <a:gd name="T60" fmla="*/ 0 w 109"/>
                <a:gd name="T61" fmla="*/ 0 h 68"/>
                <a:gd name="T62" fmla="*/ 0 w 109"/>
                <a:gd name="T63" fmla="*/ 0 h 68"/>
                <a:gd name="T64" fmla="*/ 0 w 109"/>
                <a:gd name="T65" fmla="*/ 0 h 68"/>
                <a:gd name="T66" fmla="*/ 0 w 109"/>
                <a:gd name="T67" fmla="*/ 0 h 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9"/>
                <a:gd name="T103" fmla="*/ 0 h 68"/>
                <a:gd name="T104" fmla="*/ 109 w 109"/>
                <a:gd name="T105" fmla="*/ 68 h 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9" h="68">
                  <a:moveTo>
                    <a:pt x="79" y="0"/>
                  </a:moveTo>
                  <a:lnTo>
                    <a:pt x="89" y="3"/>
                  </a:lnTo>
                  <a:lnTo>
                    <a:pt x="98" y="11"/>
                  </a:lnTo>
                  <a:lnTo>
                    <a:pt x="102" y="16"/>
                  </a:lnTo>
                  <a:lnTo>
                    <a:pt x="106" y="22"/>
                  </a:lnTo>
                  <a:lnTo>
                    <a:pt x="107" y="27"/>
                  </a:lnTo>
                  <a:lnTo>
                    <a:pt x="109" y="32"/>
                  </a:lnTo>
                  <a:lnTo>
                    <a:pt x="101" y="29"/>
                  </a:lnTo>
                  <a:lnTo>
                    <a:pt x="94" y="27"/>
                  </a:lnTo>
                  <a:lnTo>
                    <a:pt x="86" y="25"/>
                  </a:lnTo>
                  <a:lnTo>
                    <a:pt x="80" y="25"/>
                  </a:lnTo>
                  <a:lnTo>
                    <a:pt x="68" y="26"/>
                  </a:lnTo>
                  <a:lnTo>
                    <a:pt x="59" y="31"/>
                  </a:lnTo>
                  <a:lnTo>
                    <a:pt x="48" y="36"/>
                  </a:lnTo>
                  <a:lnTo>
                    <a:pt x="37" y="44"/>
                  </a:lnTo>
                  <a:lnTo>
                    <a:pt x="32" y="50"/>
                  </a:lnTo>
                  <a:lnTo>
                    <a:pt x="26" y="55"/>
                  </a:lnTo>
                  <a:lnTo>
                    <a:pt x="21" y="62"/>
                  </a:lnTo>
                  <a:lnTo>
                    <a:pt x="17" y="68"/>
                  </a:lnTo>
                  <a:lnTo>
                    <a:pt x="12" y="67"/>
                  </a:lnTo>
                  <a:lnTo>
                    <a:pt x="8" y="66"/>
                  </a:lnTo>
                  <a:lnTo>
                    <a:pt x="3" y="63"/>
                  </a:lnTo>
                  <a:lnTo>
                    <a:pt x="0" y="64"/>
                  </a:lnTo>
                  <a:lnTo>
                    <a:pt x="6" y="54"/>
                  </a:lnTo>
                  <a:lnTo>
                    <a:pt x="13" y="43"/>
                  </a:lnTo>
                  <a:lnTo>
                    <a:pt x="23" y="33"/>
                  </a:lnTo>
                  <a:lnTo>
                    <a:pt x="32" y="25"/>
                  </a:lnTo>
                  <a:lnTo>
                    <a:pt x="42" y="16"/>
                  </a:lnTo>
                  <a:lnTo>
                    <a:pt x="54" y="10"/>
                  </a:lnTo>
                  <a:lnTo>
                    <a:pt x="59" y="6"/>
                  </a:lnTo>
                  <a:lnTo>
                    <a:pt x="66" y="3"/>
                  </a:lnTo>
                  <a:lnTo>
                    <a:pt x="72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E6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6" name="Freeform 364"/>
            <p:cNvSpPr>
              <a:spLocks/>
            </p:cNvSpPr>
            <p:nvPr/>
          </p:nvSpPr>
          <p:spPr bwMode="auto">
            <a:xfrm>
              <a:off x="6928" y="3584"/>
              <a:ext cx="15" cy="20"/>
            </a:xfrm>
            <a:custGeom>
              <a:avLst/>
              <a:gdLst>
                <a:gd name="T0" fmla="*/ 0 w 60"/>
                <a:gd name="T1" fmla="*/ 0 h 80"/>
                <a:gd name="T2" fmla="*/ 0 w 60"/>
                <a:gd name="T3" fmla="*/ 0 h 80"/>
                <a:gd name="T4" fmla="*/ 0 w 60"/>
                <a:gd name="T5" fmla="*/ 0 h 80"/>
                <a:gd name="T6" fmla="*/ 0 w 60"/>
                <a:gd name="T7" fmla="*/ 0 h 80"/>
                <a:gd name="T8" fmla="*/ 0 w 60"/>
                <a:gd name="T9" fmla="*/ 0 h 80"/>
                <a:gd name="T10" fmla="*/ 0 w 60"/>
                <a:gd name="T11" fmla="*/ 0 h 80"/>
                <a:gd name="T12" fmla="*/ 0 w 60"/>
                <a:gd name="T13" fmla="*/ 0 h 80"/>
                <a:gd name="T14" fmla="*/ 0 w 60"/>
                <a:gd name="T15" fmla="*/ 0 h 80"/>
                <a:gd name="T16" fmla="*/ 0 w 60"/>
                <a:gd name="T17" fmla="*/ 0 h 80"/>
                <a:gd name="T18" fmla="*/ 0 w 60"/>
                <a:gd name="T19" fmla="*/ 0 h 80"/>
                <a:gd name="T20" fmla="*/ 0 w 60"/>
                <a:gd name="T21" fmla="*/ 0 h 80"/>
                <a:gd name="T22" fmla="*/ 0 w 60"/>
                <a:gd name="T23" fmla="*/ 0 h 80"/>
                <a:gd name="T24" fmla="*/ 0 w 60"/>
                <a:gd name="T25" fmla="*/ 0 h 80"/>
                <a:gd name="T26" fmla="*/ 0 w 60"/>
                <a:gd name="T27" fmla="*/ 0 h 80"/>
                <a:gd name="T28" fmla="*/ 0 w 60"/>
                <a:gd name="T29" fmla="*/ 0 h 80"/>
                <a:gd name="T30" fmla="*/ 0 w 60"/>
                <a:gd name="T31" fmla="*/ 0 h 80"/>
                <a:gd name="T32" fmla="*/ 0 w 60"/>
                <a:gd name="T33" fmla="*/ 0 h 80"/>
                <a:gd name="T34" fmla="*/ 0 w 60"/>
                <a:gd name="T35" fmla="*/ 0 h 80"/>
                <a:gd name="T36" fmla="*/ 0 w 60"/>
                <a:gd name="T37" fmla="*/ 0 h 80"/>
                <a:gd name="T38" fmla="*/ 0 w 60"/>
                <a:gd name="T39" fmla="*/ 0 h 80"/>
                <a:gd name="T40" fmla="*/ 0 w 60"/>
                <a:gd name="T41" fmla="*/ 0 h 80"/>
                <a:gd name="T42" fmla="*/ 0 w 60"/>
                <a:gd name="T43" fmla="*/ 0 h 80"/>
                <a:gd name="T44" fmla="*/ 0 w 60"/>
                <a:gd name="T45" fmla="*/ 0 h 80"/>
                <a:gd name="T46" fmla="*/ 0 w 60"/>
                <a:gd name="T47" fmla="*/ 0 h 80"/>
                <a:gd name="T48" fmla="*/ 0 w 60"/>
                <a:gd name="T49" fmla="*/ 0 h 80"/>
                <a:gd name="T50" fmla="*/ 0 w 60"/>
                <a:gd name="T51" fmla="*/ 0 h 80"/>
                <a:gd name="T52" fmla="*/ 0 w 60"/>
                <a:gd name="T53" fmla="*/ 0 h 80"/>
                <a:gd name="T54" fmla="*/ 0 w 60"/>
                <a:gd name="T55" fmla="*/ 0 h 80"/>
                <a:gd name="T56" fmla="*/ 0 w 60"/>
                <a:gd name="T57" fmla="*/ 0 h 80"/>
                <a:gd name="T58" fmla="*/ 0 w 60"/>
                <a:gd name="T59" fmla="*/ 0 h 80"/>
                <a:gd name="T60" fmla="*/ 0 w 60"/>
                <a:gd name="T61" fmla="*/ 0 h 80"/>
                <a:gd name="T62" fmla="*/ 0 w 60"/>
                <a:gd name="T63" fmla="*/ 0 h 8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0"/>
                <a:gd name="T97" fmla="*/ 0 h 80"/>
                <a:gd name="T98" fmla="*/ 60 w 60"/>
                <a:gd name="T99" fmla="*/ 80 h 8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0" h="80">
                  <a:moveTo>
                    <a:pt x="44" y="0"/>
                  </a:moveTo>
                  <a:lnTo>
                    <a:pt x="49" y="2"/>
                  </a:lnTo>
                  <a:lnTo>
                    <a:pt x="55" y="5"/>
                  </a:lnTo>
                  <a:lnTo>
                    <a:pt x="58" y="10"/>
                  </a:lnTo>
                  <a:lnTo>
                    <a:pt x="60" y="13"/>
                  </a:lnTo>
                  <a:lnTo>
                    <a:pt x="60" y="22"/>
                  </a:lnTo>
                  <a:lnTo>
                    <a:pt x="58" y="29"/>
                  </a:lnTo>
                  <a:lnTo>
                    <a:pt x="51" y="35"/>
                  </a:lnTo>
                  <a:lnTo>
                    <a:pt x="45" y="42"/>
                  </a:lnTo>
                  <a:lnTo>
                    <a:pt x="41" y="48"/>
                  </a:lnTo>
                  <a:lnTo>
                    <a:pt x="35" y="54"/>
                  </a:lnTo>
                  <a:lnTo>
                    <a:pt x="30" y="60"/>
                  </a:lnTo>
                  <a:lnTo>
                    <a:pt x="25" y="67"/>
                  </a:lnTo>
                  <a:lnTo>
                    <a:pt x="23" y="73"/>
                  </a:lnTo>
                  <a:lnTo>
                    <a:pt x="20" y="80"/>
                  </a:lnTo>
                  <a:lnTo>
                    <a:pt x="15" y="76"/>
                  </a:lnTo>
                  <a:lnTo>
                    <a:pt x="14" y="71"/>
                  </a:lnTo>
                  <a:lnTo>
                    <a:pt x="13" y="66"/>
                  </a:lnTo>
                  <a:lnTo>
                    <a:pt x="14" y="62"/>
                  </a:lnTo>
                  <a:lnTo>
                    <a:pt x="13" y="55"/>
                  </a:lnTo>
                  <a:lnTo>
                    <a:pt x="12" y="52"/>
                  </a:lnTo>
                  <a:lnTo>
                    <a:pt x="8" y="49"/>
                  </a:lnTo>
                  <a:lnTo>
                    <a:pt x="0" y="46"/>
                  </a:lnTo>
                  <a:lnTo>
                    <a:pt x="5" y="42"/>
                  </a:lnTo>
                  <a:lnTo>
                    <a:pt x="11" y="37"/>
                  </a:lnTo>
                  <a:lnTo>
                    <a:pt x="14" y="30"/>
                  </a:lnTo>
                  <a:lnTo>
                    <a:pt x="20" y="24"/>
                  </a:lnTo>
                  <a:lnTo>
                    <a:pt x="24" y="17"/>
                  </a:lnTo>
                  <a:lnTo>
                    <a:pt x="30" y="11"/>
                  </a:lnTo>
                  <a:lnTo>
                    <a:pt x="36" y="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E6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7" name="Freeform 365"/>
            <p:cNvSpPr>
              <a:spLocks/>
            </p:cNvSpPr>
            <p:nvPr/>
          </p:nvSpPr>
          <p:spPr bwMode="auto">
            <a:xfrm>
              <a:off x="6966" y="3586"/>
              <a:ext cx="16" cy="22"/>
            </a:xfrm>
            <a:custGeom>
              <a:avLst/>
              <a:gdLst>
                <a:gd name="T0" fmla="*/ 0 w 64"/>
                <a:gd name="T1" fmla="*/ 0 h 84"/>
                <a:gd name="T2" fmla="*/ 0 w 64"/>
                <a:gd name="T3" fmla="*/ 0 h 84"/>
                <a:gd name="T4" fmla="*/ 0 w 64"/>
                <a:gd name="T5" fmla="*/ 0 h 84"/>
                <a:gd name="T6" fmla="*/ 0 w 64"/>
                <a:gd name="T7" fmla="*/ 0 h 84"/>
                <a:gd name="T8" fmla="*/ 0 w 64"/>
                <a:gd name="T9" fmla="*/ 0 h 84"/>
                <a:gd name="T10" fmla="*/ 0 w 64"/>
                <a:gd name="T11" fmla="*/ 0 h 84"/>
                <a:gd name="T12" fmla="*/ 0 w 64"/>
                <a:gd name="T13" fmla="*/ 0 h 84"/>
                <a:gd name="T14" fmla="*/ 0 w 64"/>
                <a:gd name="T15" fmla="*/ 0 h 84"/>
                <a:gd name="T16" fmla="*/ 0 w 64"/>
                <a:gd name="T17" fmla="*/ 0 h 84"/>
                <a:gd name="T18" fmla="*/ 0 w 64"/>
                <a:gd name="T19" fmla="*/ 0 h 84"/>
                <a:gd name="T20" fmla="*/ 0 w 64"/>
                <a:gd name="T21" fmla="*/ 0 h 84"/>
                <a:gd name="T22" fmla="*/ 0 w 64"/>
                <a:gd name="T23" fmla="*/ 0 h 84"/>
                <a:gd name="T24" fmla="*/ 0 w 64"/>
                <a:gd name="T25" fmla="*/ 0 h 84"/>
                <a:gd name="T26" fmla="*/ 0 w 64"/>
                <a:gd name="T27" fmla="*/ 0 h 84"/>
                <a:gd name="T28" fmla="*/ 0 w 64"/>
                <a:gd name="T29" fmla="*/ 0 h 84"/>
                <a:gd name="T30" fmla="*/ 0 w 64"/>
                <a:gd name="T31" fmla="*/ 0 h 84"/>
                <a:gd name="T32" fmla="*/ 0 w 64"/>
                <a:gd name="T33" fmla="*/ 0 h 84"/>
                <a:gd name="T34" fmla="*/ 0 w 64"/>
                <a:gd name="T35" fmla="*/ 0 h 84"/>
                <a:gd name="T36" fmla="*/ 0 w 64"/>
                <a:gd name="T37" fmla="*/ 0 h 84"/>
                <a:gd name="T38" fmla="*/ 0 w 64"/>
                <a:gd name="T39" fmla="*/ 0 h 84"/>
                <a:gd name="T40" fmla="*/ 0 w 64"/>
                <a:gd name="T41" fmla="*/ 0 h 84"/>
                <a:gd name="T42" fmla="*/ 0 w 64"/>
                <a:gd name="T43" fmla="*/ 0 h 84"/>
                <a:gd name="T44" fmla="*/ 0 w 64"/>
                <a:gd name="T45" fmla="*/ 0 h 84"/>
                <a:gd name="T46" fmla="*/ 0 w 64"/>
                <a:gd name="T47" fmla="*/ 0 h 84"/>
                <a:gd name="T48" fmla="*/ 0 w 64"/>
                <a:gd name="T49" fmla="*/ 0 h 84"/>
                <a:gd name="T50" fmla="*/ 0 w 64"/>
                <a:gd name="T51" fmla="*/ 0 h 84"/>
                <a:gd name="T52" fmla="*/ 0 w 64"/>
                <a:gd name="T53" fmla="*/ 0 h 84"/>
                <a:gd name="T54" fmla="*/ 0 w 64"/>
                <a:gd name="T55" fmla="*/ 0 h 84"/>
                <a:gd name="T56" fmla="*/ 0 w 64"/>
                <a:gd name="T57" fmla="*/ 0 h 84"/>
                <a:gd name="T58" fmla="*/ 0 w 64"/>
                <a:gd name="T59" fmla="*/ 0 h 84"/>
                <a:gd name="T60" fmla="*/ 0 w 64"/>
                <a:gd name="T61" fmla="*/ 0 h 84"/>
                <a:gd name="T62" fmla="*/ 0 w 64"/>
                <a:gd name="T63" fmla="*/ 0 h 84"/>
                <a:gd name="T64" fmla="*/ 0 w 64"/>
                <a:gd name="T65" fmla="*/ 0 h 84"/>
                <a:gd name="T66" fmla="*/ 0 w 64"/>
                <a:gd name="T67" fmla="*/ 0 h 84"/>
                <a:gd name="T68" fmla="*/ 0 w 64"/>
                <a:gd name="T69" fmla="*/ 0 h 84"/>
                <a:gd name="T70" fmla="*/ 0 w 64"/>
                <a:gd name="T71" fmla="*/ 0 h 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"/>
                <a:gd name="T109" fmla="*/ 0 h 84"/>
                <a:gd name="T110" fmla="*/ 64 w 64"/>
                <a:gd name="T111" fmla="*/ 84 h 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" h="84">
                  <a:moveTo>
                    <a:pt x="22" y="0"/>
                  </a:moveTo>
                  <a:lnTo>
                    <a:pt x="28" y="2"/>
                  </a:lnTo>
                  <a:lnTo>
                    <a:pt x="35" y="5"/>
                  </a:lnTo>
                  <a:lnTo>
                    <a:pt x="42" y="9"/>
                  </a:lnTo>
                  <a:lnTo>
                    <a:pt x="48" y="14"/>
                  </a:lnTo>
                  <a:lnTo>
                    <a:pt x="58" y="22"/>
                  </a:lnTo>
                  <a:lnTo>
                    <a:pt x="64" y="33"/>
                  </a:lnTo>
                  <a:lnTo>
                    <a:pt x="63" y="41"/>
                  </a:lnTo>
                  <a:lnTo>
                    <a:pt x="58" y="48"/>
                  </a:lnTo>
                  <a:lnTo>
                    <a:pt x="53" y="52"/>
                  </a:lnTo>
                  <a:lnTo>
                    <a:pt x="47" y="55"/>
                  </a:lnTo>
                  <a:lnTo>
                    <a:pt x="41" y="58"/>
                  </a:lnTo>
                  <a:lnTo>
                    <a:pt x="35" y="61"/>
                  </a:lnTo>
                  <a:lnTo>
                    <a:pt x="28" y="61"/>
                  </a:lnTo>
                  <a:lnTo>
                    <a:pt x="23" y="64"/>
                  </a:lnTo>
                  <a:lnTo>
                    <a:pt x="21" y="68"/>
                  </a:lnTo>
                  <a:lnTo>
                    <a:pt x="17" y="73"/>
                  </a:lnTo>
                  <a:lnTo>
                    <a:pt x="13" y="77"/>
                  </a:lnTo>
                  <a:lnTo>
                    <a:pt x="11" y="82"/>
                  </a:lnTo>
                  <a:lnTo>
                    <a:pt x="5" y="84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1" y="73"/>
                  </a:lnTo>
                  <a:lnTo>
                    <a:pt x="1" y="67"/>
                  </a:lnTo>
                  <a:lnTo>
                    <a:pt x="3" y="62"/>
                  </a:lnTo>
                  <a:lnTo>
                    <a:pt x="3" y="56"/>
                  </a:lnTo>
                  <a:lnTo>
                    <a:pt x="4" y="51"/>
                  </a:lnTo>
                  <a:lnTo>
                    <a:pt x="5" y="44"/>
                  </a:lnTo>
                  <a:lnTo>
                    <a:pt x="6" y="40"/>
                  </a:lnTo>
                  <a:lnTo>
                    <a:pt x="6" y="33"/>
                  </a:lnTo>
                  <a:lnTo>
                    <a:pt x="7" y="28"/>
                  </a:lnTo>
                  <a:lnTo>
                    <a:pt x="9" y="21"/>
                  </a:lnTo>
                  <a:lnTo>
                    <a:pt x="11" y="17"/>
                  </a:lnTo>
                  <a:lnTo>
                    <a:pt x="15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E6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8" name="Freeform 366"/>
            <p:cNvSpPr>
              <a:spLocks/>
            </p:cNvSpPr>
            <p:nvPr/>
          </p:nvSpPr>
          <p:spPr bwMode="auto">
            <a:xfrm>
              <a:off x="6835" y="3589"/>
              <a:ext cx="14" cy="10"/>
            </a:xfrm>
            <a:custGeom>
              <a:avLst/>
              <a:gdLst>
                <a:gd name="T0" fmla="*/ 0 w 56"/>
                <a:gd name="T1" fmla="*/ 0 h 41"/>
                <a:gd name="T2" fmla="*/ 0 w 56"/>
                <a:gd name="T3" fmla="*/ 0 h 41"/>
                <a:gd name="T4" fmla="*/ 0 w 56"/>
                <a:gd name="T5" fmla="*/ 0 h 41"/>
                <a:gd name="T6" fmla="*/ 0 w 56"/>
                <a:gd name="T7" fmla="*/ 0 h 41"/>
                <a:gd name="T8" fmla="*/ 0 w 56"/>
                <a:gd name="T9" fmla="*/ 0 h 41"/>
                <a:gd name="T10" fmla="*/ 0 w 56"/>
                <a:gd name="T11" fmla="*/ 0 h 41"/>
                <a:gd name="T12" fmla="*/ 0 w 56"/>
                <a:gd name="T13" fmla="*/ 0 h 41"/>
                <a:gd name="T14" fmla="*/ 0 w 56"/>
                <a:gd name="T15" fmla="*/ 0 h 41"/>
                <a:gd name="T16" fmla="*/ 0 w 56"/>
                <a:gd name="T17" fmla="*/ 0 h 41"/>
                <a:gd name="T18" fmla="*/ 0 w 56"/>
                <a:gd name="T19" fmla="*/ 0 h 41"/>
                <a:gd name="T20" fmla="*/ 0 w 56"/>
                <a:gd name="T21" fmla="*/ 0 h 41"/>
                <a:gd name="T22" fmla="*/ 0 w 56"/>
                <a:gd name="T23" fmla="*/ 0 h 41"/>
                <a:gd name="T24" fmla="*/ 0 w 56"/>
                <a:gd name="T25" fmla="*/ 0 h 41"/>
                <a:gd name="T26" fmla="*/ 0 w 56"/>
                <a:gd name="T27" fmla="*/ 0 h 41"/>
                <a:gd name="T28" fmla="*/ 0 w 56"/>
                <a:gd name="T29" fmla="*/ 0 h 41"/>
                <a:gd name="T30" fmla="*/ 0 w 56"/>
                <a:gd name="T31" fmla="*/ 0 h 41"/>
                <a:gd name="T32" fmla="*/ 0 w 56"/>
                <a:gd name="T33" fmla="*/ 0 h 41"/>
                <a:gd name="T34" fmla="*/ 0 w 56"/>
                <a:gd name="T35" fmla="*/ 0 h 41"/>
                <a:gd name="T36" fmla="*/ 0 w 56"/>
                <a:gd name="T37" fmla="*/ 0 h 41"/>
                <a:gd name="T38" fmla="*/ 0 w 56"/>
                <a:gd name="T39" fmla="*/ 0 h 41"/>
                <a:gd name="T40" fmla="*/ 0 w 56"/>
                <a:gd name="T41" fmla="*/ 0 h 41"/>
                <a:gd name="T42" fmla="*/ 0 w 56"/>
                <a:gd name="T43" fmla="*/ 0 h 41"/>
                <a:gd name="T44" fmla="*/ 0 w 56"/>
                <a:gd name="T45" fmla="*/ 0 h 41"/>
                <a:gd name="T46" fmla="*/ 0 w 56"/>
                <a:gd name="T47" fmla="*/ 0 h 41"/>
                <a:gd name="T48" fmla="*/ 0 w 56"/>
                <a:gd name="T49" fmla="*/ 0 h 41"/>
                <a:gd name="T50" fmla="*/ 0 w 56"/>
                <a:gd name="T51" fmla="*/ 0 h 41"/>
                <a:gd name="T52" fmla="*/ 0 w 56"/>
                <a:gd name="T53" fmla="*/ 0 h 41"/>
                <a:gd name="T54" fmla="*/ 0 w 56"/>
                <a:gd name="T55" fmla="*/ 0 h 41"/>
                <a:gd name="T56" fmla="*/ 0 w 56"/>
                <a:gd name="T57" fmla="*/ 0 h 41"/>
                <a:gd name="T58" fmla="*/ 0 w 56"/>
                <a:gd name="T59" fmla="*/ 0 h 41"/>
                <a:gd name="T60" fmla="*/ 0 w 56"/>
                <a:gd name="T61" fmla="*/ 0 h 4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6"/>
                <a:gd name="T94" fmla="*/ 0 h 41"/>
                <a:gd name="T95" fmla="*/ 56 w 56"/>
                <a:gd name="T96" fmla="*/ 41 h 4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6" h="41">
                  <a:moveTo>
                    <a:pt x="23" y="0"/>
                  </a:moveTo>
                  <a:lnTo>
                    <a:pt x="26" y="4"/>
                  </a:lnTo>
                  <a:lnTo>
                    <a:pt x="31" y="8"/>
                  </a:lnTo>
                  <a:lnTo>
                    <a:pt x="31" y="3"/>
                  </a:lnTo>
                  <a:lnTo>
                    <a:pt x="33" y="1"/>
                  </a:lnTo>
                  <a:lnTo>
                    <a:pt x="36" y="0"/>
                  </a:lnTo>
                  <a:lnTo>
                    <a:pt x="39" y="3"/>
                  </a:lnTo>
                  <a:lnTo>
                    <a:pt x="45" y="7"/>
                  </a:lnTo>
                  <a:lnTo>
                    <a:pt x="55" y="10"/>
                  </a:lnTo>
                  <a:lnTo>
                    <a:pt x="56" y="16"/>
                  </a:lnTo>
                  <a:lnTo>
                    <a:pt x="56" y="22"/>
                  </a:lnTo>
                  <a:lnTo>
                    <a:pt x="53" y="27"/>
                  </a:lnTo>
                  <a:lnTo>
                    <a:pt x="48" y="34"/>
                  </a:lnTo>
                  <a:lnTo>
                    <a:pt x="43" y="27"/>
                  </a:lnTo>
                  <a:lnTo>
                    <a:pt x="42" y="22"/>
                  </a:lnTo>
                  <a:lnTo>
                    <a:pt x="39" y="22"/>
                  </a:lnTo>
                  <a:lnTo>
                    <a:pt x="33" y="27"/>
                  </a:lnTo>
                  <a:lnTo>
                    <a:pt x="27" y="31"/>
                  </a:lnTo>
                  <a:lnTo>
                    <a:pt x="19" y="31"/>
                  </a:lnTo>
                  <a:lnTo>
                    <a:pt x="11" y="34"/>
                  </a:lnTo>
                  <a:lnTo>
                    <a:pt x="11" y="36"/>
                  </a:lnTo>
                  <a:lnTo>
                    <a:pt x="11" y="41"/>
                  </a:lnTo>
                  <a:lnTo>
                    <a:pt x="5" y="38"/>
                  </a:lnTo>
                  <a:lnTo>
                    <a:pt x="1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5" y="12"/>
                  </a:lnTo>
                  <a:lnTo>
                    <a:pt x="9" y="7"/>
                  </a:lnTo>
                  <a:lnTo>
                    <a:pt x="14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E6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9" name="Freeform 367"/>
            <p:cNvSpPr>
              <a:spLocks/>
            </p:cNvSpPr>
            <p:nvPr/>
          </p:nvSpPr>
          <p:spPr bwMode="auto">
            <a:xfrm>
              <a:off x="7009" y="3594"/>
              <a:ext cx="10" cy="10"/>
            </a:xfrm>
            <a:custGeom>
              <a:avLst/>
              <a:gdLst>
                <a:gd name="T0" fmla="*/ 0 w 38"/>
                <a:gd name="T1" fmla="*/ 0 h 39"/>
                <a:gd name="T2" fmla="*/ 0 w 38"/>
                <a:gd name="T3" fmla="*/ 0 h 39"/>
                <a:gd name="T4" fmla="*/ 0 w 38"/>
                <a:gd name="T5" fmla="*/ 0 h 39"/>
                <a:gd name="T6" fmla="*/ 0 w 38"/>
                <a:gd name="T7" fmla="*/ 0 h 39"/>
                <a:gd name="T8" fmla="*/ 0 w 38"/>
                <a:gd name="T9" fmla="*/ 0 h 39"/>
                <a:gd name="T10" fmla="*/ 0 w 38"/>
                <a:gd name="T11" fmla="*/ 0 h 39"/>
                <a:gd name="T12" fmla="*/ 0 w 38"/>
                <a:gd name="T13" fmla="*/ 0 h 39"/>
                <a:gd name="T14" fmla="*/ 0 w 38"/>
                <a:gd name="T15" fmla="*/ 0 h 39"/>
                <a:gd name="T16" fmla="*/ 0 w 38"/>
                <a:gd name="T17" fmla="*/ 0 h 39"/>
                <a:gd name="T18" fmla="*/ 0 w 38"/>
                <a:gd name="T19" fmla="*/ 0 h 39"/>
                <a:gd name="T20" fmla="*/ 0 w 38"/>
                <a:gd name="T21" fmla="*/ 0 h 39"/>
                <a:gd name="T22" fmla="*/ 0 w 38"/>
                <a:gd name="T23" fmla="*/ 0 h 39"/>
                <a:gd name="T24" fmla="*/ 0 w 38"/>
                <a:gd name="T25" fmla="*/ 0 h 39"/>
                <a:gd name="T26" fmla="*/ 0 w 38"/>
                <a:gd name="T27" fmla="*/ 0 h 39"/>
                <a:gd name="T28" fmla="*/ 0 w 38"/>
                <a:gd name="T29" fmla="*/ 0 h 39"/>
                <a:gd name="T30" fmla="*/ 0 w 38"/>
                <a:gd name="T31" fmla="*/ 0 h 39"/>
                <a:gd name="T32" fmla="*/ 0 w 38"/>
                <a:gd name="T33" fmla="*/ 0 h 39"/>
                <a:gd name="T34" fmla="*/ 0 w 38"/>
                <a:gd name="T35" fmla="*/ 0 h 39"/>
                <a:gd name="T36" fmla="*/ 0 w 38"/>
                <a:gd name="T37" fmla="*/ 0 h 39"/>
                <a:gd name="T38" fmla="*/ 0 w 38"/>
                <a:gd name="T39" fmla="*/ 0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"/>
                <a:gd name="T61" fmla="*/ 0 h 39"/>
                <a:gd name="T62" fmla="*/ 38 w 38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" h="39">
                  <a:moveTo>
                    <a:pt x="36" y="0"/>
                  </a:moveTo>
                  <a:lnTo>
                    <a:pt x="38" y="4"/>
                  </a:lnTo>
                  <a:lnTo>
                    <a:pt x="38" y="11"/>
                  </a:lnTo>
                  <a:lnTo>
                    <a:pt x="35" y="16"/>
                  </a:lnTo>
                  <a:lnTo>
                    <a:pt x="30" y="23"/>
                  </a:lnTo>
                  <a:lnTo>
                    <a:pt x="23" y="28"/>
                  </a:lnTo>
                  <a:lnTo>
                    <a:pt x="18" y="34"/>
                  </a:lnTo>
                  <a:lnTo>
                    <a:pt x="11" y="36"/>
                  </a:lnTo>
                  <a:lnTo>
                    <a:pt x="7" y="39"/>
                  </a:lnTo>
                  <a:lnTo>
                    <a:pt x="2" y="37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5" y="13"/>
                  </a:lnTo>
                  <a:lnTo>
                    <a:pt x="10" y="7"/>
                  </a:lnTo>
                  <a:lnTo>
                    <a:pt x="18" y="3"/>
                  </a:lnTo>
                  <a:lnTo>
                    <a:pt x="28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E6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0" name="Freeform 368"/>
            <p:cNvSpPr>
              <a:spLocks/>
            </p:cNvSpPr>
            <p:nvPr/>
          </p:nvSpPr>
          <p:spPr bwMode="auto">
            <a:xfrm>
              <a:off x="6792" y="3596"/>
              <a:ext cx="33" cy="16"/>
            </a:xfrm>
            <a:custGeom>
              <a:avLst/>
              <a:gdLst>
                <a:gd name="T0" fmla="*/ 0 w 133"/>
                <a:gd name="T1" fmla="*/ 0 h 65"/>
                <a:gd name="T2" fmla="*/ 0 w 133"/>
                <a:gd name="T3" fmla="*/ 0 h 65"/>
                <a:gd name="T4" fmla="*/ 0 w 133"/>
                <a:gd name="T5" fmla="*/ 0 h 65"/>
                <a:gd name="T6" fmla="*/ 0 w 133"/>
                <a:gd name="T7" fmla="*/ 0 h 65"/>
                <a:gd name="T8" fmla="*/ 0 w 133"/>
                <a:gd name="T9" fmla="*/ 0 h 65"/>
                <a:gd name="T10" fmla="*/ 0 w 133"/>
                <a:gd name="T11" fmla="*/ 0 h 65"/>
                <a:gd name="T12" fmla="*/ 0 w 133"/>
                <a:gd name="T13" fmla="*/ 0 h 65"/>
                <a:gd name="T14" fmla="*/ 0 w 133"/>
                <a:gd name="T15" fmla="*/ 0 h 65"/>
                <a:gd name="T16" fmla="*/ 0 w 133"/>
                <a:gd name="T17" fmla="*/ 0 h 65"/>
                <a:gd name="T18" fmla="*/ 0 w 133"/>
                <a:gd name="T19" fmla="*/ 0 h 65"/>
                <a:gd name="T20" fmla="*/ 0 w 133"/>
                <a:gd name="T21" fmla="*/ 0 h 65"/>
                <a:gd name="T22" fmla="*/ 0 w 133"/>
                <a:gd name="T23" fmla="*/ 0 h 65"/>
                <a:gd name="T24" fmla="*/ 0 w 133"/>
                <a:gd name="T25" fmla="*/ 0 h 65"/>
                <a:gd name="T26" fmla="*/ 0 w 133"/>
                <a:gd name="T27" fmla="*/ 0 h 65"/>
                <a:gd name="T28" fmla="*/ 0 w 133"/>
                <a:gd name="T29" fmla="*/ 0 h 65"/>
                <a:gd name="T30" fmla="*/ 0 w 133"/>
                <a:gd name="T31" fmla="*/ 0 h 65"/>
                <a:gd name="T32" fmla="*/ 0 w 133"/>
                <a:gd name="T33" fmla="*/ 0 h 65"/>
                <a:gd name="T34" fmla="*/ 0 w 133"/>
                <a:gd name="T35" fmla="*/ 0 h 65"/>
                <a:gd name="T36" fmla="*/ 0 w 133"/>
                <a:gd name="T37" fmla="*/ 0 h 65"/>
                <a:gd name="T38" fmla="*/ 0 w 133"/>
                <a:gd name="T39" fmla="*/ 0 h 65"/>
                <a:gd name="T40" fmla="*/ 0 w 133"/>
                <a:gd name="T41" fmla="*/ 0 h 65"/>
                <a:gd name="T42" fmla="*/ 0 w 133"/>
                <a:gd name="T43" fmla="*/ 0 h 65"/>
                <a:gd name="T44" fmla="*/ 0 w 133"/>
                <a:gd name="T45" fmla="*/ 0 h 65"/>
                <a:gd name="T46" fmla="*/ 0 w 133"/>
                <a:gd name="T47" fmla="*/ 0 h 65"/>
                <a:gd name="T48" fmla="*/ 0 w 133"/>
                <a:gd name="T49" fmla="*/ 0 h 65"/>
                <a:gd name="T50" fmla="*/ 0 w 133"/>
                <a:gd name="T51" fmla="*/ 0 h 65"/>
                <a:gd name="T52" fmla="*/ 0 w 133"/>
                <a:gd name="T53" fmla="*/ 0 h 65"/>
                <a:gd name="T54" fmla="*/ 0 w 133"/>
                <a:gd name="T55" fmla="*/ 0 h 65"/>
                <a:gd name="T56" fmla="*/ 0 w 133"/>
                <a:gd name="T57" fmla="*/ 0 h 65"/>
                <a:gd name="T58" fmla="*/ 0 w 133"/>
                <a:gd name="T59" fmla="*/ 0 h 65"/>
                <a:gd name="T60" fmla="*/ 0 w 133"/>
                <a:gd name="T61" fmla="*/ 0 h 65"/>
                <a:gd name="T62" fmla="*/ 0 w 133"/>
                <a:gd name="T63" fmla="*/ 0 h 65"/>
                <a:gd name="T64" fmla="*/ 0 w 133"/>
                <a:gd name="T65" fmla="*/ 0 h 65"/>
                <a:gd name="T66" fmla="*/ 0 w 133"/>
                <a:gd name="T67" fmla="*/ 0 h 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3"/>
                <a:gd name="T103" fmla="*/ 0 h 65"/>
                <a:gd name="T104" fmla="*/ 133 w 133"/>
                <a:gd name="T105" fmla="*/ 65 h 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3" h="65">
                  <a:moveTo>
                    <a:pt x="109" y="1"/>
                  </a:moveTo>
                  <a:lnTo>
                    <a:pt x="115" y="0"/>
                  </a:lnTo>
                  <a:lnTo>
                    <a:pt x="122" y="1"/>
                  </a:lnTo>
                  <a:lnTo>
                    <a:pt x="127" y="3"/>
                  </a:lnTo>
                  <a:lnTo>
                    <a:pt x="133" y="6"/>
                  </a:lnTo>
                  <a:lnTo>
                    <a:pt x="133" y="11"/>
                  </a:lnTo>
                  <a:lnTo>
                    <a:pt x="133" y="16"/>
                  </a:lnTo>
                  <a:lnTo>
                    <a:pt x="122" y="20"/>
                  </a:lnTo>
                  <a:lnTo>
                    <a:pt x="111" y="24"/>
                  </a:lnTo>
                  <a:lnTo>
                    <a:pt x="100" y="27"/>
                  </a:lnTo>
                  <a:lnTo>
                    <a:pt x="91" y="31"/>
                  </a:lnTo>
                  <a:lnTo>
                    <a:pt x="79" y="34"/>
                  </a:lnTo>
                  <a:lnTo>
                    <a:pt x="69" y="37"/>
                  </a:lnTo>
                  <a:lnTo>
                    <a:pt x="60" y="42"/>
                  </a:lnTo>
                  <a:lnTo>
                    <a:pt x="50" y="46"/>
                  </a:lnTo>
                  <a:lnTo>
                    <a:pt x="43" y="47"/>
                  </a:lnTo>
                  <a:lnTo>
                    <a:pt x="35" y="49"/>
                  </a:lnTo>
                  <a:lnTo>
                    <a:pt x="29" y="51"/>
                  </a:lnTo>
                  <a:lnTo>
                    <a:pt x="23" y="55"/>
                  </a:lnTo>
                  <a:lnTo>
                    <a:pt x="11" y="59"/>
                  </a:lnTo>
                  <a:lnTo>
                    <a:pt x="0" y="65"/>
                  </a:lnTo>
                  <a:lnTo>
                    <a:pt x="7" y="55"/>
                  </a:lnTo>
                  <a:lnTo>
                    <a:pt x="13" y="46"/>
                  </a:lnTo>
                  <a:lnTo>
                    <a:pt x="21" y="37"/>
                  </a:lnTo>
                  <a:lnTo>
                    <a:pt x="29" y="32"/>
                  </a:lnTo>
                  <a:lnTo>
                    <a:pt x="38" y="25"/>
                  </a:lnTo>
                  <a:lnTo>
                    <a:pt x="47" y="20"/>
                  </a:lnTo>
                  <a:lnTo>
                    <a:pt x="57" y="15"/>
                  </a:lnTo>
                  <a:lnTo>
                    <a:pt x="68" y="11"/>
                  </a:lnTo>
                  <a:lnTo>
                    <a:pt x="79" y="7"/>
                  </a:lnTo>
                  <a:lnTo>
                    <a:pt x="88" y="5"/>
                  </a:lnTo>
                  <a:lnTo>
                    <a:pt x="98" y="3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FFE6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1" name="Freeform 369"/>
            <p:cNvSpPr>
              <a:spLocks/>
            </p:cNvSpPr>
            <p:nvPr/>
          </p:nvSpPr>
          <p:spPr bwMode="auto">
            <a:xfrm>
              <a:off x="6943" y="3596"/>
              <a:ext cx="11" cy="14"/>
            </a:xfrm>
            <a:custGeom>
              <a:avLst/>
              <a:gdLst>
                <a:gd name="T0" fmla="*/ 0 w 44"/>
                <a:gd name="T1" fmla="*/ 0 h 57"/>
                <a:gd name="T2" fmla="*/ 0 w 44"/>
                <a:gd name="T3" fmla="*/ 0 h 57"/>
                <a:gd name="T4" fmla="*/ 0 w 44"/>
                <a:gd name="T5" fmla="*/ 0 h 57"/>
                <a:gd name="T6" fmla="*/ 0 w 44"/>
                <a:gd name="T7" fmla="*/ 0 h 57"/>
                <a:gd name="T8" fmla="*/ 0 w 44"/>
                <a:gd name="T9" fmla="*/ 0 h 57"/>
                <a:gd name="T10" fmla="*/ 0 w 44"/>
                <a:gd name="T11" fmla="*/ 0 h 57"/>
                <a:gd name="T12" fmla="*/ 0 w 44"/>
                <a:gd name="T13" fmla="*/ 0 h 57"/>
                <a:gd name="T14" fmla="*/ 0 w 44"/>
                <a:gd name="T15" fmla="*/ 0 h 57"/>
                <a:gd name="T16" fmla="*/ 0 w 44"/>
                <a:gd name="T17" fmla="*/ 0 h 57"/>
                <a:gd name="T18" fmla="*/ 0 w 44"/>
                <a:gd name="T19" fmla="*/ 0 h 57"/>
                <a:gd name="T20" fmla="*/ 0 w 44"/>
                <a:gd name="T21" fmla="*/ 0 h 57"/>
                <a:gd name="T22" fmla="*/ 0 w 44"/>
                <a:gd name="T23" fmla="*/ 0 h 57"/>
                <a:gd name="T24" fmla="*/ 0 w 44"/>
                <a:gd name="T25" fmla="*/ 0 h 57"/>
                <a:gd name="T26" fmla="*/ 0 w 44"/>
                <a:gd name="T27" fmla="*/ 0 h 57"/>
                <a:gd name="T28" fmla="*/ 0 w 44"/>
                <a:gd name="T29" fmla="*/ 0 h 57"/>
                <a:gd name="T30" fmla="*/ 0 w 44"/>
                <a:gd name="T31" fmla="*/ 0 h 57"/>
                <a:gd name="T32" fmla="*/ 0 w 44"/>
                <a:gd name="T33" fmla="*/ 0 h 57"/>
                <a:gd name="T34" fmla="*/ 0 w 44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57"/>
                <a:gd name="T56" fmla="*/ 44 w 44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57">
                  <a:moveTo>
                    <a:pt x="40" y="0"/>
                  </a:moveTo>
                  <a:lnTo>
                    <a:pt x="44" y="5"/>
                  </a:lnTo>
                  <a:lnTo>
                    <a:pt x="44" y="14"/>
                  </a:lnTo>
                  <a:lnTo>
                    <a:pt x="43" y="23"/>
                  </a:lnTo>
                  <a:lnTo>
                    <a:pt x="37" y="33"/>
                  </a:lnTo>
                  <a:lnTo>
                    <a:pt x="31" y="41"/>
                  </a:lnTo>
                  <a:lnTo>
                    <a:pt x="24" y="47"/>
                  </a:lnTo>
                  <a:lnTo>
                    <a:pt x="18" y="53"/>
                  </a:lnTo>
                  <a:lnTo>
                    <a:pt x="11" y="57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7" y="27"/>
                  </a:lnTo>
                  <a:lnTo>
                    <a:pt x="13" y="18"/>
                  </a:lnTo>
                  <a:lnTo>
                    <a:pt x="23" y="10"/>
                  </a:lnTo>
                  <a:lnTo>
                    <a:pt x="31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E6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2" name="Freeform 370"/>
            <p:cNvSpPr>
              <a:spLocks/>
            </p:cNvSpPr>
            <p:nvPr/>
          </p:nvSpPr>
          <p:spPr bwMode="auto">
            <a:xfrm>
              <a:off x="6975" y="3600"/>
              <a:ext cx="19" cy="21"/>
            </a:xfrm>
            <a:custGeom>
              <a:avLst/>
              <a:gdLst>
                <a:gd name="T0" fmla="*/ 0 w 76"/>
                <a:gd name="T1" fmla="*/ 0 h 85"/>
                <a:gd name="T2" fmla="*/ 0 w 76"/>
                <a:gd name="T3" fmla="*/ 0 h 85"/>
                <a:gd name="T4" fmla="*/ 0 w 76"/>
                <a:gd name="T5" fmla="*/ 0 h 85"/>
                <a:gd name="T6" fmla="*/ 0 w 76"/>
                <a:gd name="T7" fmla="*/ 0 h 85"/>
                <a:gd name="T8" fmla="*/ 0 w 76"/>
                <a:gd name="T9" fmla="*/ 0 h 85"/>
                <a:gd name="T10" fmla="*/ 0 w 76"/>
                <a:gd name="T11" fmla="*/ 0 h 85"/>
                <a:gd name="T12" fmla="*/ 0 w 76"/>
                <a:gd name="T13" fmla="*/ 0 h 85"/>
                <a:gd name="T14" fmla="*/ 0 w 76"/>
                <a:gd name="T15" fmla="*/ 0 h 85"/>
                <a:gd name="T16" fmla="*/ 0 w 76"/>
                <a:gd name="T17" fmla="*/ 0 h 85"/>
                <a:gd name="T18" fmla="*/ 0 w 76"/>
                <a:gd name="T19" fmla="*/ 0 h 85"/>
                <a:gd name="T20" fmla="*/ 0 w 76"/>
                <a:gd name="T21" fmla="*/ 0 h 85"/>
                <a:gd name="T22" fmla="*/ 0 w 76"/>
                <a:gd name="T23" fmla="*/ 0 h 85"/>
                <a:gd name="T24" fmla="*/ 0 w 76"/>
                <a:gd name="T25" fmla="*/ 0 h 85"/>
                <a:gd name="T26" fmla="*/ 0 w 76"/>
                <a:gd name="T27" fmla="*/ 0 h 85"/>
                <a:gd name="T28" fmla="*/ 0 w 76"/>
                <a:gd name="T29" fmla="*/ 0 h 85"/>
                <a:gd name="T30" fmla="*/ 0 w 76"/>
                <a:gd name="T31" fmla="*/ 0 h 85"/>
                <a:gd name="T32" fmla="*/ 0 w 76"/>
                <a:gd name="T33" fmla="*/ 0 h 85"/>
                <a:gd name="T34" fmla="*/ 0 w 76"/>
                <a:gd name="T35" fmla="*/ 0 h 85"/>
                <a:gd name="T36" fmla="*/ 0 w 76"/>
                <a:gd name="T37" fmla="*/ 0 h 85"/>
                <a:gd name="T38" fmla="*/ 0 w 76"/>
                <a:gd name="T39" fmla="*/ 0 h 85"/>
                <a:gd name="T40" fmla="*/ 0 w 76"/>
                <a:gd name="T41" fmla="*/ 0 h 85"/>
                <a:gd name="T42" fmla="*/ 0 w 76"/>
                <a:gd name="T43" fmla="*/ 0 h 85"/>
                <a:gd name="T44" fmla="*/ 0 w 76"/>
                <a:gd name="T45" fmla="*/ 0 h 85"/>
                <a:gd name="T46" fmla="*/ 0 w 76"/>
                <a:gd name="T47" fmla="*/ 0 h 85"/>
                <a:gd name="T48" fmla="*/ 0 w 76"/>
                <a:gd name="T49" fmla="*/ 0 h 85"/>
                <a:gd name="T50" fmla="*/ 0 w 76"/>
                <a:gd name="T51" fmla="*/ 0 h 85"/>
                <a:gd name="T52" fmla="*/ 0 w 76"/>
                <a:gd name="T53" fmla="*/ 0 h 85"/>
                <a:gd name="T54" fmla="*/ 0 w 76"/>
                <a:gd name="T55" fmla="*/ 0 h 85"/>
                <a:gd name="T56" fmla="*/ 0 w 76"/>
                <a:gd name="T57" fmla="*/ 0 h 85"/>
                <a:gd name="T58" fmla="*/ 0 w 76"/>
                <a:gd name="T59" fmla="*/ 0 h 85"/>
                <a:gd name="T60" fmla="*/ 0 w 76"/>
                <a:gd name="T61" fmla="*/ 0 h 85"/>
                <a:gd name="T62" fmla="*/ 0 w 76"/>
                <a:gd name="T63" fmla="*/ 0 h 85"/>
                <a:gd name="T64" fmla="*/ 0 w 76"/>
                <a:gd name="T65" fmla="*/ 0 h 85"/>
                <a:gd name="T66" fmla="*/ 0 w 76"/>
                <a:gd name="T67" fmla="*/ 0 h 85"/>
                <a:gd name="T68" fmla="*/ 0 w 76"/>
                <a:gd name="T69" fmla="*/ 0 h 85"/>
                <a:gd name="T70" fmla="*/ 0 w 76"/>
                <a:gd name="T71" fmla="*/ 0 h 85"/>
                <a:gd name="T72" fmla="*/ 0 w 76"/>
                <a:gd name="T73" fmla="*/ 0 h 8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6"/>
                <a:gd name="T112" fmla="*/ 0 h 85"/>
                <a:gd name="T113" fmla="*/ 76 w 76"/>
                <a:gd name="T114" fmla="*/ 85 h 8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6" h="85">
                  <a:moveTo>
                    <a:pt x="55" y="0"/>
                  </a:moveTo>
                  <a:lnTo>
                    <a:pt x="62" y="3"/>
                  </a:lnTo>
                  <a:lnTo>
                    <a:pt x="68" y="6"/>
                  </a:lnTo>
                  <a:lnTo>
                    <a:pt x="72" y="9"/>
                  </a:lnTo>
                  <a:lnTo>
                    <a:pt x="76" y="13"/>
                  </a:lnTo>
                  <a:lnTo>
                    <a:pt x="76" y="21"/>
                  </a:lnTo>
                  <a:lnTo>
                    <a:pt x="73" y="31"/>
                  </a:lnTo>
                  <a:lnTo>
                    <a:pt x="67" y="38"/>
                  </a:lnTo>
                  <a:lnTo>
                    <a:pt x="62" y="43"/>
                  </a:lnTo>
                  <a:lnTo>
                    <a:pt x="56" y="51"/>
                  </a:lnTo>
                  <a:lnTo>
                    <a:pt x="53" y="57"/>
                  </a:lnTo>
                  <a:lnTo>
                    <a:pt x="47" y="64"/>
                  </a:lnTo>
                  <a:lnTo>
                    <a:pt x="43" y="71"/>
                  </a:lnTo>
                  <a:lnTo>
                    <a:pt x="42" y="78"/>
                  </a:lnTo>
                  <a:lnTo>
                    <a:pt x="42" y="85"/>
                  </a:lnTo>
                  <a:lnTo>
                    <a:pt x="35" y="84"/>
                  </a:lnTo>
                  <a:lnTo>
                    <a:pt x="31" y="80"/>
                  </a:lnTo>
                  <a:lnTo>
                    <a:pt x="29" y="73"/>
                  </a:lnTo>
                  <a:lnTo>
                    <a:pt x="31" y="68"/>
                  </a:lnTo>
                  <a:lnTo>
                    <a:pt x="25" y="64"/>
                  </a:lnTo>
                  <a:lnTo>
                    <a:pt x="19" y="67"/>
                  </a:lnTo>
                  <a:lnTo>
                    <a:pt x="12" y="70"/>
                  </a:lnTo>
                  <a:lnTo>
                    <a:pt x="7" y="70"/>
                  </a:lnTo>
                  <a:lnTo>
                    <a:pt x="8" y="64"/>
                  </a:lnTo>
                  <a:lnTo>
                    <a:pt x="9" y="59"/>
                  </a:lnTo>
                  <a:lnTo>
                    <a:pt x="7" y="56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6" y="48"/>
                  </a:lnTo>
                  <a:lnTo>
                    <a:pt x="14" y="41"/>
                  </a:lnTo>
                  <a:lnTo>
                    <a:pt x="23" y="33"/>
                  </a:lnTo>
                  <a:lnTo>
                    <a:pt x="31" y="28"/>
                  </a:lnTo>
                  <a:lnTo>
                    <a:pt x="38" y="21"/>
                  </a:lnTo>
                  <a:lnTo>
                    <a:pt x="46" y="15"/>
                  </a:lnTo>
                  <a:lnTo>
                    <a:pt x="52" y="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6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3" name="Freeform 371"/>
            <p:cNvSpPr>
              <a:spLocks/>
            </p:cNvSpPr>
            <p:nvPr/>
          </p:nvSpPr>
          <p:spPr bwMode="auto">
            <a:xfrm>
              <a:off x="7021" y="3601"/>
              <a:ext cx="14" cy="15"/>
            </a:xfrm>
            <a:custGeom>
              <a:avLst/>
              <a:gdLst>
                <a:gd name="T0" fmla="*/ 0 w 58"/>
                <a:gd name="T1" fmla="*/ 0 h 62"/>
                <a:gd name="T2" fmla="*/ 0 w 58"/>
                <a:gd name="T3" fmla="*/ 0 h 62"/>
                <a:gd name="T4" fmla="*/ 0 w 58"/>
                <a:gd name="T5" fmla="*/ 0 h 62"/>
                <a:gd name="T6" fmla="*/ 0 w 58"/>
                <a:gd name="T7" fmla="*/ 0 h 62"/>
                <a:gd name="T8" fmla="*/ 0 w 58"/>
                <a:gd name="T9" fmla="*/ 0 h 62"/>
                <a:gd name="T10" fmla="*/ 0 w 58"/>
                <a:gd name="T11" fmla="*/ 0 h 62"/>
                <a:gd name="T12" fmla="*/ 0 w 58"/>
                <a:gd name="T13" fmla="*/ 0 h 62"/>
                <a:gd name="T14" fmla="*/ 0 w 58"/>
                <a:gd name="T15" fmla="*/ 0 h 62"/>
                <a:gd name="T16" fmla="*/ 0 w 58"/>
                <a:gd name="T17" fmla="*/ 0 h 62"/>
                <a:gd name="T18" fmla="*/ 0 w 58"/>
                <a:gd name="T19" fmla="*/ 0 h 62"/>
                <a:gd name="T20" fmla="*/ 0 w 58"/>
                <a:gd name="T21" fmla="*/ 0 h 62"/>
                <a:gd name="T22" fmla="*/ 0 w 58"/>
                <a:gd name="T23" fmla="*/ 0 h 62"/>
                <a:gd name="T24" fmla="*/ 0 w 58"/>
                <a:gd name="T25" fmla="*/ 0 h 62"/>
                <a:gd name="T26" fmla="*/ 0 w 58"/>
                <a:gd name="T27" fmla="*/ 0 h 62"/>
                <a:gd name="T28" fmla="*/ 0 w 58"/>
                <a:gd name="T29" fmla="*/ 0 h 62"/>
                <a:gd name="T30" fmla="*/ 0 w 58"/>
                <a:gd name="T31" fmla="*/ 0 h 62"/>
                <a:gd name="T32" fmla="*/ 0 w 58"/>
                <a:gd name="T33" fmla="*/ 0 h 62"/>
                <a:gd name="T34" fmla="*/ 0 w 58"/>
                <a:gd name="T35" fmla="*/ 0 h 62"/>
                <a:gd name="T36" fmla="*/ 0 w 58"/>
                <a:gd name="T37" fmla="*/ 0 h 62"/>
                <a:gd name="T38" fmla="*/ 0 w 58"/>
                <a:gd name="T39" fmla="*/ 0 h 62"/>
                <a:gd name="T40" fmla="*/ 0 w 58"/>
                <a:gd name="T41" fmla="*/ 0 h 62"/>
                <a:gd name="T42" fmla="*/ 0 w 58"/>
                <a:gd name="T43" fmla="*/ 0 h 62"/>
                <a:gd name="T44" fmla="*/ 0 w 58"/>
                <a:gd name="T45" fmla="*/ 0 h 62"/>
                <a:gd name="T46" fmla="*/ 0 w 58"/>
                <a:gd name="T47" fmla="*/ 0 h 62"/>
                <a:gd name="T48" fmla="*/ 0 w 58"/>
                <a:gd name="T49" fmla="*/ 0 h 62"/>
                <a:gd name="T50" fmla="*/ 0 w 58"/>
                <a:gd name="T51" fmla="*/ 0 h 62"/>
                <a:gd name="T52" fmla="*/ 0 w 58"/>
                <a:gd name="T53" fmla="*/ 0 h 62"/>
                <a:gd name="T54" fmla="*/ 0 w 58"/>
                <a:gd name="T55" fmla="*/ 0 h 62"/>
                <a:gd name="T56" fmla="*/ 0 w 58"/>
                <a:gd name="T57" fmla="*/ 0 h 62"/>
                <a:gd name="T58" fmla="*/ 0 w 58"/>
                <a:gd name="T59" fmla="*/ 0 h 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"/>
                <a:gd name="T91" fmla="*/ 0 h 62"/>
                <a:gd name="T92" fmla="*/ 58 w 58"/>
                <a:gd name="T93" fmla="*/ 62 h 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" h="62">
                  <a:moveTo>
                    <a:pt x="26" y="0"/>
                  </a:moveTo>
                  <a:lnTo>
                    <a:pt x="31" y="7"/>
                  </a:lnTo>
                  <a:lnTo>
                    <a:pt x="36" y="13"/>
                  </a:lnTo>
                  <a:lnTo>
                    <a:pt x="41" y="18"/>
                  </a:lnTo>
                  <a:lnTo>
                    <a:pt x="46" y="26"/>
                  </a:lnTo>
                  <a:lnTo>
                    <a:pt x="50" y="29"/>
                  </a:lnTo>
                  <a:lnTo>
                    <a:pt x="55" y="36"/>
                  </a:lnTo>
                  <a:lnTo>
                    <a:pt x="58" y="42"/>
                  </a:lnTo>
                  <a:lnTo>
                    <a:pt x="58" y="49"/>
                  </a:lnTo>
                  <a:lnTo>
                    <a:pt x="54" y="55"/>
                  </a:lnTo>
                  <a:lnTo>
                    <a:pt x="46" y="62"/>
                  </a:lnTo>
                  <a:lnTo>
                    <a:pt x="46" y="55"/>
                  </a:lnTo>
                  <a:lnTo>
                    <a:pt x="44" y="51"/>
                  </a:lnTo>
                  <a:lnTo>
                    <a:pt x="41" y="48"/>
                  </a:lnTo>
                  <a:lnTo>
                    <a:pt x="38" y="47"/>
                  </a:lnTo>
                  <a:lnTo>
                    <a:pt x="30" y="44"/>
                  </a:lnTo>
                  <a:lnTo>
                    <a:pt x="23" y="43"/>
                  </a:lnTo>
                  <a:lnTo>
                    <a:pt x="19" y="42"/>
                  </a:lnTo>
                  <a:lnTo>
                    <a:pt x="16" y="41"/>
                  </a:lnTo>
                  <a:lnTo>
                    <a:pt x="14" y="38"/>
                  </a:lnTo>
                  <a:lnTo>
                    <a:pt x="16" y="34"/>
                  </a:lnTo>
                  <a:lnTo>
                    <a:pt x="8" y="34"/>
                  </a:lnTo>
                  <a:lnTo>
                    <a:pt x="0" y="34"/>
                  </a:lnTo>
                  <a:lnTo>
                    <a:pt x="1" y="27"/>
                  </a:lnTo>
                  <a:lnTo>
                    <a:pt x="3" y="22"/>
                  </a:lnTo>
                  <a:lnTo>
                    <a:pt x="7" y="17"/>
                  </a:lnTo>
                  <a:lnTo>
                    <a:pt x="11" y="14"/>
                  </a:lnTo>
                  <a:lnTo>
                    <a:pt x="17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E6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4" name="Freeform 372"/>
            <p:cNvSpPr>
              <a:spLocks/>
            </p:cNvSpPr>
            <p:nvPr/>
          </p:nvSpPr>
          <p:spPr bwMode="auto">
            <a:xfrm>
              <a:off x="6896" y="3602"/>
              <a:ext cx="29" cy="12"/>
            </a:xfrm>
            <a:custGeom>
              <a:avLst/>
              <a:gdLst>
                <a:gd name="T0" fmla="*/ 0 w 117"/>
                <a:gd name="T1" fmla="*/ 0 h 50"/>
                <a:gd name="T2" fmla="*/ 0 w 117"/>
                <a:gd name="T3" fmla="*/ 0 h 50"/>
                <a:gd name="T4" fmla="*/ 0 w 117"/>
                <a:gd name="T5" fmla="*/ 0 h 50"/>
                <a:gd name="T6" fmla="*/ 0 w 117"/>
                <a:gd name="T7" fmla="*/ 0 h 50"/>
                <a:gd name="T8" fmla="*/ 0 w 117"/>
                <a:gd name="T9" fmla="*/ 0 h 50"/>
                <a:gd name="T10" fmla="*/ 0 w 117"/>
                <a:gd name="T11" fmla="*/ 0 h 50"/>
                <a:gd name="T12" fmla="*/ 0 w 117"/>
                <a:gd name="T13" fmla="*/ 0 h 50"/>
                <a:gd name="T14" fmla="*/ 0 w 117"/>
                <a:gd name="T15" fmla="*/ 0 h 50"/>
                <a:gd name="T16" fmla="*/ 0 w 117"/>
                <a:gd name="T17" fmla="*/ 0 h 50"/>
                <a:gd name="T18" fmla="*/ 0 w 117"/>
                <a:gd name="T19" fmla="*/ 0 h 50"/>
                <a:gd name="T20" fmla="*/ 0 w 117"/>
                <a:gd name="T21" fmla="*/ 0 h 50"/>
                <a:gd name="T22" fmla="*/ 0 w 117"/>
                <a:gd name="T23" fmla="*/ 0 h 50"/>
                <a:gd name="T24" fmla="*/ 0 w 117"/>
                <a:gd name="T25" fmla="*/ 0 h 50"/>
                <a:gd name="T26" fmla="*/ 0 w 117"/>
                <a:gd name="T27" fmla="*/ 0 h 50"/>
                <a:gd name="T28" fmla="*/ 0 w 117"/>
                <a:gd name="T29" fmla="*/ 0 h 50"/>
                <a:gd name="T30" fmla="*/ 0 w 117"/>
                <a:gd name="T31" fmla="*/ 0 h 50"/>
                <a:gd name="T32" fmla="*/ 0 w 117"/>
                <a:gd name="T33" fmla="*/ 0 h 50"/>
                <a:gd name="T34" fmla="*/ 0 w 117"/>
                <a:gd name="T35" fmla="*/ 0 h 50"/>
                <a:gd name="T36" fmla="*/ 0 w 117"/>
                <a:gd name="T37" fmla="*/ 0 h 50"/>
                <a:gd name="T38" fmla="*/ 0 w 117"/>
                <a:gd name="T39" fmla="*/ 0 h 50"/>
                <a:gd name="T40" fmla="*/ 0 w 117"/>
                <a:gd name="T41" fmla="*/ 0 h 50"/>
                <a:gd name="T42" fmla="*/ 0 w 117"/>
                <a:gd name="T43" fmla="*/ 0 h 50"/>
                <a:gd name="T44" fmla="*/ 0 w 117"/>
                <a:gd name="T45" fmla="*/ 0 h 50"/>
                <a:gd name="T46" fmla="*/ 0 w 117"/>
                <a:gd name="T47" fmla="*/ 0 h 50"/>
                <a:gd name="T48" fmla="*/ 0 w 117"/>
                <a:gd name="T49" fmla="*/ 0 h 50"/>
                <a:gd name="T50" fmla="*/ 0 w 117"/>
                <a:gd name="T51" fmla="*/ 0 h 50"/>
                <a:gd name="T52" fmla="*/ 0 w 117"/>
                <a:gd name="T53" fmla="*/ 0 h 50"/>
                <a:gd name="T54" fmla="*/ 0 w 117"/>
                <a:gd name="T55" fmla="*/ 0 h 50"/>
                <a:gd name="T56" fmla="*/ 0 w 117"/>
                <a:gd name="T57" fmla="*/ 0 h 50"/>
                <a:gd name="T58" fmla="*/ 0 w 117"/>
                <a:gd name="T59" fmla="*/ 0 h 50"/>
                <a:gd name="T60" fmla="*/ 0 w 117"/>
                <a:gd name="T61" fmla="*/ 0 h 50"/>
                <a:gd name="T62" fmla="*/ 0 w 117"/>
                <a:gd name="T63" fmla="*/ 0 h 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7"/>
                <a:gd name="T97" fmla="*/ 0 h 50"/>
                <a:gd name="T98" fmla="*/ 117 w 117"/>
                <a:gd name="T99" fmla="*/ 50 h 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7" h="50">
                  <a:moveTo>
                    <a:pt x="83" y="1"/>
                  </a:moveTo>
                  <a:lnTo>
                    <a:pt x="90" y="0"/>
                  </a:lnTo>
                  <a:lnTo>
                    <a:pt x="96" y="4"/>
                  </a:lnTo>
                  <a:lnTo>
                    <a:pt x="101" y="7"/>
                  </a:lnTo>
                  <a:lnTo>
                    <a:pt x="106" y="13"/>
                  </a:lnTo>
                  <a:lnTo>
                    <a:pt x="109" y="19"/>
                  </a:lnTo>
                  <a:lnTo>
                    <a:pt x="113" y="25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06" y="29"/>
                  </a:lnTo>
                  <a:lnTo>
                    <a:pt x="97" y="26"/>
                  </a:lnTo>
                  <a:lnTo>
                    <a:pt x="87" y="26"/>
                  </a:lnTo>
                  <a:lnTo>
                    <a:pt x="76" y="29"/>
                  </a:lnTo>
                  <a:lnTo>
                    <a:pt x="64" y="34"/>
                  </a:lnTo>
                  <a:lnTo>
                    <a:pt x="53" y="38"/>
                  </a:lnTo>
                  <a:lnTo>
                    <a:pt x="42" y="44"/>
                  </a:lnTo>
                  <a:lnTo>
                    <a:pt x="32" y="48"/>
                  </a:lnTo>
                  <a:lnTo>
                    <a:pt x="21" y="50"/>
                  </a:lnTo>
                  <a:lnTo>
                    <a:pt x="12" y="49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1" y="36"/>
                  </a:lnTo>
                  <a:lnTo>
                    <a:pt x="0" y="31"/>
                  </a:lnTo>
                  <a:lnTo>
                    <a:pt x="9" y="26"/>
                  </a:lnTo>
                  <a:lnTo>
                    <a:pt x="20" y="24"/>
                  </a:lnTo>
                  <a:lnTo>
                    <a:pt x="31" y="20"/>
                  </a:lnTo>
                  <a:lnTo>
                    <a:pt x="42" y="15"/>
                  </a:lnTo>
                  <a:lnTo>
                    <a:pt x="52" y="11"/>
                  </a:lnTo>
                  <a:lnTo>
                    <a:pt x="61" y="7"/>
                  </a:lnTo>
                  <a:lnTo>
                    <a:pt x="72" y="4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FFE6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5" name="Freeform 373"/>
            <p:cNvSpPr>
              <a:spLocks/>
            </p:cNvSpPr>
            <p:nvPr/>
          </p:nvSpPr>
          <p:spPr bwMode="auto">
            <a:xfrm>
              <a:off x="6809" y="3603"/>
              <a:ext cx="38" cy="28"/>
            </a:xfrm>
            <a:custGeom>
              <a:avLst/>
              <a:gdLst>
                <a:gd name="T0" fmla="*/ 0 w 154"/>
                <a:gd name="T1" fmla="*/ 0 h 111"/>
                <a:gd name="T2" fmla="*/ 0 w 154"/>
                <a:gd name="T3" fmla="*/ 0 h 111"/>
                <a:gd name="T4" fmla="*/ 0 w 154"/>
                <a:gd name="T5" fmla="*/ 0 h 111"/>
                <a:gd name="T6" fmla="*/ 0 w 154"/>
                <a:gd name="T7" fmla="*/ 0 h 111"/>
                <a:gd name="T8" fmla="*/ 0 w 154"/>
                <a:gd name="T9" fmla="*/ 0 h 111"/>
                <a:gd name="T10" fmla="*/ 0 w 154"/>
                <a:gd name="T11" fmla="*/ 0 h 111"/>
                <a:gd name="T12" fmla="*/ 0 w 154"/>
                <a:gd name="T13" fmla="*/ 0 h 111"/>
                <a:gd name="T14" fmla="*/ 0 w 154"/>
                <a:gd name="T15" fmla="*/ 0 h 111"/>
                <a:gd name="T16" fmla="*/ 0 w 154"/>
                <a:gd name="T17" fmla="*/ 0 h 111"/>
                <a:gd name="T18" fmla="*/ 0 w 154"/>
                <a:gd name="T19" fmla="*/ 0 h 111"/>
                <a:gd name="T20" fmla="*/ 0 w 154"/>
                <a:gd name="T21" fmla="*/ 0 h 111"/>
                <a:gd name="T22" fmla="*/ 0 w 154"/>
                <a:gd name="T23" fmla="*/ 0 h 111"/>
                <a:gd name="T24" fmla="*/ 0 w 154"/>
                <a:gd name="T25" fmla="*/ 0 h 111"/>
                <a:gd name="T26" fmla="*/ 0 w 154"/>
                <a:gd name="T27" fmla="*/ 0 h 111"/>
                <a:gd name="T28" fmla="*/ 0 w 154"/>
                <a:gd name="T29" fmla="*/ 0 h 111"/>
                <a:gd name="T30" fmla="*/ 0 w 154"/>
                <a:gd name="T31" fmla="*/ 0 h 111"/>
                <a:gd name="T32" fmla="*/ 0 w 154"/>
                <a:gd name="T33" fmla="*/ 0 h 111"/>
                <a:gd name="T34" fmla="*/ 0 w 154"/>
                <a:gd name="T35" fmla="*/ 0 h 111"/>
                <a:gd name="T36" fmla="*/ 0 w 154"/>
                <a:gd name="T37" fmla="*/ 0 h 111"/>
                <a:gd name="T38" fmla="*/ 0 w 154"/>
                <a:gd name="T39" fmla="*/ 0 h 111"/>
                <a:gd name="T40" fmla="*/ 0 w 154"/>
                <a:gd name="T41" fmla="*/ 0 h 111"/>
                <a:gd name="T42" fmla="*/ 0 w 154"/>
                <a:gd name="T43" fmla="*/ 0 h 111"/>
                <a:gd name="T44" fmla="*/ 0 w 154"/>
                <a:gd name="T45" fmla="*/ 0 h 111"/>
                <a:gd name="T46" fmla="*/ 0 w 154"/>
                <a:gd name="T47" fmla="*/ 0 h 111"/>
                <a:gd name="T48" fmla="*/ 0 w 154"/>
                <a:gd name="T49" fmla="*/ 0 h 111"/>
                <a:gd name="T50" fmla="*/ 0 w 154"/>
                <a:gd name="T51" fmla="*/ 0 h 111"/>
                <a:gd name="T52" fmla="*/ 0 w 154"/>
                <a:gd name="T53" fmla="*/ 0 h 111"/>
                <a:gd name="T54" fmla="*/ 0 w 154"/>
                <a:gd name="T55" fmla="*/ 0 h 111"/>
                <a:gd name="T56" fmla="*/ 0 w 154"/>
                <a:gd name="T57" fmla="*/ 0 h 111"/>
                <a:gd name="T58" fmla="*/ 0 w 154"/>
                <a:gd name="T59" fmla="*/ 0 h 111"/>
                <a:gd name="T60" fmla="*/ 0 w 154"/>
                <a:gd name="T61" fmla="*/ 0 h 111"/>
                <a:gd name="T62" fmla="*/ 0 w 154"/>
                <a:gd name="T63" fmla="*/ 0 h 111"/>
                <a:gd name="T64" fmla="*/ 0 w 154"/>
                <a:gd name="T65" fmla="*/ 0 h 111"/>
                <a:gd name="T66" fmla="*/ 0 w 154"/>
                <a:gd name="T67" fmla="*/ 0 h 111"/>
                <a:gd name="T68" fmla="*/ 0 w 154"/>
                <a:gd name="T69" fmla="*/ 0 h 111"/>
                <a:gd name="T70" fmla="*/ 0 w 154"/>
                <a:gd name="T71" fmla="*/ 0 h 111"/>
                <a:gd name="T72" fmla="*/ 0 w 154"/>
                <a:gd name="T73" fmla="*/ 0 h 111"/>
                <a:gd name="T74" fmla="*/ 0 w 154"/>
                <a:gd name="T75" fmla="*/ 0 h 111"/>
                <a:gd name="T76" fmla="*/ 0 w 154"/>
                <a:gd name="T77" fmla="*/ 0 h 111"/>
                <a:gd name="T78" fmla="*/ 0 w 154"/>
                <a:gd name="T79" fmla="*/ 0 h 111"/>
                <a:gd name="T80" fmla="*/ 0 w 154"/>
                <a:gd name="T81" fmla="*/ 0 h 111"/>
                <a:gd name="T82" fmla="*/ 0 w 154"/>
                <a:gd name="T83" fmla="*/ 0 h 111"/>
                <a:gd name="T84" fmla="*/ 0 w 154"/>
                <a:gd name="T85" fmla="*/ 0 h 111"/>
                <a:gd name="T86" fmla="*/ 0 w 154"/>
                <a:gd name="T87" fmla="*/ 0 h 111"/>
                <a:gd name="T88" fmla="*/ 0 w 154"/>
                <a:gd name="T89" fmla="*/ 0 h 111"/>
                <a:gd name="T90" fmla="*/ 0 w 154"/>
                <a:gd name="T91" fmla="*/ 0 h 111"/>
                <a:gd name="T92" fmla="*/ 0 w 154"/>
                <a:gd name="T93" fmla="*/ 0 h 111"/>
                <a:gd name="T94" fmla="*/ 0 w 154"/>
                <a:gd name="T95" fmla="*/ 0 h 111"/>
                <a:gd name="T96" fmla="*/ 0 w 154"/>
                <a:gd name="T97" fmla="*/ 0 h 111"/>
                <a:gd name="T98" fmla="*/ 0 w 154"/>
                <a:gd name="T99" fmla="*/ 0 h 111"/>
                <a:gd name="T100" fmla="*/ 0 w 154"/>
                <a:gd name="T101" fmla="*/ 0 h 111"/>
                <a:gd name="T102" fmla="*/ 0 w 154"/>
                <a:gd name="T103" fmla="*/ 0 h 111"/>
                <a:gd name="T104" fmla="*/ 0 w 154"/>
                <a:gd name="T105" fmla="*/ 0 h 111"/>
                <a:gd name="T106" fmla="*/ 0 w 154"/>
                <a:gd name="T107" fmla="*/ 0 h 111"/>
                <a:gd name="T108" fmla="*/ 0 w 154"/>
                <a:gd name="T109" fmla="*/ 0 h 111"/>
                <a:gd name="T110" fmla="*/ 0 w 154"/>
                <a:gd name="T111" fmla="*/ 0 h 111"/>
                <a:gd name="T112" fmla="*/ 0 w 154"/>
                <a:gd name="T113" fmla="*/ 0 h 111"/>
                <a:gd name="T114" fmla="*/ 0 w 154"/>
                <a:gd name="T115" fmla="*/ 0 h 111"/>
                <a:gd name="T116" fmla="*/ 0 w 154"/>
                <a:gd name="T117" fmla="*/ 0 h 111"/>
                <a:gd name="T118" fmla="*/ 0 w 154"/>
                <a:gd name="T119" fmla="*/ 0 h 111"/>
                <a:gd name="T120" fmla="*/ 0 w 154"/>
                <a:gd name="T121" fmla="*/ 0 h 1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4"/>
                <a:gd name="T184" fmla="*/ 0 h 111"/>
                <a:gd name="T185" fmla="*/ 154 w 154"/>
                <a:gd name="T186" fmla="*/ 111 h 11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4" h="111">
                  <a:moveTo>
                    <a:pt x="132" y="1"/>
                  </a:moveTo>
                  <a:lnTo>
                    <a:pt x="139" y="0"/>
                  </a:lnTo>
                  <a:lnTo>
                    <a:pt x="147" y="3"/>
                  </a:lnTo>
                  <a:lnTo>
                    <a:pt x="151" y="7"/>
                  </a:lnTo>
                  <a:lnTo>
                    <a:pt x="154" y="15"/>
                  </a:lnTo>
                  <a:lnTo>
                    <a:pt x="151" y="15"/>
                  </a:lnTo>
                  <a:lnTo>
                    <a:pt x="143" y="14"/>
                  </a:lnTo>
                  <a:lnTo>
                    <a:pt x="138" y="15"/>
                  </a:lnTo>
                  <a:lnTo>
                    <a:pt x="132" y="16"/>
                  </a:lnTo>
                  <a:lnTo>
                    <a:pt x="130" y="20"/>
                  </a:lnTo>
                  <a:lnTo>
                    <a:pt x="126" y="28"/>
                  </a:lnTo>
                  <a:lnTo>
                    <a:pt x="126" y="37"/>
                  </a:lnTo>
                  <a:lnTo>
                    <a:pt x="127" y="44"/>
                  </a:lnTo>
                  <a:lnTo>
                    <a:pt x="130" y="53"/>
                  </a:lnTo>
                  <a:lnTo>
                    <a:pt x="119" y="58"/>
                  </a:lnTo>
                  <a:lnTo>
                    <a:pt x="109" y="66"/>
                  </a:lnTo>
                  <a:lnTo>
                    <a:pt x="100" y="70"/>
                  </a:lnTo>
                  <a:lnTo>
                    <a:pt x="92" y="74"/>
                  </a:lnTo>
                  <a:lnTo>
                    <a:pt x="86" y="73"/>
                  </a:lnTo>
                  <a:lnTo>
                    <a:pt x="82" y="71"/>
                  </a:lnTo>
                  <a:lnTo>
                    <a:pt x="77" y="69"/>
                  </a:lnTo>
                  <a:lnTo>
                    <a:pt x="72" y="63"/>
                  </a:lnTo>
                  <a:lnTo>
                    <a:pt x="64" y="66"/>
                  </a:lnTo>
                  <a:lnTo>
                    <a:pt x="56" y="71"/>
                  </a:lnTo>
                  <a:lnTo>
                    <a:pt x="48" y="77"/>
                  </a:lnTo>
                  <a:lnTo>
                    <a:pt x="42" y="83"/>
                  </a:lnTo>
                  <a:lnTo>
                    <a:pt x="35" y="90"/>
                  </a:lnTo>
                  <a:lnTo>
                    <a:pt x="30" y="97"/>
                  </a:lnTo>
                  <a:lnTo>
                    <a:pt x="25" y="104"/>
                  </a:lnTo>
                  <a:lnTo>
                    <a:pt x="24" y="111"/>
                  </a:lnTo>
                  <a:lnTo>
                    <a:pt x="18" y="108"/>
                  </a:lnTo>
                  <a:lnTo>
                    <a:pt x="12" y="104"/>
                  </a:lnTo>
                  <a:lnTo>
                    <a:pt x="7" y="102"/>
                  </a:lnTo>
                  <a:lnTo>
                    <a:pt x="2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2" y="67"/>
                  </a:lnTo>
                  <a:lnTo>
                    <a:pt x="5" y="60"/>
                  </a:lnTo>
                  <a:lnTo>
                    <a:pt x="9" y="56"/>
                  </a:lnTo>
                  <a:lnTo>
                    <a:pt x="13" y="52"/>
                  </a:lnTo>
                  <a:lnTo>
                    <a:pt x="20" y="49"/>
                  </a:lnTo>
                  <a:lnTo>
                    <a:pt x="25" y="46"/>
                  </a:lnTo>
                  <a:lnTo>
                    <a:pt x="32" y="43"/>
                  </a:lnTo>
                  <a:lnTo>
                    <a:pt x="39" y="40"/>
                  </a:lnTo>
                  <a:lnTo>
                    <a:pt x="47" y="38"/>
                  </a:lnTo>
                  <a:lnTo>
                    <a:pt x="54" y="36"/>
                  </a:lnTo>
                  <a:lnTo>
                    <a:pt x="61" y="32"/>
                  </a:lnTo>
                  <a:lnTo>
                    <a:pt x="70" y="29"/>
                  </a:lnTo>
                  <a:lnTo>
                    <a:pt x="77" y="27"/>
                  </a:lnTo>
                  <a:lnTo>
                    <a:pt x="83" y="24"/>
                  </a:lnTo>
                  <a:lnTo>
                    <a:pt x="90" y="20"/>
                  </a:lnTo>
                  <a:lnTo>
                    <a:pt x="96" y="16"/>
                  </a:lnTo>
                  <a:lnTo>
                    <a:pt x="103" y="13"/>
                  </a:lnTo>
                  <a:lnTo>
                    <a:pt x="109" y="9"/>
                  </a:lnTo>
                  <a:lnTo>
                    <a:pt x="117" y="6"/>
                  </a:lnTo>
                  <a:lnTo>
                    <a:pt x="125" y="3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FFE6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6" name="Freeform 374"/>
            <p:cNvSpPr>
              <a:spLocks/>
            </p:cNvSpPr>
            <p:nvPr/>
          </p:nvSpPr>
          <p:spPr bwMode="auto">
            <a:xfrm>
              <a:off x="6835" y="3607"/>
              <a:ext cx="45" cy="36"/>
            </a:xfrm>
            <a:custGeom>
              <a:avLst/>
              <a:gdLst>
                <a:gd name="T0" fmla="*/ 0 w 179"/>
                <a:gd name="T1" fmla="*/ 0 h 146"/>
                <a:gd name="T2" fmla="*/ 0 w 179"/>
                <a:gd name="T3" fmla="*/ 0 h 146"/>
                <a:gd name="T4" fmla="*/ 0 w 179"/>
                <a:gd name="T5" fmla="*/ 0 h 146"/>
                <a:gd name="T6" fmla="*/ 0 w 179"/>
                <a:gd name="T7" fmla="*/ 0 h 146"/>
                <a:gd name="T8" fmla="*/ 0 w 179"/>
                <a:gd name="T9" fmla="*/ 0 h 146"/>
                <a:gd name="T10" fmla="*/ 0 w 179"/>
                <a:gd name="T11" fmla="*/ 0 h 146"/>
                <a:gd name="T12" fmla="*/ 0 w 179"/>
                <a:gd name="T13" fmla="*/ 0 h 146"/>
                <a:gd name="T14" fmla="*/ 0 w 179"/>
                <a:gd name="T15" fmla="*/ 0 h 146"/>
                <a:gd name="T16" fmla="*/ 0 w 179"/>
                <a:gd name="T17" fmla="*/ 0 h 146"/>
                <a:gd name="T18" fmla="*/ 0 w 179"/>
                <a:gd name="T19" fmla="*/ 0 h 146"/>
                <a:gd name="T20" fmla="*/ 0 w 179"/>
                <a:gd name="T21" fmla="*/ 0 h 146"/>
                <a:gd name="T22" fmla="*/ 0 w 179"/>
                <a:gd name="T23" fmla="*/ 0 h 146"/>
                <a:gd name="T24" fmla="*/ 0 w 179"/>
                <a:gd name="T25" fmla="*/ 0 h 146"/>
                <a:gd name="T26" fmla="*/ 0 w 179"/>
                <a:gd name="T27" fmla="*/ 0 h 146"/>
                <a:gd name="T28" fmla="*/ 0 w 179"/>
                <a:gd name="T29" fmla="*/ 0 h 146"/>
                <a:gd name="T30" fmla="*/ 0 w 179"/>
                <a:gd name="T31" fmla="*/ 0 h 146"/>
                <a:gd name="T32" fmla="*/ 0 w 179"/>
                <a:gd name="T33" fmla="*/ 0 h 146"/>
                <a:gd name="T34" fmla="*/ 0 w 179"/>
                <a:gd name="T35" fmla="*/ 0 h 146"/>
                <a:gd name="T36" fmla="*/ 0 w 179"/>
                <a:gd name="T37" fmla="*/ 0 h 146"/>
                <a:gd name="T38" fmla="*/ 0 w 179"/>
                <a:gd name="T39" fmla="*/ 0 h 146"/>
                <a:gd name="T40" fmla="*/ 0 w 179"/>
                <a:gd name="T41" fmla="*/ 0 h 146"/>
                <a:gd name="T42" fmla="*/ 0 w 179"/>
                <a:gd name="T43" fmla="*/ 0 h 146"/>
                <a:gd name="T44" fmla="*/ 0 w 179"/>
                <a:gd name="T45" fmla="*/ 0 h 146"/>
                <a:gd name="T46" fmla="*/ 0 w 179"/>
                <a:gd name="T47" fmla="*/ 0 h 146"/>
                <a:gd name="T48" fmla="*/ 0 w 179"/>
                <a:gd name="T49" fmla="*/ 0 h 146"/>
                <a:gd name="T50" fmla="*/ 0 w 179"/>
                <a:gd name="T51" fmla="*/ 0 h 146"/>
                <a:gd name="T52" fmla="*/ 0 w 179"/>
                <a:gd name="T53" fmla="*/ 0 h 146"/>
                <a:gd name="T54" fmla="*/ 0 w 179"/>
                <a:gd name="T55" fmla="*/ 0 h 146"/>
                <a:gd name="T56" fmla="*/ 0 w 179"/>
                <a:gd name="T57" fmla="*/ 0 h 146"/>
                <a:gd name="T58" fmla="*/ 0 w 179"/>
                <a:gd name="T59" fmla="*/ 0 h 146"/>
                <a:gd name="T60" fmla="*/ 0 w 179"/>
                <a:gd name="T61" fmla="*/ 0 h 146"/>
                <a:gd name="T62" fmla="*/ 0 w 179"/>
                <a:gd name="T63" fmla="*/ 0 h 146"/>
                <a:gd name="T64" fmla="*/ 0 w 179"/>
                <a:gd name="T65" fmla="*/ 0 h 146"/>
                <a:gd name="T66" fmla="*/ 0 w 179"/>
                <a:gd name="T67" fmla="*/ 0 h 146"/>
                <a:gd name="T68" fmla="*/ 0 w 179"/>
                <a:gd name="T69" fmla="*/ 0 h 146"/>
                <a:gd name="T70" fmla="*/ 0 w 179"/>
                <a:gd name="T71" fmla="*/ 0 h 1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9"/>
                <a:gd name="T109" fmla="*/ 0 h 146"/>
                <a:gd name="T110" fmla="*/ 179 w 179"/>
                <a:gd name="T111" fmla="*/ 146 h 1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9" h="146">
                  <a:moveTo>
                    <a:pt x="143" y="0"/>
                  </a:moveTo>
                  <a:lnTo>
                    <a:pt x="146" y="4"/>
                  </a:lnTo>
                  <a:lnTo>
                    <a:pt x="151" y="11"/>
                  </a:lnTo>
                  <a:lnTo>
                    <a:pt x="157" y="15"/>
                  </a:lnTo>
                  <a:lnTo>
                    <a:pt x="163" y="21"/>
                  </a:lnTo>
                  <a:lnTo>
                    <a:pt x="168" y="26"/>
                  </a:lnTo>
                  <a:lnTo>
                    <a:pt x="173" y="32"/>
                  </a:lnTo>
                  <a:lnTo>
                    <a:pt x="175" y="38"/>
                  </a:lnTo>
                  <a:lnTo>
                    <a:pt x="179" y="45"/>
                  </a:lnTo>
                  <a:lnTo>
                    <a:pt x="171" y="44"/>
                  </a:lnTo>
                  <a:lnTo>
                    <a:pt x="162" y="44"/>
                  </a:lnTo>
                  <a:lnTo>
                    <a:pt x="152" y="44"/>
                  </a:lnTo>
                  <a:lnTo>
                    <a:pt x="144" y="45"/>
                  </a:lnTo>
                  <a:lnTo>
                    <a:pt x="136" y="45"/>
                  </a:lnTo>
                  <a:lnTo>
                    <a:pt x="128" y="47"/>
                  </a:lnTo>
                  <a:lnTo>
                    <a:pt x="120" y="50"/>
                  </a:lnTo>
                  <a:lnTo>
                    <a:pt x="115" y="54"/>
                  </a:lnTo>
                  <a:lnTo>
                    <a:pt x="108" y="56"/>
                  </a:lnTo>
                  <a:lnTo>
                    <a:pt x="104" y="60"/>
                  </a:lnTo>
                  <a:lnTo>
                    <a:pt x="102" y="66"/>
                  </a:lnTo>
                  <a:lnTo>
                    <a:pt x="101" y="71"/>
                  </a:lnTo>
                  <a:lnTo>
                    <a:pt x="101" y="78"/>
                  </a:lnTo>
                  <a:lnTo>
                    <a:pt x="103" y="84"/>
                  </a:lnTo>
                  <a:lnTo>
                    <a:pt x="107" y="92"/>
                  </a:lnTo>
                  <a:lnTo>
                    <a:pt x="115" y="100"/>
                  </a:lnTo>
                  <a:lnTo>
                    <a:pt x="107" y="101"/>
                  </a:lnTo>
                  <a:lnTo>
                    <a:pt x="106" y="107"/>
                  </a:lnTo>
                  <a:lnTo>
                    <a:pt x="106" y="112"/>
                  </a:lnTo>
                  <a:lnTo>
                    <a:pt x="106" y="119"/>
                  </a:lnTo>
                  <a:lnTo>
                    <a:pt x="96" y="111"/>
                  </a:lnTo>
                  <a:lnTo>
                    <a:pt x="89" y="109"/>
                  </a:lnTo>
                  <a:lnTo>
                    <a:pt x="81" y="107"/>
                  </a:lnTo>
                  <a:lnTo>
                    <a:pt x="75" y="107"/>
                  </a:lnTo>
                  <a:lnTo>
                    <a:pt x="69" y="107"/>
                  </a:lnTo>
                  <a:lnTo>
                    <a:pt x="62" y="109"/>
                  </a:lnTo>
                  <a:lnTo>
                    <a:pt x="57" y="112"/>
                  </a:lnTo>
                  <a:lnTo>
                    <a:pt x="51" y="117"/>
                  </a:lnTo>
                  <a:lnTo>
                    <a:pt x="39" y="124"/>
                  </a:lnTo>
                  <a:lnTo>
                    <a:pt x="28" y="133"/>
                  </a:lnTo>
                  <a:lnTo>
                    <a:pt x="18" y="141"/>
                  </a:lnTo>
                  <a:lnTo>
                    <a:pt x="7" y="146"/>
                  </a:lnTo>
                  <a:lnTo>
                    <a:pt x="6" y="140"/>
                  </a:lnTo>
                  <a:lnTo>
                    <a:pt x="7" y="135"/>
                  </a:lnTo>
                  <a:lnTo>
                    <a:pt x="8" y="130"/>
                  </a:lnTo>
                  <a:lnTo>
                    <a:pt x="10" y="124"/>
                  </a:lnTo>
                  <a:lnTo>
                    <a:pt x="12" y="118"/>
                  </a:lnTo>
                  <a:lnTo>
                    <a:pt x="12" y="112"/>
                  </a:lnTo>
                  <a:lnTo>
                    <a:pt x="7" y="109"/>
                  </a:lnTo>
                  <a:lnTo>
                    <a:pt x="0" y="109"/>
                  </a:lnTo>
                  <a:lnTo>
                    <a:pt x="6" y="100"/>
                  </a:lnTo>
                  <a:lnTo>
                    <a:pt x="14" y="95"/>
                  </a:lnTo>
                  <a:lnTo>
                    <a:pt x="22" y="90"/>
                  </a:lnTo>
                  <a:lnTo>
                    <a:pt x="32" y="87"/>
                  </a:lnTo>
                  <a:lnTo>
                    <a:pt x="40" y="82"/>
                  </a:lnTo>
                  <a:lnTo>
                    <a:pt x="49" y="78"/>
                  </a:lnTo>
                  <a:lnTo>
                    <a:pt x="59" y="73"/>
                  </a:lnTo>
                  <a:lnTo>
                    <a:pt x="67" y="67"/>
                  </a:lnTo>
                  <a:lnTo>
                    <a:pt x="59" y="66"/>
                  </a:lnTo>
                  <a:lnTo>
                    <a:pt x="54" y="67"/>
                  </a:lnTo>
                  <a:lnTo>
                    <a:pt x="51" y="67"/>
                  </a:lnTo>
                  <a:lnTo>
                    <a:pt x="57" y="64"/>
                  </a:lnTo>
                  <a:lnTo>
                    <a:pt x="63" y="59"/>
                  </a:lnTo>
                  <a:lnTo>
                    <a:pt x="69" y="56"/>
                  </a:lnTo>
                  <a:lnTo>
                    <a:pt x="74" y="52"/>
                  </a:lnTo>
                  <a:lnTo>
                    <a:pt x="85" y="42"/>
                  </a:lnTo>
                  <a:lnTo>
                    <a:pt x="96" y="33"/>
                  </a:lnTo>
                  <a:lnTo>
                    <a:pt x="106" y="24"/>
                  </a:lnTo>
                  <a:lnTo>
                    <a:pt x="118" y="14"/>
                  </a:lnTo>
                  <a:lnTo>
                    <a:pt x="124" y="10"/>
                  </a:lnTo>
                  <a:lnTo>
                    <a:pt x="128" y="5"/>
                  </a:lnTo>
                  <a:lnTo>
                    <a:pt x="136" y="3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E6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7" name="Freeform 375"/>
            <p:cNvSpPr>
              <a:spLocks/>
            </p:cNvSpPr>
            <p:nvPr/>
          </p:nvSpPr>
          <p:spPr bwMode="auto">
            <a:xfrm>
              <a:off x="7004" y="3610"/>
              <a:ext cx="6" cy="12"/>
            </a:xfrm>
            <a:custGeom>
              <a:avLst/>
              <a:gdLst>
                <a:gd name="T0" fmla="*/ 0 w 27"/>
                <a:gd name="T1" fmla="*/ 0 h 49"/>
                <a:gd name="T2" fmla="*/ 0 w 27"/>
                <a:gd name="T3" fmla="*/ 0 h 49"/>
                <a:gd name="T4" fmla="*/ 0 w 27"/>
                <a:gd name="T5" fmla="*/ 0 h 49"/>
                <a:gd name="T6" fmla="*/ 0 w 27"/>
                <a:gd name="T7" fmla="*/ 0 h 49"/>
                <a:gd name="T8" fmla="*/ 0 w 27"/>
                <a:gd name="T9" fmla="*/ 0 h 49"/>
                <a:gd name="T10" fmla="*/ 0 w 27"/>
                <a:gd name="T11" fmla="*/ 0 h 49"/>
                <a:gd name="T12" fmla="*/ 0 w 27"/>
                <a:gd name="T13" fmla="*/ 0 h 49"/>
                <a:gd name="T14" fmla="*/ 0 w 27"/>
                <a:gd name="T15" fmla="*/ 0 h 49"/>
                <a:gd name="T16" fmla="*/ 0 w 27"/>
                <a:gd name="T17" fmla="*/ 0 h 49"/>
                <a:gd name="T18" fmla="*/ 0 w 27"/>
                <a:gd name="T19" fmla="*/ 0 h 49"/>
                <a:gd name="T20" fmla="*/ 0 w 27"/>
                <a:gd name="T21" fmla="*/ 0 h 49"/>
                <a:gd name="T22" fmla="*/ 0 w 27"/>
                <a:gd name="T23" fmla="*/ 0 h 49"/>
                <a:gd name="T24" fmla="*/ 0 w 27"/>
                <a:gd name="T25" fmla="*/ 0 h 49"/>
                <a:gd name="T26" fmla="*/ 0 w 27"/>
                <a:gd name="T27" fmla="*/ 0 h 49"/>
                <a:gd name="T28" fmla="*/ 0 w 27"/>
                <a:gd name="T29" fmla="*/ 0 h 49"/>
                <a:gd name="T30" fmla="*/ 0 w 27"/>
                <a:gd name="T31" fmla="*/ 0 h 49"/>
                <a:gd name="T32" fmla="*/ 0 w 27"/>
                <a:gd name="T33" fmla="*/ 0 h 49"/>
                <a:gd name="T34" fmla="*/ 0 w 27"/>
                <a:gd name="T35" fmla="*/ 0 h 49"/>
                <a:gd name="T36" fmla="*/ 0 w 27"/>
                <a:gd name="T37" fmla="*/ 0 h 49"/>
                <a:gd name="T38" fmla="*/ 0 w 27"/>
                <a:gd name="T39" fmla="*/ 0 h 4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49"/>
                <a:gd name="T62" fmla="*/ 27 w 27"/>
                <a:gd name="T63" fmla="*/ 49 h 4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49">
                  <a:moveTo>
                    <a:pt x="13" y="0"/>
                  </a:moveTo>
                  <a:lnTo>
                    <a:pt x="19" y="2"/>
                  </a:lnTo>
                  <a:lnTo>
                    <a:pt x="23" y="7"/>
                  </a:lnTo>
                  <a:lnTo>
                    <a:pt x="26" y="13"/>
                  </a:lnTo>
                  <a:lnTo>
                    <a:pt x="27" y="20"/>
                  </a:lnTo>
                  <a:lnTo>
                    <a:pt x="26" y="26"/>
                  </a:lnTo>
                  <a:lnTo>
                    <a:pt x="24" y="31"/>
                  </a:lnTo>
                  <a:lnTo>
                    <a:pt x="22" y="38"/>
                  </a:lnTo>
                  <a:lnTo>
                    <a:pt x="21" y="43"/>
                  </a:lnTo>
                  <a:lnTo>
                    <a:pt x="10" y="49"/>
                  </a:lnTo>
                  <a:lnTo>
                    <a:pt x="5" y="47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1" y="18"/>
                  </a:lnTo>
                  <a:lnTo>
                    <a:pt x="4" y="14"/>
                  </a:lnTo>
                  <a:lnTo>
                    <a:pt x="9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E6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8" name="Freeform 376"/>
            <p:cNvSpPr>
              <a:spLocks/>
            </p:cNvSpPr>
            <p:nvPr/>
          </p:nvSpPr>
          <p:spPr bwMode="auto">
            <a:xfrm>
              <a:off x="7045" y="3612"/>
              <a:ext cx="7" cy="6"/>
            </a:xfrm>
            <a:custGeom>
              <a:avLst/>
              <a:gdLst>
                <a:gd name="T0" fmla="*/ 0 w 26"/>
                <a:gd name="T1" fmla="*/ 0 h 24"/>
                <a:gd name="T2" fmla="*/ 0 w 26"/>
                <a:gd name="T3" fmla="*/ 0 h 24"/>
                <a:gd name="T4" fmla="*/ 0 w 26"/>
                <a:gd name="T5" fmla="*/ 0 h 24"/>
                <a:gd name="T6" fmla="*/ 0 w 26"/>
                <a:gd name="T7" fmla="*/ 0 h 24"/>
                <a:gd name="T8" fmla="*/ 0 w 26"/>
                <a:gd name="T9" fmla="*/ 0 h 24"/>
                <a:gd name="T10" fmla="*/ 0 w 26"/>
                <a:gd name="T11" fmla="*/ 0 h 24"/>
                <a:gd name="T12" fmla="*/ 0 w 26"/>
                <a:gd name="T13" fmla="*/ 0 h 24"/>
                <a:gd name="T14" fmla="*/ 0 w 26"/>
                <a:gd name="T15" fmla="*/ 0 h 24"/>
                <a:gd name="T16" fmla="*/ 0 w 26"/>
                <a:gd name="T17" fmla="*/ 0 h 24"/>
                <a:gd name="T18" fmla="*/ 0 w 26"/>
                <a:gd name="T19" fmla="*/ 0 h 24"/>
                <a:gd name="T20" fmla="*/ 0 w 26"/>
                <a:gd name="T21" fmla="*/ 0 h 24"/>
                <a:gd name="T22" fmla="*/ 0 w 26"/>
                <a:gd name="T23" fmla="*/ 0 h 24"/>
                <a:gd name="T24" fmla="*/ 0 w 26"/>
                <a:gd name="T25" fmla="*/ 0 h 24"/>
                <a:gd name="T26" fmla="*/ 0 w 26"/>
                <a:gd name="T27" fmla="*/ 0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"/>
                <a:gd name="T43" fmla="*/ 0 h 24"/>
                <a:gd name="T44" fmla="*/ 26 w 26"/>
                <a:gd name="T45" fmla="*/ 24 h 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" h="24">
                  <a:moveTo>
                    <a:pt x="20" y="0"/>
                  </a:moveTo>
                  <a:lnTo>
                    <a:pt x="26" y="4"/>
                  </a:lnTo>
                  <a:lnTo>
                    <a:pt x="25" y="6"/>
                  </a:lnTo>
                  <a:lnTo>
                    <a:pt x="17" y="9"/>
                  </a:lnTo>
                  <a:lnTo>
                    <a:pt x="14" y="13"/>
                  </a:lnTo>
                  <a:lnTo>
                    <a:pt x="10" y="19"/>
                  </a:lnTo>
                  <a:lnTo>
                    <a:pt x="14" y="24"/>
                  </a:lnTo>
                  <a:lnTo>
                    <a:pt x="5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4" y="13"/>
                  </a:lnTo>
                  <a:lnTo>
                    <a:pt x="10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9" name="Freeform 377"/>
            <p:cNvSpPr>
              <a:spLocks/>
            </p:cNvSpPr>
            <p:nvPr/>
          </p:nvSpPr>
          <p:spPr bwMode="auto">
            <a:xfrm>
              <a:off x="6791" y="3616"/>
              <a:ext cx="12" cy="10"/>
            </a:xfrm>
            <a:custGeom>
              <a:avLst/>
              <a:gdLst>
                <a:gd name="T0" fmla="*/ 0 w 48"/>
                <a:gd name="T1" fmla="*/ 0 h 42"/>
                <a:gd name="T2" fmla="*/ 0 w 48"/>
                <a:gd name="T3" fmla="*/ 0 h 42"/>
                <a:gd name="T4" fmla="*/ 0 w 48"/>
                <a:gd name="T5" fmla="*/ 0 h 42"/>
                <a:gd name="T6" fmla="*/ 0 w 48"/>
                <a:gd name="T7" fmla="*/ 0 h 42"/>
                <a:gd name="T8" fmla="*/ 0 w 48"/>
                <a:gd name="T9" fmla="*/ 0 h 42"/>
                <a:gd name="T10" fmla="*/ 0 w 48"/>
                <a:gd name="T11" fmla="*/ 0 h 42"/>
                <a:gd name="T12" fmla="*/ 0 w 48"/>
                <a:gd name="T13" fmla="*/ 0 h 42"/>
                <a:gd name="T14" fmla="*/ 0 w 48"/>
                <a:gd name="T15" fmla="*/ 0 h 42"/>
                <a:gd name="T16" fmla="*/ 0 w 48"/>
                <a:gd name="T17" fmla="*/ 0 h 42"/>
                <a:gd name="T18" fmla="*/ 0 w 48"/>
                <a:gd name="T19" fmla="*/ 0 h 42"/>
                <a:gd name="T20" fmla="*/ 0 w 48"/>
                <a:gd name="T21" fmla="*/ 0 h 42"/>
                <a:gd name="T22" fmla="*/ 0 w 48"/>
                <a:gd name="T23" fmla="*/ 0 h 42"/>
                <a:gd name="T24" fmla="*/ 0 w 48"/>
                <a:gd name="T25" fmla="*/ 0 h 42"/>
                <a:gd name="T26" fmla="*/ 0 w 48"/>
                <a:gd name="T27" fmla="*/ 0 h 42"/>
                <a:gd name="T28" fmla="*/ 0 w 48"/>
                <a:gd name="T29" fmla="*/ 0 h 42"/>
                <a:gd name="T30" fmla="*/ 0 w 48"/>
                <a:gd name="T31" fmla="*/ 0 h 42"/>
                <a:gd name="T32" fmla="*/ 0 w 48"/>
                <a:gd name="T33" fmla="*/ 0 h 42"/>
                <a:gd name="T34" fmla="*/ 0 w 48"/>
                <a:gd name="T35" fmla="*/ 0 h 42"/>
                <a:gd name="T36" fmla="*/ 0 w 48"/>
                <a:gd name="T37" fmla="*/ 0 h 42"/>
                <a:gd name="T38" fmla="*/ 0 w 48"/>
                <a:gd name="T39" fmla="*/ 0 h 42"/>
                <a:gd name="T40" fmla="*/ 0 w 48"/>
                <a:gd name="T41" fmla="*/ 0 h 42"/>
                <a:gd name="T42" fmla="*/ 0 w 48"/>
                <a:gd name="T43" fmla="*/ 0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8"/>
                <a:gd name="T67" fmla="*/ 0 h 42"/>
                <a:gd name="T68" fmla="*/ 48 w 48"/>
                <a:gd name="T69" fmla="*/ 42 h 4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8" h="42">
                  <a:moveTo>
                    <a:pt x="24" y="2"/>
                  </a:moveTo>
                  <a:lnTo>
                    <a:pt x="34" y="0"/>
                  </a:lnTo>
                  <a:lnTo>
                    <a:pt x="41" y="1"/>
                  </a:lnTo>
                  <a:lnTo>
                    <a:pt x="46" y="3"/>
                  </a:lnTo>
                  <a:lnTo>
                    <a:pt x="48" y="8"/>
                  </a:lnTo>
                  <a:lnTo>
                    <a:pt x="48" y="11"/>
                  </a:lnTo>
                  <a:lnTo>
                    <a:pt x="47" y="18"/>
                  </a:lnTo>
                  <a:lnTo>
                    <a:pt x="43" y="22"/>
                  </a:lnTo>
                  <a:lnTo>
                    <a:pt x="40" y="29"/>
                  </a:lnTo>
                  <a:lnTo>
                    <a:pt x="35" y="32"/>
                  </a:lnTo>
                  <a:lnTo>
                    <a:pt x="29" y="37"/>
                  </a:lnTo>
                  <a:lnTo>
                    <a:pt x="23" y="40"/>
                  </a:lnTo>
                  <a:lnTo>
                    <a:pt x="17" y="42"/>
                  </a:lnTo>
                  <a:lnTo>
                    <a:pt x="7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7" y="12"/>
                  </a:lnTo>
                  <a:lnTo>
                    <a:pt x="13" y="8"/>
                  </a:lnTo>
                  <a:lnTo>
                    <a:pt x="18" y="5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FFE6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0" name="Freeform 378"/>
            <p:cNvSpPr>
              <a:spLocks/>
            </p:cNvSpPr>
            <p:nvPr/>
          </p:nvSpPr>
          <p:spPr bwMode="auto">
            <a:xfrm>
              <a:off x="6922" y="3615"/>
              <a:ext cx="28" cy="19"/>
            </a:xfrm>
            <a:custGeom>
              <a:avLst/>
              <a:gdLst>
                <a:gd name="T0" fmla="*/ 0 w 112"/>
                <a:gd name="T1" fmla="*/ 0 h 76"/>
                <a:gd name="T2" fmla="*/ 0 w 112"/>
                <a:gd name="T3" fmla="*/ 0 h 76"/>
                <a:gd name="T4" fmla="*/ 0 w 112"/>
                <a:gd name="T5" fmla="*/ 0 h 76"/>
                <a:gd name="T6" fmla="*/ 0 w 112"/>
                <a:gd name="T7" fmla="*/ 0 h 76"/>
                <a:gd name="T8" fmla="*/ 0 w 112"/>
                <a:gd name="T9" fmla="*/ 0 h 76"/>
                <a:gd name="T10" fmla="*/ 0 w 112"/>
                <a:gd name="T11" fmla="*/ 0 h 76"/>
                <a:gd name="T12" fmla="*/ 0 w 112"/>
                <a:gd name="T13" fmla="*/ 0 h 76"/>
                <a:gd name="T14" fmla="*/ 0 w 112"/>
                <a:gd name="T15" fmla="*/ 0 h 76"/>
                <a:gd name="T16" fmla="*/ 0 w 112"/>
                <a:gd name="T17" fmla="*/ 0 h 76"/>
                <a:gd name="T18" fmla="*/ 0 w 112"/>
                <a:gd name="T19" fmla="*/ 0 h 76"/>
                <a:gd name="T20" fmla="*/ 0 w 112"/>
                <a:gd name="T21" fmla="*/ 0 h 76"/>
                <a:gd name="T22" fmla="*/ 0 w 112"/>
                <a:gd name="T23" fmla="*/ 0 h 76"/>
                <a:gd name="T24" fmla="*/ 0 w 112"/>
                <a:gd name="T25" fmla="*/ 0 h 76"/>
                <a:gd name="T26" fmla="*/ 0 w 112"/>
                <a:gd name="T27" fmla="*/ 0 h 76"/>
                <a:gd name="T28" fmla="*/ 0 w 112"/>
                <a:gd name="T29" fmla="*/ 0 h 76"/>
                <a:gd name="T30" fmla="*/ 0 w 112"/>
                <a:gd name="T31" fmla="*/ 0 h 76"/>
                <a:gd name="T32" fmla="*/ 0 w 112"/>
                <a:gd name="T33" fmla="*/ 0 h 76"/>
                <a:gd name="T34" fmla="*/ 0 w 112"/>
                <a:gd name="T35" fmla="*/ 0 h 76"/>
                <a:gd name="T36" fmla="*/ 0 w 112"/>
                <a:gd name="T37" fmla="*/ 0 h 76"/>
                <a:gd name="T38" fmla="*/ 0 w 112"/>
                <a:gd name="T39" fmla="*/ 0 h 76"/>
                <a:gd name="T40" fmla="*/ 0 w 112"/>
                <a:gd name="T41" fmla="*/ 0 h 76"/>
                <a:gd name="T42" fmla="*/ 0 w 112"/>
                <a:gd name="T43" fmla="*/ 0 h 76"/>
                <a:gd name="T44" fmla="*/ 0 w 112"/>
                <a:gd name="T45" fmla="*/ 0 h 76"/>
                <a:gd name="T46" fmla="*/ 0 w 112"/>
                <a:gd name="T47" fmla="*/ 0 h 76"/>
                <a:gd name="T48" fmla="*/ 0 w 112"/>
                <a:gd name="T49" fmla="*/ 0 h 76"/>
                <a:gd name="T50" fmla="*/ 0 w 112"/>
                <a:gd name="T51" fmla="*/ 0 h 76"/>
                <a:gd name="T52" fmla="*/ 0 w 112"/>
                <a:gd name="T53" fmla="*/ 0 h 76"/>
                <a:gd name="T54" fmla="*/ 0 w 112"/>
                <a:gd name="T55" fmla="*/ 0 h 76"/>
                <a:gd name="T56" fmla="*/ 0 w 112"/>
                <a:gd name="T57" fmla="*/ 0 h 76"/>
                <a:gd name="T58" fmla="*/ 0 w 112"/>
                <a:gd name="T59" fmla="*/ 0 h 76"/>
                <a:gd name="T60" fmla="*/ 0 w 112"/>
                <a:gd name="T61" fmla="*/ 0 h 76"/>
                <a:gd name="T62" fmla="*/ 0 w 112"/>
                <a:gd name="T63" fmla="*/ 0 h 76"/>
                <a:gd name="T64" fmla="*/ 0 w 112"/>
                <a:gd name="T65" fmla="*/ 0 h 76"/>
                <a:gd name="T66" fmla="*/ 0 w 112"/>
                <a:gd name="T67" fmla="*/ 0 h 76"/>
                <a:gd name="T68" fmla="*/ 0 w 112"/>
                <a:gd name="T69" fmla="*/ 0 h 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2"/>
                <a:gd name="T106" fmla="*/ 0 h 76"/>
                <a:gd name="T107" fmla="*/ 112 w 112"/>
                <a:gd name="T108" fmla="*/ 76 h 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2" h="76">
                  <a:moveTo>
                    <a:pt x="70" y="2"/>
                  </a:moveTo>
                  <a:lnTo>
                    <a:pt x="75" y="0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6" y="2"/>
                  </a:lnTo>
                  <a:lnTo>
                    <a:pt x="109" y="5"/>
                  </a:lnTo>
                  <a:lnTo>
                    <a:pt x="112" y="11"/>
                  </a:lnTo>
                  <a:lnTo>
                    <a:pt x="103" y="18"/>
                  </a:lnTo>
                  <a:lnTo>
                    <a:pt x="94" y="24"/>
                  </a:lnTo>
                  <a:lnTo>
                    <a:pt x="84" y="31"/>
                  </a:lnTo>
                  <a:lnTo>
                    <a:pt x="75" y="36"/>
                  </a:lnTo>
                  <a:lnTo>
                    <a:pt x="70" y="39"/>
                  </a:lnTo>
                  <a:lnTo>
                    <a:pt x="64" y="43"/>
                  </a:lnTo>
                  <a:lnTo>
                    <a:pt x="58" y="46"/>
                  </a:lnTo>
                  <a:lnTo>
                    <a:pt x="52" y="52"/>
                  </a:lnTo>
                  <a:lnTo>
                    <a:pt x="46" y="56"/>
                  </a:lnTo>
                  <a:lnTo>
                    <a:pt x="39" y="62"/>
                  </a:lnTo>
                  <a:lnTo>
                    <a:pt x="32" y="67"/>
                  </a:lnTo>
                  <a:lnTo>
                    <a:pt x="24" y="76"/>
                  </a:lnTo>
                  <a:lnTo>
                    <a:pt x="23" y="76"/>
                  </a:lnTo>
                  <a:lnTo>
                    <a:pt x="22" y="76"/>
                  </a:lnTo>
                  <a:lnTo>
                    <a:pt x="0" y="64"/>
                  </a:lnTo>
                  <a:lnTo>
                    <a:pt x="6" y="55"/>
                  </a:lnTo>
                  <a:lnTo>
                    <a:pt x="14" y="45"/>
                  </a:lnTo>
                  <a:lnTo>
                    <a:pt x="20" y="35"/>
                  </a:lnTo>
                  <a:lnTo>
                    <a:pt x="28" y="26"/>
                  </a:lnTo>
                  <a:lnTo>
                    <a:pt x="37" y="18"/>
                  </a:lnTo>
                  <a:lnTo>
                    <a:pt x="47" y="11"/>
                  </a:lnTo>
                  <a:lnTo>
                    <a:pt x="51" y="7"/>
                  </a:lnTo>
                  <a:lnTo>
                    <a:pt x="57" y="5"/>
                  </a:lnTo>
                  <a:lnTo>
                    <a:pt x="63" y="2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1" name="Freeform 379"/>
            <p:cNvSpPr>
              <a:spLocks/>
            </p:cNvSpPr>
            <p:nvPr/>
          </p:nvSpPr>
          <p:spPr bwMode="auto">
            <a:xfrm>
              <a:off x="7013" y="3617"/>
              <a:ext cx="22" cy="14"/>
            </a:xfrm>
            <a:custGeom>
              <a:avLst/>
              <a:gdLst>
                <a:gd name="T0" fmla="*/ 0 w 85"/>
                <a:gd name="T1" fmla="*/ 0 h 55"/>
                <a:gd name="T2" fmla="*/ 0 w 85"/>
                <a:gd name="T3" fmla="*/ 0 h 55"/>
                <a:gd name="T4" fmla="*/ 0 w 85"/>
                <a:gd name="T5" fmla="*/ 0 h 55"/>
                <a:gd name="T6" fmla="*/ 0 w 85"/>
                <a:gd name="T7" fmla="*/ 0 h 55"/>
                <a:gd name="T8" fmla="*/ 0 w 85"/>
                <a:gd name="T9" fmla="*/ 0 h 55"/>
                <a:gd name="T10" fmla="*/ 0 w 85"/>
                <a:gd name="T11" fmla="*/ 0 h 55"/>
                <a:gd name="T12" fmla="*/ 0 w 85"/>
                <a:gd name="T13" fmla="*/ 0 h 55"/>
                <a:gd name="T14" fmla="*/ 0 w 85"/>
                <a:gd name="T15" fmla="*/ 0 h 55"/>
                <a:gd name="T16" fmla="*/ 0 w 85"/>
                <a:gd name="T17" fmla="*/ 0 h 55"/>
                <a:gd name="T18" fmla="*/ 0 w 85"/>
                <a:gd name="T19" fmla="*/ 0 h 55"/>
                <a:gd name="T20" fmla="*/ 0 w 85"/>
                <a:gd name="T21" fmla="*/ 0 h 55"/>
                <a:gd name="T22" fmla="*/ 0 w 85"/>
                <a:gd name="T23" fmla="*/ 0 h 55"/>
                <a:gd name="T24" fmla="*/ 0 w 85"/>
                <a:gd name="T25" fmla="*/ 0 h 55"/>
                <a:gd name="T26" fmla="*/ 0 w 85"/>
                <a:gd name="T27" fmla="*/ 0 h 55"/>
                <a:gd name="T28" fmla="*/ 0 w 85"/>
                <a:gd name="T29" fmla="*/ 0 h 55"/>
                <a:gd name="T30" fmla="*/ 0 w 85"/>
                <a:gd name="T31" fmla="*/ 0 h 55"/>
                <a:gd name="T32" fmla="*/ 0 w 85"/>
                <a:gd name="T33" fmla="*/ 0 h 55"/>
                <a:gd name="T34" fmla="*/ 0 w 85"/>
                <a:gd name="T35" fmla="*/ 0 h 55"/>
                <a:gd name="T36" fmla="*/ 0 w 85"/>
                <a:gd name="T37" fmla="*/ 0 h 55"/>
                <a:gd name="T38" fmla="*/ 0 w 85"/>
                <a:gd name="T39" fmla="*/ 0 h 55"/>
                <a:gd name="T40" fmla="*/ 0 w 85"/>
                <a:gd name="T41" fmla="*/ 0 h 55"/>
                <a:gd name="T42" fmla="*/ 0 w 85"/>
                <a:gd name="T43" fmla="*/ 0 h 55"/>
                <a:gd name="T44" fmla="*/ 0 w 85"/>
                <a:gd name="T45" fmla="*/ 0 h 55"/>
                <a:gd name="T46" fmla="*/ 0 w 85"/>
                <a:gd name="T47" fmla="*/ 0 h 55"/>
                <a:gd name="T48" fmla="*/ 0 w 85"/>
                <a:gd name="T49" fmla="*/ 0 h 55"/>
                <a:gd name="T50" fmla="*/ 0 w 85"/>
                <a:gd name="T51" fmla="*/ 0 h 55"/>
                <a:gd name="T52" fmla="*/ 0 w 85"/>
                <a:gd name="T53" fmla="*/ 0 h 55"/>
                <a:gd name="T54" fmla="*/ 0 w 85"/>
                <a:gd name="T55" fmla="*/ 0 h 55"/>
                <a:gd name="T56" fmla="*/ 0 w 85"/>
                <a:gd name="T57" fmla="*/ 0 h 55"/>
                <a:gd name="T58" fmla="*/ 0 w 85"/>
                <a:gd name="T59" fmla="*/ 0 h 55"/>
                <a:gd name="T60" fmla="*/ 0 w 85"/>
                <a:gd name="T61" fmla="*/ 0 h 55"/>
                <a:gd name="T62" fmla="*/ 0 w 85"/>
                <a:gd name="T63" fmla="*/ 0 h 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5"/>
                <a:gd name="T97" fmla="*/ 0 h 55"/>
                <a:gd name="T98" fmla="*/ 85 w 85"/>
                <a:gd name="T99" fmla="*/ 55 h 5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5" h="55">
                  <a:moveTo>
                    <a:pt x="50" y="0"/>
                  </a:moveTo>
                  <a:lnTo>
                    <a:pt x="59" y="6"/>
                  </a:lnTo>
                  <a:lnTo>
                    <a:pt x="68" y="15"/>
                  </a:lnTo>
                  <a:lnTo>
                    <a:pt x="73" y="21"/>
                  </a:lnTo>
                  <a:lnTo>
                    <a:pt x="77" y="25"/>
                  </a:lnTo>
                  <a:lnTo>
                    <a:pt x="80" y="31"/>
                  </a:lnTo>
                  <a:lnTo>
                    <a:pt x="85" y="37"/>
                  </a:lnTo>
                  <a:lnTo>
                    <a:pt x="76" y="31"/>
                  </a:lnTo>
                  <a:lnTo>
                    <a:pt x="67" y="29"/>
                  </a:lnTo>
                  <a:lnTo>
                    <a:pt x="59" y="29"/>
                  </a:lnTo>
                  <a:lnTo>
                    <a:pt x="50" y="34"/>
                  </a:lnTo>
                  <a:lnTo>
                    <a:pt x="43" y="36"/>
                  </a:lnTo>
                  <a:lnTo>
                    <a:pt x="38" y="41"/>
                  </a:lnTo>
                  <a:lnTo>
                    <a:pt x="35" y="47"/>
                  </a:lnTo>
                  <a:lnTo>
                    <a:pt x="32" y="55"/>
                  </a:lnTo>
                  <a:lnTo>
                    <a:pt x="27" y="53"/>
                  </a:lnTo>
                  <a:lnTo>
                    <a:pt x="25" y="49"/>
                  </a:lnTo>
                  <a:lnTo>
                    <a:pt x="24" y="44"/>
                  </a:lnTo>
                  <a:lnTo>
                    <a:pt x="24" y="41"/>
                  </a:lnTo>
                  <a:lnTo>
                    <a:pt x="18" y="44"/>
                  </a:lnTo>
                  <a:lnTo>
                    <a:pt x="15" y="51"/>
                  </a:lnTo>
                  <a:lnTo>
                    <a:pt x="7" y="48"/>
                  </a:lnTo>
                  <a:lnTo>
                    <a:pt x="0" y="49"/>
                  </a:lnTo>
                  <a:lnTo>
                    <a:pt x="6" y="41"/>
                  </a:lnTo>
                  <a:lnTo>
                    <a:pt x="12" y="35"/>
                  </a:lnTo>
                  <a:lnTo>
                    <a:pt x="18" y="28"/>
                  </a:lnTo>
                  <a:lnTo>
                    <a:pt x="25" y="23"/>
                  </a:lnTo>
                  <a:lnTo>
                    <a:pt x="31" y="16"/>
                  </a:lnTo>
                  <a:lnTo>
                    <a:pt x="38" y="11"/>
                  </a:lnTo>
                  <a:lnTo>
                    <a:pt x="43" y="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2" name="Freeform 380"/>
            <p:cNvSpPr>
              <a:spLocks/>
            </p:cNvSpPr>
            <p:nvPr/>
          </p:nvSpPr>
          <p:spPr bwMode="auto">
            <a:xfrm>
              <a:off x="6748" y="3619"/>
              <a:ext cx="31" cy="27"/>
            </a:xfrm>
            <a:custGeom>
              <a:avLst/>
              <a:gdLst>
                <a:gd name="T0" fmla="*/ 0 w 121"/>
                <a:gd name="T1" fmla="*/ 0 h 111"/>
                <a:gd name="T2" fmla="*/ 0 w 121"/>
                <a:gd name="T3" fmla="*/ 0 h 111"/>
                <a:gd name="T4" fmla="*/ 0 w 121"/>
                <a:gd name="T5" fmla="*/ 0 h 111"/>
                <a:gd name="T6" fmla="*/ 0 w 121"/>
                <a:gd name="T7" fmla="*/ 0 h 111"/>
                <a:gd name="T8" fmla="*/ 0 w 121"/>
                <a:gd name="T9" fmla="*/ 0 h 111"/>
                <a:gd name="T10" fmla="*/ 0 w 121"/>
                <a:gd name="T11" fmla="*/ 0 h 111"/>
                <a:gd name="T12" fmla="*/ 0 w 121"/>
                <a:gd name="T13" fmla="*/ 0 h 111"/>
                <a:gd name="T14" fmla="*/ 0 w 121"/>
                <a:gd name="T15" fmla="*/ 0 h 111"/>
                <a:gd name="T16" fmla="*/ 0 w 121"/>
                <a:gd name="T17" fmla="*/ 0 h 111"/>
                <a:gd name="T18" fmla="*/ 0 w 121"/>
                <a:gd name="T19" fmla="*/ 0 h 111"/>
                <a:gd name="T20" fmla="*/ 0 w 121"/>
                <a:gd name="T21" fmla="*/ 0 h 111"/>
                <a:gd name="T22" fmla="*/ 0 w 121"/>
                <a:gd name="T23" fmla="*/ 0 h 111"/>
                <a:gd name="T24" fmla="*/ 0 w 121"/>
                <a:gd name="T25" fmla="*/ 0 h 111"/>
                <a:gd name="T26" fmla="*/ 0 w 121"/>
                <a:gd name="T27" fmla="*/ 0 h 111"/>
                <a:gd name="T28" fmla="*/ 0 w 121"/>
                <a:gd name="T29" fmla="*/ 0 h 111"/>
                <a:gd name="T30" fmla="*/ 0 w 121"/>
                <a:gd name="T31" fmla="*/ 0 h 111"/>
                <a:gd name="T32" fmla="*/ 0 w 121"/>
                <a:gd name="T33" fmla="*/ 0 h 111"/>
                <a:gd name="T34" fmla="*/ 0 w 121"/>
                <a:gd name="T35" fmla="*/ 0 h 111"/>
                <a:gd name="T36" fmla="*/ 0 w 121"/>
                <a:gd name="T37" fmla="*/ 0 h 111"/>
                <a:gd name="T38" fmla="*/ 0 w 121"/>
                <a:gd name="T39" fmla="*/ 0 h 111"/>
                <a:gd name="T40" fmla="*/ 0 w 121"/>
                <a:gd name="T41" fmla="*/ 0 h 111"/>
                <a:gd name="T42" fmla="*/ 0 w 121"/>
                <a:gd name="T43" fmla="*/ 0 h 111"/>
                <a:gd name="T44" fmla="*/ 0 w 121"/>
                <a:gd name="T45" fmla="*/ 0 h 111"/>
                <a:gd name="T46" fmla="*/ 0 w 121"/>
                <a:gd name="T47" fmla="*/ 0 h 111"/>
                <a:gd name="T48" fmla="*/ 0 w 121"/>
                <a:gd name="T49" fmla="*/ 0 h 111"/>
                <a:gd name="T50" fmla="*/ 0 w 121"/>
                <a:gd name="T51" fmla="*/ 0 h 111"/>
                <a:gd name="T52" fmla="*/ 0 w 121"/>
                <a:gd name="T53" fmla="*/ 0 h 111"/>
                <a:gd name="T54" fmla="*/ 0 w 121"/>
                <a:gd name="T55" fmla="*/ 0 h 111"/>
                <a:gd name="T56" fmla="*/ 0 w 121"/>
                <a:gd name="T57" fmla="*/ 0 h 111"/>
                <a:gd name="T58" fmla="*/ 0 w 121"/>
                <a:gd name="T59" fmla="*/ 0 h 111"/>
                <a:gd name="T60" fmla="*/ 0 w 121"/>
                <a:gd name="T61" fmla="*/ 0 h 111"/>
                <a:gd name="T62" fmla="*/ 0 w 121"/>
                <a:gd name="T63" fmla="*/ 0 h 111"/>
                <a:gd name="T64" fmla="*/ 0 w 121"/>
                <a:gd name="T65" fmla="*/ 0 h 111"/>
                <a:gd name="T66" fmla="*/ 0 w 121"/>
                <a:gd name="T67" fmla="*/ 0 h 111"/>
                <a:gd name="T68" fmla="*/ 0 w 121"/>
                <a:gd name="T69" fmla="*/ 0 h 111"/>
                <a:gd name="T70" fmla="*/ 0 w 121"/>
                <a:gd name="T71" fmla="*/ 0 h 111"/>
                <a:gd name="T72" fmla="*/ 0 w 121"/>
                <a:gd name="T73" fmla="*/ 0 h 111"/>
                <a:gd name="T74" fmla="*/ 0 w 121"/>
                <a:gd name="T75" fmla="*/ 0 h 111"/>
                <a:gd name="T76" fmla="*/ 0 w 121"/>
                <a:gd name="T77" fmla="*/ 0 h 111"/>
                <a:gd name="T78" fmla="*/ 0 w 121"/>
                <a:gd name="T79" fmla="*/ 0 h 111"/>
                <a:gd name="T80" fmla="*/ 0 w 121"/>
                <a:gd name="T81" fmla="*/ 0 h 111"/>
                <a:gd name="T82" fmla="*/ 0 w 121"/>
                <a:gd name="T83" fmla="*/ 0 h 111"/>
                <a:gd name="T84" fmla="*/ 0 w 121"/>
                <a:gd name="T85" fmla="*/ 0 h 111"/>
                <a:gd name="T86" fmla="*/ 0 w 121"/>
                <a:gd name="T87" fmla="*/ 0 h 111"/>
                <a:gd name="T88" fmla="*/ 0 w 121"/>
                <a:gd name="T89" fmla="*/ 0 h 111"/>
                <a:gd name="T90" fmla="*/ 0 w 121"/>
                <a:gd name="T91" fmla="*/ 0 h 111"/>
                <a:gd name="T92" fmla="*/ 0 w 121"/>
                <a:gd name="T93" fmla="*/ 0 h 111"/>
                <a:gd name="T94" fmla="*/ 0 w 121"/>
                <a:gd name="T95" fmla="*/ 0 h 11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1"/>
                <a:gd name="T145" fmla="*/ 0 h 111"/>
                <a:gd name="T146" fmla="*/ 121 w 121"/>
                <a:gd name="T147" fmla="*/ 111 h 11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1" h="111">
                  <a:moveTo>
                    <a:pt x="102" y="0"/>
                  </a:moveTo>
                  <a:lnTo>
                    <a:pt x="109" y="0"/>
                  </a:lnTo>
                  <a:lnTo>
                    <a:pt x="115" y="1"/>
                  </a:lnTo>
                  <a:lnTo>
                    <a:pt x="119" y="3"/>
                  </a:lnTo>
                  <a:lnTo>
                    <a:pt x="121" y="5"/>
                  </a:lnTo>
                  <a:lnTo>
                    <a:pt x="121" y="8"/>
                  </a:lnTo>
                  <a:lnTo>
                    <a:pt x="118" y="10"/>
                  </a:lnTo>
                  <a:lnTo>
                    <a:pt x="114" y="13"/>
                  </a:lnTo>
                  <a:lnTo>
                    <a:pt x="108" y="19"/>
                  </a:lnTo>
                  <a:lnTo>
                    <a:pt x="97" y="23"/>
                  </a:lnTo>
                  <a:lnTo>
                    <a:pt x="86" y="31"/>
                  </a:lnTo>
                  <a:lnTo>
                    <a:pt x="74" y="39"/>
                  </a:lnTo>
                  <a:lnTo>
                    <a:pt x="66" y="48"/>
                  </a:lnTo>
                  <a:lnTo>
                    <a:pt x="60" y="53"/>
                  </a:lnTo>
                  <a:lnTo>
                    <a:pt x="57" y="60"/>
                  </a:lnTo>
                  <a:lnTo>
                    <a:pt x="56" y="65"/>
                  </a:lnTo>
                  <a:lnTo>
                    <a:pt x="59" y="73"/>
                  </a:lnTo>
                  <a:lnTo>
                    <a:pt x="54" y="72"/>
                  </a:lnTo>
                  <a:lnTo>
                    <a:pt x="51" y="73"/>
                  </a:lnTo>
                  <a:lnTo>
                    <a:pt x="50" y="76"/>
                  </a:lnTo>
                  <a:lnTo>
                    <a:pt x="53" y="79"/>
                  </a:lnTo>
                  <a:lnTo>
                    <a:pt x="56" y="85"/>
                  </a:lnTo>
                  <a:lnTo>
                    <a:pt x="61" y="91"/>
                  </a:lnTo>
                  <a:lnTo>
                    <a:pt x="56" y="93"/>
                  </a:lnTo>
                  <a:lnTo>
                    <a:pt x="50" y="94"/>
                  </a:lnTo>
                  <a:lnTo>
                    <a:pt x="41" y="94"/>
                  </a:lnTo>
                  <a:lnTo>
                    <a:pt x="33" y="93"/>
                  </a:lnTo>
                  <a:lnTo>
                    <a:pt x="26" y="99"/>
                  </a:lnTo>
                  <a:lnTo>
                    <a:pt x="20" y="104"/>
                  </a:lnTo>
                  <a:lnTo>
                    <a:pt x="10" y="107"/>
                  </a:lnTo>
                  <a:lnTo>
                    <a:pt x="0" y="111"/>
                  </a:lnTo>
                  <a:lnTo>
                    <a:pt x="9" y="102"/>
                  </a:lnTo>
                  <a:lnTo>
                    <a:pt x="17" y="93"/>
                  </a:lnTo>
                  <a:lnTo>
                    <a:pt x="23" y="83"/>
                  </a:lnTo>
                  <a:lnTo>
                    <a:pt x="31" y="73"/>
                  </a:lnTo>
                  <a:lnTo>
                    <a:pt x="33" y="67"/>
                  </a:lnTo>
                  <a:lnTo>
                    <a:pt x="36" y="62"/>
                  </a:lnTo>
                  <a:lnTo>
                    <a:pt x="38" y="57"/>
                  </a:lnTo>
                  <a:lnTo>
                    <a:pt x="42" y="51"/>
                  </a:lnTo>
                  <a:lnTo>
                    <a:pt x="48" y="40"/>
                  </a:lnTo>
                  <a:lnTo>
                    <a:pt x="55" y="32"/>
                  </a:lnTo>
                  <a:lnTo>
                    <a:pt x="62" y="21"/>
                  </a:lnTo>
                  <a:lnTo>
                    <a:pt x="73" y="13"/>
                  </a:lnTo>
                  <a:lnTo>
                    <a:pt x="79" y="9"/>
                  </a:lnTo>
                  <a:lnTo>
                    <a:pt x="85" y="6"/>
                  </a:lnTo>
                  <a:lnTo>
                    <a:pt x="92" y="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E6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3" name="Freeform 381"/>
            <p:cNvSpPr>
              <a:spLocks/>
            </p:cNvSpPr>
            <p:nvPr/>
          </p:nvSpPr>
          <p:spPr bwMode="auto">
            <a:xfrm>
              <a:off x="6960" y="3622"/>
              <a:ext cx="22" cy="29"/>
            </a:xfrm>
            <a:custGeom>
              <a:avLst/>
              <a:gdLst>
                <a:gd name="T0" fmla="*/ 0 w 85"/>
                <a:gd name="T1" fmla="*/ 0 h 117"/>
                <a:gd name="T2" fmla="*/ 0 w 85"/>
                <a:gd name="T3" fmla="*/ 0 h 117"/>
                <a:gd name="T4" fmla="*/ 0 w 85"/>
                <a:gd name="T5" fmla="*/ 0 h 117"/>
                <a:gd name="T6" fmla="*/ 0 w 85"/>
                <a:gd name="T7" fmla="*/ 0 h 117"/>
                <a:gd name="T8" fmla="*/ 0 w 85"/>
                <a:gd name="T9" fmla="*/ 0 h 117"/>
                <a:gd name="T10" fmla="*/ 0 w 85"/>
                <a:gd name="T11" fmla="*/ 0 h 117"/>
                <a:gd name="T12" fmla="*/ 0 w 85"/>
                <a:gd name="T13" fmla="*/ 0 h 117"/>
                <a:gd name="T14" fmla="*/ 0 w 85"/>
                <a:gd name="T15" fmla="*/ 0 h 117"/>
                <a:gd name="T16" fmla="*/ 0 w 85"/>
                <a:gd name="T17" fmla="*/ 0 h 117"/>
                <a:gd name="T18" fmla="*/ 0 w 85"/>
                <a:gd name="T19" fmla="*/ 0 h 117"/>
                <a:gd name="T20" fmla="*/ 0 w 85"/>
                <a:gd name="T21" fmla="*/ 0 h 117"/>
                <a:gd name="T22" fmla="*/ 0 w 85"/>
                <a:gd name="T23" fmla="*/ 0 h 117"/>
                <a:gd name="T24" fmla="*/ 0 w 85"/>
                <a:gd name="T25" fmla="*/ 0 h 117"/>
                <a:gd name="T26" fmla="*/ 0 w 85"/>
                <a:gd name="T27" fmla="*/ 0 h 117"/>
                <a:gd name="T28" fmla="*/ 0 w 85"/>
                <a:gd name="T29" fmla="*/ 0 h 117"/>
                <a:gd name="T30" fmla="*/ 0 w 85"/>
                <a:gd name="T31" fmla="*/ 0 h 117"/>
                <a:gd name="T32" fmla="*/ 0 w 85"/>
                <a:gd name="T33" fmla="*/ 0 h 117"/>
                <a:gd name="T34" fmla="*/ 0 w 85"/>
                <a:gd name="T35" fmla="*/ 0 h 117"/>
                <a:gd name="T36" fmla="*/ 0 w 85"/>
                <a:gd name="T37" fmla="*/ 0 h 117"/>
                <a:gd name="T38" fmla="*/ 0 w 85"/>
                <a:gd name="T39" fmla="*/ 0 h 117"/>
                <a:gd name="T40" fmla="*/ 0 w 85"/>
                <a:gd name="T41" fmla="*/ 0 h 117"/>
                <a:gd name="T42" fmla="*/ 0 w 85"/>
                <a:gd name="T43" fmla="*/ 0 h 117"/>
                <a:gd name="T44" fmla="*/ 0 w 85"/>
                <a:gd name="T45" fmla="*/ 0 h 117"/>
                <a:gd name="T46" fmla="*/ 0 w 85"/>
                <a:gd name="T47" fmla="*/ 0 h 117"/>
                <a:gd name="T48" fmla="*/ 0 w 85"/>
                <a:gd name="T49" fmla="*/ 0 h 117"/>
                <a:gd name="T50" fmla="*/ 0 w 85"/>
                <a:gd name="T51" fmla="*/ 0 h 117"/>
                <a:gd name="T52" fmla="*/ 0 w 85"/>
                <a:gd name="T53" fmla="*/ 0 h 117"/>
                <a:gd name="T54" fmla="*/ 0 w 85"/>
                <a:gd name="T55" fmla="*/ 0 h 117"/>
                <a:gd name="T56" fmla="*/ 0 w 85"/>
                <a:gd name="T57" fmla="*/ 0 h 117"/>
                <a:gd name="T58" fmla="*/ 0 w 85"/>
                <a:gd name="T59" fmla="*/ 0 h 117"/>
                <a:gd name="T60" fmla="*/ 0 w 85"/>
                <a:gd name="T61" fmla="*/ 0 h 117"/>
                <a:gd name="T62" fmla="*/ 0 w 85"/>
                <a:gd name="T63" fmla="*/ 0 h 117"/>
                <a:gd name="T64" fmla="*/ 0 w 85"/>
                <a:gd name="T65" fmla="*/ 0 h 117"/>
                <a:gd name="T66" fmla="*/ 0 w 85"/>
                <a:gd name="T67" fmla="*/ 0 h 117"/>
                <a:gd name="T68" fmla="*/ 0 w 85"/>
                <a:gd name="T69" fmla="*/ 0 h 117"/>
                <a:gd name="T70" fmla="*/ 0 w 85"/>
                <a:gd name="T71" fmla="*/ 0 h 117"/>
                <a:gd name="T72" fmla="*/ 0 w 85"/>
                <a:gd name="T73" fmla="*/ 0 h 117"/>
                <a:gd name="T74" fmla="*/ 0 w 85"/>
                <a:gd name="T75" fmla="*/ 0 h 117"/>
                <a:gd name="T76" fmla="*/ 0 w 85"/>
                <a:gd name="T77" fmla="*/ 0 h 117"/>
                <a:gd name="T78" fmla="*/ 0 w 85"/>
                <a:gd name="T79" fmla="*/ 0 h 117"/>
                <a:gd name="T80" fmla="*/ 0 w 85"/>
                <a:gd name="T81" fmla="*/ 0 h 117"/>
                <a:gd name="T82" fmla="*/ 0 w 85"/>
                <a:gd name="T83" fmla="*/ 0 h 117"/>
                <a:gd name="T84" fmla="*/ 0 w 85"/>
                <a:gd name="T85" fmla="*/ 0 h 117"/>
                <a:gd name="T86" fmla="*/ 0 w 85"/>
                <a:gd name="T87" fmla="*/ 0 h 117"/>
                <a:gd name="T88" fmla="*/ 0 w 85"/>
                <a:gd name="T89" fmla="*/ 0 h 117"/>
                <a:gd name="T90" fmla="*/ 0 w 85"/>
                <a:gd name="T91" fmla="*/ 0 h 117"/>
                <a:gd name="T92" fmla="*/ 0 w 85"/>
                <a:gd name="T93" fmla="*/ 0 h 117"/>
                <a:gd name="T94" fmla="*/ 0 w 85"/>
                <a:gd name="T95" fmla="*/ 0 h 117"/>
                <a:gd name="T96" fmla="*/ 0 w 85"/>
                <a:gd name="T97" fmla="*/ 0 h 117"/>
                <a:gd name="T98" fmla="*/ 0 w 85"/>
                <a:gd name="T99" fmla="*/ 0 h 11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"/>
                <a:gd name="T151" fmla="*/ 0 h 117"/>
                <a:gd name="T152" fmla="*/ 85 w 85"/>
                <a:gd name="T153" fmla="*/ 117 h 11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" h="117">
                  <a:moveTo>
                    <a:pt x="33" y="0"/>
                  </a:moveTo>
                  <a:lnTo>
                    <a:pt x="74" y="2"/>
                  </a:lnTo>
                  <a:lnTo>
                    <a:pt x="73" y="8"/>
                  </a:lnTo>
                  <a:lnTo>
                    <a:pt x="71" y="13"/>
                  </a:lnTo>
                  <a:lnTo>
                    <a:pt x="67" y="17"/>
                  </a:lnTo>
                  <a:lnTo>
                    <a:pt x="62" y="20"/>
                  </a:lnTo>
                  <a:lnTo>
                    <a:pt x="53" y="23"/>
                  </a:lnTo>
                  <a:lnTo>
                    <a:pt x="49" y="24"/>
                  </a:lnTo>
                  <a:lnTo>
                    <a:pt x="54" y="34"/>
                  </a:lnTo>
                  <a:lnTo>
                    <a:pt x="49" y="40"/>
                  </a:lnTo>
                  <a:lnTo>
                    <a:pt x="51" y="47"/>
                  </a:lnTo>
                  <a:lnTo>
                    <a:pt x="56" y="50"/>
                  </a:lnTo>
                  <a:lnTo>
                    <a:pt x="63" y="53"/>
                  </a:lnTo>
                  <a:lnTo>
                    <a:pt x="69" y="57"/>
                  </a:lnTo>
                  <a:lnTo>
                    <a:pt x="78" y="60"/>
                  </a:lnTo>
                  <a:lnTo>
                    <a:pt x="83" y="66"/>
                  </a:lnTo>
                  <a:lnTo>
                    <a:pt x="85" y="75"/>
                  </a:lnTo>
                  <a:lnTo>
                    <a:pt x="79" y="73"/>
                  </a:lnTo>
                  <a:lnTo>
                    <a:pt x="72" y="74"/>
                  </a:lnTo>
                  <a:lnTo>
                    <a:pt x="67" y="74"/>
                  </a:lnTo>
                  <a:lnTo>
                    <a:pt x="61" y="76"/>
                  </a:lnTo>
                  <a:lnTo>
                    <a:pt x="51" y="81"/>
                  </a:lnTo>
                  <a:lnTo>
                    <a:pt x="43" y="89"/>
                  </a:lnTo>
                  <a:lnTo>
                    <a:pt x="33" y="97"/>
                  </a:lnTo>
                  <a:lnTo>
                    <a:pt x="25" y="104"/>
                  </a:lnTo>
                  <a:lnTo>
                    <a:pt x="16" y="112"/>
                  </a:lnTo>
                  <a:lnTo>
                    <a:pt x="8" y="117"/>
                  </a:lnTo>
                  <a:lnTo>
                    <a:pt x="7" y="108"/>
                  </a:lnTo>
                  <a:lnTo>
                    <a:pt x="9" y="102"/>
                  </a:lnTo>
                  <a:lnTo>
                    <a:pt x="9" y="94"/>
                  </a:lnTo>
                  <a:lnTo>
                    <a:pt x="13" y="89"/>
                  </a:lnTo>
                  <a:lnTo>
                    <a:pt x="15" y="82"/>
                  </a:lnTo>
                  <a:lnTo>
                    <a:pt x="18" y="75"/>
                  </a:lnTo>
                  <a:lnTo>
                    <a:pt x="19" y="68"/>
                  </a:lnTo>
                  <a:lnTo>
                    <a:pt x="19" y="61"/>
                  </a:lnTo>
                  <a:lnTo>
                    <a:pt x="10" y="60"/>
                  </a:lnTo>
                  <a:lnTo>
                    <a:pt x="7" y="58"/>
                  </a:lnTo>
                  <a:lnTo>
                    <a:pt x="3" y="53"/>
                  </a:lnTo>
                  <a:lnTo>
                    <a:pt x="2" y="50"/>
                  </a:lnTo>
                  <a:lnTo>
                    <a:pt x="0" y="45"/>
                  </a:lnTo>
                  <a:lnTo>
                    <a:pt x="1" y="39"/>
                  </a:lnTo>
                  <a:lnTo>
                    <a:pt x="1" y="34"/>
                  </a:lnTo>
                  <a:lnTo>
                    <a:pt x="4" y="28"/>
                  </a:lnTo>
                  <a:lnTo>
                    <a:pt x="7" y="23"/>
                  </a:lnTo>
                  <a:lnTo>
                    <a:pt x="9" y="18"/>
                  </a:lnTo>
                  <a:lnTo>
                    <a:pt x="13" y="11"/>
                  </a:lnTo>
                  <a:lnTo>
                    <a:pt x="18" y="8"/>
                  </a:lnTo>
                  <a:lnTo>
                    <a:pt x="25" y="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4" name="Freeform 382"/>
            <p:cNvSpPr>
              <a:spLocks/>
            </p:cNvSpPr>
            <p:nvPr/>
          </p:nvSpPr>
          <p:spPr bwMode="auto">
            <a:xfrm>
              <a:off x="6888" y="3625"/>
              <a:ext cx="29" cy="18"/>
            </a:xfrm>
            <a:custGeom>
              <a:avLst/>
              <a:gdLst>
                <a:gd name="T0" fmla="*/ 0 w 114"/>
                <a:gd name="T1" fmla="*/ 0 h 71"/>
                <a:gd name="T2" fmla="*/ 0 w 114"/>
                <a:gd name="T3" fmla="*/ 0 h 71"/>
                <a:gd name="T4" fmla="*/ 0 w 114"/>
                <a:gd name="T5" fmla="*/ 0 h 71"/>
                <a:gd name="T6" fmla="*/ 0 w 114"/>
                <a:gd name="T7" fmla="*/ 0 h 71"/>
                <a:gd name="T8" fmla="*/ 0 w 114"/>
                <a:gd name="T9" fmla="*/ 0 h 71"/>
                <a:gd name="T10" fmla="*/ 0 w 114"/>
                <a:gd name="T11" fmla="*/ 0 h 71"/>
                <a:gd name="T12" fmla="*/ 0 w 114"/>
                <a:gd name="T13" fmla="*/ 0 h 71"/>
                <a:gd name="T14" fmla="*/ 0 w 114"/>
                <a:gd name="T15" fmla="*/ 0 h 71"/>
                <a:gd name="T16" fmla="*/ 0 w 114"/>
                <a:gd name="T17" fmla="*/ 0 h 71"/>
                <a:gd name="T18" fmla="*/ 0 w 114"/>
                <a:gd name="T19" fmla="*/ 0 h 71"/>
                <a:gd name="T20" fmla="*/ 0 w 114"/>
                <a:gd name="T21" fmla="*/ 0 h 71"/>
                <a:gd name="T22" fmla="*/ 0 w 114"/>
                <a:gd name="T23" fmla="*/ 0 h 71"/>
                <a:gd name="T24" fmla="*/ 0 w 114"/>
                <a:gd name="T25" fmla="*/ 0 h 71"/>
                <a:gd name="T26" fmla="*/ 0 w 114"/>
                <a:gd name="T27" fmla="*/ 0 h 71"/>
                <a:gd name="T28" fmla="*/ 0 w 114"/>
                <a:gd name="T29" fmla="*/ 0 h 71"/>
                <a:gd name="T30" fmla="*/ 0 w 114"/>
                <a:gd name="T31" fmla="*/ 0 h 71"/>
                <a:gd name="T32" fmla="*/ 0 w 114"/>
                <a:gd name="T33" fmla="*/ 0 h 71"/>
                <a:gd name="T34" fmla="*/ 0 w 114"/>
                <a:gd name="T35" fmla="*/ 0 h 71"/>
                <a:gd name="T36" fmla="*/ 0 w 114"/>
                <a:gd name="T37" fmla="*/ 0 h 71"/>
                <a:gd name="T38" fmla="*/ 0 w 114"/>
                <a:gd name="T39" fmla="*/ 0 h 71"/>
                <a:gd name="T40" fmla="*/ 0 w 114"/>
                <a:gd name="T41" fmla="*/ 0 h 71"/>
                <a:gd name="T42" fmla="*/ 0 w 114"/>
                <a:gd name="T43" fmla="*/ 0 h 71"/>
                <a:gd name="T44" fmla="*/ 0 w 114"/>
                <a:gd name="T45" fmla="*/ 0 h 71"/>
                <a:gd name="T46" fmla="*/ 0 w 114"/>
                <a:gd name="T47" fmla="*/ 0 h 71"/>
                <a:gd name="T48" fmla="*/ 0 w 114"/>
                <a:gd name="T49" fmla="*/ 0 h 71"/>
                <a:gd name="T50" fmla="*/ 0 w 114"/>
                <a:gd name="T51" fmla="*/ 0 h 71"/>
                <a:gd name="T52" fmla="*/ 0 w 114"/>
                <a:gd name="T53" fmla="*/ 0 h 71"/>
                <a:gd name="T54" fmla="*/ 0 w 114"/>
                <a:gd name="T55" fmla="*/ 0 h 71"/>
                <a:gd name="T56" fmla="*/ 0 w 114"/>
                <a:gd name="T57" fmla="*/ 0 h 71"/>
                <a:gd name="T58" fmla="*/ 0 w 114"/>
                <a:gd name="T59" fmla="*/ 0 h 71"/>
                <a:gd name="T60" fmla="*/ 0 w 114"/>
                <a:gd name="T61" fmla="*/ 0 h 71"/>
                <a:gd name="T62" fmla="*/ 0 w 114"/>
                <a:gd name="T63" fmla="*/ 0 h 71"/>
                <a:gd name="T64" fmla="*/ 0 w 114"/>
                <a:gd name="T65" fmla="*/ 0 h 71"/>
                <a:gd name="T66" fmla="*/ 0 w 114"/>
                <a:gd name="T67" fmla="*/ 0 h 71"/>
                <a:gd name="T68" fmla="*/ 0 w 114"/>
                <a:gd name="T69" fmla="*/ 0 h 71"/>
                <a:gd name="T70" fmla="*/ 0 w 114"/>
                <a:gd name="T71" fmla="*/ 0 h 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71"/>
                <a:gd name="T110" fmla="*/ 114 w 114"/>
                <a:gd name="T111" fmla="*/ 71 h 7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71">
                  <a:moveTo>
                    <a:pt x="93" y="0"/>
                  </a:moveTo>
                  <a:lnTo>
                    <a:pt x="102" y="5"/>
                  </a:lnTo>
                  <a:lnTo>
                    <a:pt x="111" y="13"/>
                  </a:lnTo>
                  <a:lnTo>
                    <a:pt x="113" y="22"/>
                  </a:lnTo>
                  <a:lnTo>
                    <a:pt x="114" y="32"/>
                  </a:lnTo>
                  <a:lnTo>
                    <a:pt x="111" y="39"/>
                  </a:lnTo>
                  <a:lnTo>
                    <a:pt x="105" y="45"/>
                  </a:lnTo>
                  <a:lnTo>
                    <a:pt x="99" y="46"/>
                  </a:lnTo>
                  <a:lnTo>
                    <a:pt x="95" y="46"/>
                  </a:lnTo>
                  <a:lnTo>
                    <a:pt x="89" y="46"/>
                  </a:lnTo>
                  <a:lnTo>
                    <a:pt x="84" y="46"/>
                  </a:lnTo>
                  <a:lnTo>
                    <a:pt x="22" y="71"/>
                  </a:lnTo>
                  <a:lnTo>
                    <a:pt x="0" y="61"/>
                  </a:lnTo>
                  <a:lnTo>
                    <a:pt x="2" y="56"/>
                  </a:lnTo>
                  <a:lnTo>
                    <a:pt x="6" y="51"/>
                  </a:lnTo>
                  <a:lnTo>
                    <a:pt x="11" y="48"/>
                  </a:lnTo>
                  <a:lnTo>
                    <a:pt x="17" y="46"/>
                  </a:lnTo>
                  <a:lnTo>
                    <a:pt x="18" y="41"/>
                  </a:lnTo>
                  <a:lnTo>
                    <a:pt x="22" y="37"/>
                  </a:lnTo>
                  <a:lnTo>
                    <a:pt x="22" y="32"/>
                  </a:lnTo>
                  <a:lnTo>
                    <a:pt x="19" y="24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6" y="25"/>
                  </a:lnTo>
                  <a:lnTo>
                    <a:pt x="31" y="28"/>
                  </a:lnTo>
                  <a:lnTo>
                    <a:pt x="36" y="30"/>
                  </a:lnTo>
                  <a:lnTo>
                    <a:pt x="41" y="30"/>
                  </a:lnTo>
                  <a:lnTo>
                    <a:pt x="48" y="25"/>
                  </a:lnTo>
                  <a:lnTo>
                    <a:pt x="55" y="21"/>
                  </a:lnTo>
                  <a:lnTo>
                    <a:pt x="63" y="13"/>
                  </a:lnTo>
                  <a:lnTo>
                    <a:pt x="70" y="7"/>
                  </a:lnTo>
                  <a:lnTo>
                    <a:pt x="77" y="5"/>
                  </a:lnTo>
                  <a:lnTo>
                    <a:pt x="88" y="8"/>
                  </a:lnTo>
                  <a:lnTo>
                    <a:pt x="88" y="4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5" name="Freeform 383"/>
            <p:cNvSpPr>
              <a:spLocks/>
            </p:cNvSpPr>
            <p:nvPr/>
          </p:nvSpPr>
          <p:spPr bwMode="auto">
            <a:xfrm>
              <a:off x="7045" y="3628"/>
              <a:ext cx="26" cy="11"/>
            </a:xfrm>
            <a:custGeom>
              <a:avLst/>
              <a:gdLst>
                <a:gd name="T0" fmla="*/ 0 w 103"/>
                <a:gd name="T1" fmla="*/ 0 h 47"/>
                <a:gd name="T2" fmla="*/ 0 w 103"/>
                <a:gd name="T3" fmla="*/ 0 h 47"/>
                <a:gd name="T4" fmla="*/ 0 w 103"/>
                <a:gd name="T5" fmla="*/ 0 h 47"/>
                <a:gd name="T6" fmla="*/ 0 w 103"/>
                <a:gd name="T7" fmla="*/ 0 h 47"/>
                <a:gd name="T8" fmla="*/ 0 w 103"/>
                <a:gd name="T9" fmla="*/ 0 h 47"/>
                <a:gd name="T10" fmla="*/ 0 w 103"/>
                <a:gd name="T11" fmla="*/ 0 h 47"/>
                <a:gd name="T12" fmla="*/ 0 w 103"/>
                <a:gd name="T13" fmla="*/ 0 h 47"/>
                <a:gd name="T14" fmla="*/ 0 w 103"/>
                <a:gd name="T15" fmla="*/ 0 h 47"/>
                <a:gd name="T16" fmla="*/ 0 w 103"/>
                <a:gd name="T17" fmla="*/ 0 h 47"/>
                <a:gd name="T18" fmla="*/ 0 w 103"/>
                <a:gd name="T19" fmla="*/ 0 h 47"/>
                <a:gd name="T20" fmla="*/ 0 w 103"/>
                <a:gd name="T21" fmla="*/ 0 h 47"/>
                <a:gd name="T22" fmla="*/ 0 w 103"/>
                <a:gd name="T23" fmla="*/ 0 h 47"/>
                <a:gd name="T24" fmla="*/ 0 w 103"/>
                <a:gd name="T25" fmla="*/ 0 h 47"/>
                <a:gd name="T26" fmla="*/ 0 w 103"/>
                <a:gd name="T27" fmla="*/ 0 h 47"/>
                <a:gd name="T28" fmla="*/ 0 w 103"/>
                <a:gd name="T29" fmla="*/ 0 h 47"/>
                <a:gd name="T30" fmla="*/ 0 w 103"/>
                <a:gd name="T31" fmla="*/ 0 h 47"/>
                <a:gd name="T32" fmla="*/ 0 w 103"/>
                <a:gd name="T33" fmla="*/ 0 h 47"/>
                <a:gd name="T34" fmla="*/ 0 w 103"/>
                <a:gd name="T35" fmla="*/ 0 h 47"/>
                <a:gd name="T36" fmla="*/ 0 w 103"/>
                <a:gd name="T37" fmla="*/ 0 h 47"/>
                <a:gd name="T38" fmla="*/ 0 w 103"/>
                <a:gd name="T39" fmla="*/ 0 h 47"/>
                <a:gd name="T40" fmla="*/ 0 w 103"/>
                <a:gd name="T41" fmla="*/ 0 h 47"/>
                <a:gd name="T42" fmla="*/ 0 w 103"/>
                <a:gd name="T43" fmla="*/ 0 h 47"/>
                <a:gd name="T44" fmla="*/ 0 w 103"/>
                <a:gd name="T45" fmla="*/ 0 h 47"/>
                <a:gd name="T46" fmla="*/ 0 w 103"/>
                <a:gd name="T47" fmla="*/ 0 h 47"/>
                <a:gd name="T48" fmla="*/ 0 w 103"/>
                <a:gd name="T49" fmla="*/ 0 h 47"/>
                <a:gd name="T50" fmla="*/ 0 w 103"/>
                <a:gd name="T51" fmla="*/ 0 h 47"/>
                <a:gd name="T52" fmla="*/ 0 w 103"/>
                <a:gd name="T53" fmla="*/ 0 h 47"/>
                <a:gd name="T54" fmla="*/ 0 w 103"/>
                <a:gd name="T55" fmla="*/ 0 h 47"/>
                <a:gd name="T56" fmla="*/ 0 w 103"/>
                <a:gd name="T57" fmla="*/ 0 h 47"/>
                <a:gd name="T58" fmla="*/ 0 w 103"/>
                <a:gd name="T59" fmla="*/ 0 h 47"/>
                <a:gd name="T60" fmla="*/ 0 w 103"/>
                <a:gd name="T61" fmla="*/ 0 h 47"/>
                <a:gd name="T62" fmla="*/ 0 w 103"/>
                <a:gd name="T63" fmla="*/ 0 h 47"/>
                <a:gd name="T64" fmla="*/ 0 w 103"/>
                <a:gd name="T65" fmla="*/ 0 h 47"/>
                <a:gd name="T66" fmla="*/ 0 w 103"/>
                <a:gd name="T67" fmla="*/ 0 h 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3"/>
                <a:gd name="T103" fmla="*/ 0 h 47"/>
                <a:gd name="T104" fmla="*/ 103 w 103"/>
                <a:gd name="T105" fmla="*/ 47 h 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3" h="47">
                  <a:moveTo>
                    <a:pt x="41" y="0"/>
                  </a:moveTo>
                  <a:lnTo>
                    <a:pt x="44" y="4"/>
                  </a:lnTo>
                  <a:lnTo>
                    <a:pt x="47" y="9"/>
                  </a:lnTo>
                  <a:lnTo>
                    <a:pt x="52" y="11"/>
                  </a:lnTo>
                  <a:lnTo>
                    <a:pt x="57" y="14"/>
                  </a:lnTo>
                  <a:lnTo>
                    <a:pt x="68" y="16"/>
                  </a:lnTo>
                  <a:lnTo>
                    <a:pt x="79" y="20"/>
                  </a:lnTo>
                  <a:lnTo>
                    <a:pt x="86" y="23"/>
                  </a:lnTo>
                  <a:lnTo>
                    <a:pt x="93" y="26"/>
                  </a:lnTo>
                  <a:lnTo>
                    <a:pt x="99" y="31"/>
                  </a:lnTo>
                  <a:lnTo>
                    <a:pt x="103" y="39"/>
                  </a:lnTo>
                  <a:lnTo>
                    <a:pt x="92" y="37"/>
                  </a:lnTo>
                  <a:lnTo>
                    <a:pt x="82" y="39"/>
                  </a:lnTo>
                  <a:lnTo>
                    <a:pt x="71" y="41"/>
                  </a:lnTo>
                  <a:lnTo>
                    <a:pt x="62" y="46"/>
                  </a:lnTo>
                  <a:lnTo>
                    <a:pt x="52" y="46"/>
                  </a:lnTo>
                  <a:lnTo>
                    <a:pt x="46" y="44"/>
                  </a:lnTo>
                  <a:lnTo>
                    <a:pt x="40" y="39"/>
                  </a:lnTo>
                  <a:lnTo>
                    <a:pt x="35" y="31"/>
                  </a:lnTo>
                  <a:lnTo>
                    <a:pt x="31" y="37"/>
                  </a:lnTo>
                  <a:lnTo>
                    <a:pt x="26" y="42"/>
                  </a:lnTo>
                  <a:lnTo>
                    <a:pt x="20" y="46"/>
                  </a:lnTo>
                  <a:lnTo>
                    <a:pt x="16" y="47"/>
                  </a:lnTo>
                  <a:lnTo>
                    <a:pt x="5" y="47"/>
                  </a:lnTo>
                  <a:lnTo>
                    <a:pt x="2" y="41"/>
                  </a:lnTo>
                  <a:lnTo>
                    <a:pt x="0" y="36"/>
                  </a:lnTo>
                  <a:lnTo>
                    <a:pt x="2" y="31"/>
                  </a:lnTo>
                  <a:lnTo>
                    <a:pt x="5" y="26"/>
                  </a:lnTo>
                  <a:lnTo>
                    <a:pt x="14" y="20"/>
                  </a:lnTo>
                  <a:lnTo>
                    <a:pt x="20" y="14"/>
                  </a:lnTo>
                  <a:lnTo>
                    <a:pt x="27" y="8"/>
                  </a:lnTo>
                  <a:lnTo>
                    <a:pt x="33" y="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D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6" name="Freeform 384"/>
            <p:cNvSpPr>
              <a:spLocks/>
            </p:cNvSpPr>
            <p:nvPr/>
          </p:nvSpPr>
          <p:spPr bwMode="auto">
            <a:xfrm>
              <a:off x="7001" y="3629"/>
              <a:ext cx="9" cy="9"/>
            </a:xfrm>
            <a:custGeom>
              <a:avLst/>
              <a:gdLst>
                <a:gd name="T0" fmla="*/ 0 w 36"/>
                <a:gd name="T1" fmla="*/ 0 h 35"/>
                <a:gd name="T2" fmla="*/ 0 w 36"/>
                <a:gd name="T3" fmla="*/ 0 h 35"/>
                <a:gd name="T4" fmla="*/ 0 w 36"/>
                <a:gd name="T5" fmla="*/ 0 h 35"/>
                <a:gd name="T6" fmla="*/ 0 w 36"/>
                <a:gd name="T7" fmla="*/ 0 h 35"/>
                <a:gd name="T8" fmla="*/ 0 w 36"/>
                <a:gd name="T9" fmla="*/ 0 h 35"/>
                <a:gd name="T10" fmla="*/ 0 w 36"/>
                <a:gd name="T11" fmla="*/ 0 h 35"/>
                <a:gd name="T12" fmla="*/ 0 w 36"/>
                <a:gd name="T13" fmla="*/ 0 h 35"/>
                <a:gd name="T14" fmla="*/ 0 w 36"/>
                <a:gd name="T15" fmla="*/ 0 h 35"/>
                <a:gd name="T16" fmla="*/ 0 w 36"/>
                <a:gd name="T17" fmla="*/ 0 h 35"/>
                <a:gd name="T18" fmla="*/ 0 w 36"/>
                <a:gd name="T19" fmla="*/ 0 h 35"/>
                <a:gd name="T20" fmla="*/ 0 w 36"/>
                <a:gd name="T21" fmla="*/ 0 h 35"/>
                <a:gd name="T22" fmla="*/ 0 w 36"/>
                <a:gd name="T23" fmla="*/ 0 h 35"/>
                <a:gd name="T24" fmla="*/ 0 w 36"/>
                <a:gd name="T25" fmla="*/ 0 h 35"/>
                <a:gd name="T26" fmla="*/ 0 w 36"/>
                <a:gd name="T27" fmla="*/ 0 h 35"/>
                <a:gd name="T28" fmla="*/ 0 w 36"/>
                <a:gd name="T29" fmla="*/ 0 h 35"/>
                <a:gd name="T30" fmla="*/ 0 w 36"/>
                <a:gd name="T31" fmla="*/ 0 h 35"/>
                <a:gd name="T32" fmla="*/ 0 w 36"/>
                <a:gd name="T33" fmla="*/ 0 h 35"/>
                <a:gd name="T34" fmla="*/ 0 w 36"/>
                <a:gd name="T35" fmla="*/ 0 h 35"/>
                <a:gd name="T36" fmla="*/ 0 w 36"/>
                <a:gd name="T37" fmla="*/ 0 h 35"/>
                <a:gd name="T38" fmla="*/ 0 w 36"/>
                <a:gd name="T39" fmla="*/ 0 h 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"/>
                <a:gd name="T61" fmla="*/ 0 h 35"/>
                <a:gd name="T62" fmla="*/ 36 w 36"/>
                <a:gd name="T63" fmla="*/ 35 h 3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" h="35">
                  <a:moveTo>
                    <a:pt x="16" y="0"/>
                  </a:moveTo>
                  <a:lnTo>
                    <a:pt x="22" y="2"/>
                  </a:lnTo>
                  <a:lnTo>
                    <a:pt x="30" y="7"/>
                  </a:lnTo>
                  <a:lnTo>
                    <a:pt x="32" y="13"/>
                  </a:lnTo>
                  <a:lnTo>
                    <a:pt x="36" y="19"/>
                  </a:lnTo>
                  <a:lnTo>
                    <a:pt x="33" y="25"/>
                  </a:lnTo>
                  <a:lnTo>
                    <a:pt x="30" y="28"/>
                  </a:lnTo>
                  <a:lnTo>
                    <a:pt x="24" y="28"/>
                  </a:lnTo>
                  <a:lnTo>
                    <a:pt x="16" y="28"/>
                  </a:lnTo>
                  <a:lnTo>
                    <a:pt x="13" y="31"/>
                  </a:lnTo>
                  <a:lnTo>
                    <a:pt x="14" y="35"/>
                  </a:lnTo>
                  <a:lnTo>
                    <a:pt x="6" y="32"/>
                  </a:lnTo>
                  <a:lnTo>
                    <a:pt x="1" y="29"/>
                  </a:lnTo>
                  <a:lnTo>
                    <a:pt x="0" y="23"/>
                  </a:lnTo>
                  <a:lnTo>
                    <a:pt x="1" y="18"/>
                  </a:lnTo>
                  <a:lnTo>
                    <a:pt x="3" y="13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7" name="Freeform 385"/>
            <p:cNvSpPr>
              <a:spLocks/>
            </p:cNvSpPr>
            <p:nvPr/>
          </p:nvSpPr>
          <p:spPr bwMode="auto">
            <a:xfrm>
              <a:off x="6766" y="3630"/>
              <a:ext cx="31" cy="14"/>
            </a:xfrm>
            <a:custGeom>
              <a:avLst/>
              <a:gdLst>
                <a:gd name="T0" fmla="*/ 0 w 122"/>
                <a:gd name="T1" fmla="*/ 0 h 55"/>
                <a:gd name="T2" fmla="*/ 0 w 122"/>
                <a:gd name="T3" fmla="*/ 0 h 55"/>
                <a:gd name="T4" fmla="*/ 0 w 122"/>
                <a:gd name="T5" fmla="*/ 0 h 55"/>
                <a:gd name="T6" fmla="*/ 0 w 122"/>
                <a:gd name="T7" fmla="*/ 0 h 55"/>
                <a:gd name="T8" fmla="*/ 0 w 122"/>
                <a:gd name="T9" fmla="*/ 0 h 55"/>
                <a:gd name="T10" fmla="*/ 0 w 122"/>
                <a:gd name="T11" fmla="*/ 0 h 55"/>
                <a:gd name="T12" fmla="*/ 0 w 122"/>
                <a:gd name="T13" fmla="*/ 0 h 55"/>
                <a:gd name="T14" fmla="*/ 0 w 122"/>
                <a:gd name="T15" fmla="*/ 0 h 55"/>
                <a:gd name="T16" fmla="*/ 0 w 122"/>
                <a:gd name="T17" fmla="*/ 0 h 55"/>
                <a:gd name="T18" fmla="*/ 0 w 122"/>
                <a:gd name="T19" fmla="*/ 0 h 55"/>
                <a:gd name="T20" fmla="*/ 0 w 122"/>
                <a:gd name="T21" fmla="*/ 0 h 55"/>
                <a:gd name="T22" fmla="*/ 0 w 122"/>
                <a:gd name="T23" fmla="*/ 0 h 55"/>
                <a:gd name="T24" fmla="*/ 0 w 122"/>
                <a:gd name="T25" fmla="*/ 0 h 55"/>
                <a:gd name="T26" fmla="*/ 0 w 122"/>
                <a:gd name="T27" fmla="*/ 0 h 55"/>
                <a:gd name="T28" fmla="*/ 0 w 122"/>
                <a:gd name="T29" fmla="*/ 0 h 55"/>
                <a:gd name="T30" fmla="*/ 0 w 122"/>
                <a:gd name="T31" fmla="*/ 0 h 55"/>
                <a:gd name="T32" fmla="*/ 0 w 122"/>
                <a:gd name="T33" fmla="*/ 0 h 55"/>
                <a:gd name="T34" fmla="*/ 0 w 122"/>
                <a:gd name="T35" fmla="*/ 0 h 55"/>
                <a:gd name="T36" fmla="*/ 0 w 122"/>
                <a:gd name="T37" fmla="*/ 0 h 55"/>
                <a:gd name="T38" fmla="*/ 0 w 122"/>
                <a:gd name="T39" fmla="*/ 0 h 55"/>
                <a:gd name="T40" fmla="*/ 0 w 122"/>
                <a:gd name="T41" fmla="*/ 0 h 55"/>
                <a:gd name="T42" fmla="*/ 0 w 122"/>
                <a:gd name="T43" fmla="*/ 0 h 55"/>
                <a:gd name="T44" fmla="*/ 0 w 122"/>
                <a:gd name="T45" fmla="*/ 0 h 55"/>
                <a:gd name="T46" fmla="*/ 0 w 122"/>
                <a:gd name="T47" fmla="*/ 0 h 55"/>
                <a:gd name="T48" fmla="*/ 0 w 122"/>
                <a:gd name="T49" fmla="*/ 0 h 55"/>
                <a:gd name="T50" fmla="*/ 0 w 122"/>
                <a:gd name="T51" fmla="*/ 0 h 55"/>
                <a:gd name="T52" fmla="*/ 0 w 122"/>
                <a:gd name="T53" fmla="*/ 0 h 55"/>
                <a:gd name="T54" fmla="*/ 0 w 122"/>
                <a:gd name="T55" fmla="*/ 0 h 55"/>
                <a:gd name="T56" fmla="*/ 0 w 122"/>
                <a:gd name="T57" fmla="*/ 0 h 55"/>
                <a:gd name="T58" fmla="*/ 0 w 122"/>
                <a:gd name="T59" fmla="*/ 0 h 55"/>
                <a:gd name="T60" fmla="*/ 0 w 122"/>
                <a:gd name="T61" fmla="*/ 0 h 55"/>
                <a:gd name="T62" fmla="*/ 0 w 122"/>
                <a:gd name="T63" fmla="*/ 0 h 55"/>
                <a:gd name="T64" fmla="*/ 0 w 122"/>
                <a:gd name="T65" fmla="*/ 0 h 55"/>
                <a:gd name="T66" fmla="*/ 0 w 122"/>
                <a:gd name="T67" fmla="*/ 0 h 55"/>
                <a:gd name="T68" fmla="*/ 0 w 122"/>
                <a:gd name="T69" fmla="*/ 0 h 55"/>
                <a:gd name="T70" fmla="*/ 0 w 122"/>
                <a:gd name="T71" fmla="*/ 0 h 55"/>
                <a:gd name="T72" fmla="*/ 0 w 122"/>
                <a:gd name="T73" fmla="*/ 0 h 55"/>
                <a:gd name="T74" fmla="*/ 0 w 122"/>
                <a:gd name="T75" fmla="*/ 0 h 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2"/>
                <a:gd name="T115" fmla="*/ 0 h 55"/>
                <a:gd name="T116" fmla="*/ 122 w 122"/>
                <a:gd name="T117" fmla="*/ 55 h 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2" h="55">
                  <a:moveTo>
                    <a:pt x="93" y="0"/>
                  </a:moveTo>
                  <a:lnTo>
                    <a:pt x="102" y="2"/>
                  </a:lnTo>
                  <a:lnTo>
                    <a:pt x="113" y="10"/>
                  </a:lnTo>
                  <a:lnTo>
                    <a:pt x="118" y="18"/>
                  </a:lnTo>
                  <a:lnTo>
                    <a:pt x="122" y="27"/>
                  </a:lnTo>
                  <a:lnTo>
                    <a:pt x="113" y="24"/>
                  </a:lnTo>
                  <a:lnTo>
                    <a:pt x="107" y="23"/>
                  </a:lnTo>
                  <a:lnTo>
                    <a:pt x="101" y="22"/>
                  </a:lnTo>
                  <a:lnTo>
                    <a:pt x="95" y="22"/>
                  </a:lnTo>
                  <a:lnTo>
                    <a:pt x="89" y="22"/>
                  </a:lnTo>
                  <a:lnTo>
                    <a:pt x="82" y="22"/>
                  </a:lnTo>
                  <a:lnTo>
                    <a:pt x="77" y="23"/>
                  </a:lnTo>
                  <a:lnTo>
                    <a:pt x="72" y="25"/>
                  </a:lnTo>
                  <a:lnTo>
                    <a:pt x="60" y="29"/>
                  </a:lnTo>
                  <a:lnTo>
                    <a:pt x="51" y="35"/>
                  </a:lnTo>
                  <a:lnTo>
                    <a:pt x="40" y="41"/>
                  </a:lnTo>
                  <a:lnTo>
                    <a:pt x="30" y="46"/>
                  </a:lnTo>
                  <a:lnTo>
                    <a:pt x="22" y="49"/>
                  </a:lnTo>
                  <a:lnTo>
                    <a:pt x="16" y="52"/>
                  </a:lnTo>
                  <a:lnTo>
                    <a:pt x="8" y="54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4" y="38"/>
                  </a:lnTo>
                  <a:lnTo>
                    <a:pt x="7" y="32"/>
                  </a:lnTo>
                  <a:lnTo>
                    <a:pt x="12" y="27"/>
                  </a:lnTo>
                  <a:lnTo>
                    <a:pt x="17" y="24"/>
                  </a:lnTo>
                  <a:lnTo>
                    <a:pt x="23" y="21"/>
                  </a:lnTo>
                  <a:lnTo>
                    <a:pt x="30" y="18"/>
                  </a:lnTo>
                  <a:lnTo>
                    <a:pt x="36" y="16"/>
                  </a:lnTo>
                  <a:lnTo>
                    <a:pt x="43" y="14"/>
                  </a:lnTo>
                  <a:lnTo>
                    <a:pt x="52" y="14"/>
                  </a:lnTo>
                  <a:lnTo>
                    <a:pt x="58" y="13"/>
                  </a:lnTo>
                  <a:lnTo>
                    <a:pt x="66" y="12"/>
                  </a:lnTo>
                  <a:lnTo>
                    <a:pt x="73" y="9"/>
                  </a:lnTo>
                  <a:lnTo>
                    <a:pt x="81" y="5"/>
                  </a:lnTo>
                  <a:lnTo>
                    <a:pt x="87" y="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FE6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8" name="Freeform 386"/>
            <p:cNvSpPr>
              <a:spLocks/>
            </p:cNvSpPr>
            <p:nvPr/>
          </p:nvSpPr>
          <p:spPr bwMode="auto">
            <a:xfrm>
              <a:off x="6928" y="3630"/>
              <a:ext cx="14" cy="15"/>
            </a:xfrm>
            <a:custGeom>
              <a:avLst/>
              <a:gdLst>
                <a:gd name="T0" fmla="*/ 0 w 55"/>
                <a:gd name="T1" fmla="*/ 0 h 56"/>
                <a:gd name="T2" fmla="*/ 0 w 55"/>
                <a:gd name="T3" fmla="*/ 0 h 56"/>
                <a:gd name="T4" fmla="*/ 0 w 55"/>
                <a:gd name="T5" fmla="*/ 0 h 56"/>
                <a:gd name="T6" fmla="*/ 0 w 55"/>
                <a:gd name="T7" fmla="*/ 0 h 56"/>
                <a:gd name="T8" fmla="*/ 0 w 55"/>
                <a:gd name="T9" fmla="*/ 0 h 56"/>
                <a:gd name="T10" fmla="*/ 0 w 55"/>
                <a:gd name="T11" fmla="*/ 0 h 56"/>
                <a:gd name="T12" fmla="*/ 0 w 55"/>
                <a:gd name="T13" fmla="*/ 0 h 56"/>
                <a:gd name="T14" fmla="*/ 0 w 55"/>
                <a:gd name="T15" fmla="*/ 0 h 56"/>
                <a:gd name="T16" fmla="*/ 0 w 55"/>
                <a:gd name="T17" fmla="*/ 0 h 56"/>
                <a:gd name="T18" fmla="*/ 0 w 55"/>
                <a:gd name="T19" fmla="*/ 0 h 56"/>
                <a:gd name="T20" fmla="*/ 0 w 55"/>
                <a:gd name="T21" fmla="*/ 0 h 56"/>
                <a:gd name="T22" fmla="*/ 0 w 55"/>
                <a:gd name="T23" fmla="*/ 0 h 56"/>
                <a:gd name="T24" fmla="*/ 0 w 55"/>
                <a:gd name="T25" fmla="*/ 0 h 56"/>
                <a:gd name="T26" fmla="*/ 0 w 55"/>
                <a:gd name="T27" fmla="*/ 0 h 56"/>
                <a:gd name="T28" fmla="*/ 0 w 55"/>
                <a:gd name="T29" fmla="*/ 0 h 56"/>
                <a:gd name="T30" fmla="*/ 0 w 55"/>
                <a:gd name="T31" fmla="*/ 0 h 56"/>
                <a:gd name="T32" fmla="*/ 0 w 55"/>
                <a:gd name="T33" fmla="*/ 0 h 56"/>
                <a:gd name="T34" fmla="*/ 0 w 55"/>
                <a:gd name="T35" fmla="*/ 0 h 56"/>
                <a:gd name="T36" fmla="*/ 0 w 55"/>
                <a:gd name="T37" fmla="*/ 0 h 56"/>
                <a:gd name="T38" fmla="*/ 0 w 55"/>
                <a:gd name="T39" fmla="*/ 0 h 56"/>
                <a:gd name="T40" fmla="*/ 0 w 55"/>
                <a:gd name="T41" fmla="*/ 0 h 56"/>
                <a:gd name="T42" fmla="*/ 0 w 55"/>
                <a:gd name="T43" fmla="*/ 0 h 56"/>
                <a:gd name="T44" fmla="*/ 0 w 55"/>
                <a:gd name="T45" fmla="*/ 0 h 56"/>
                <a:gd name="T46" fmla="*/ 0 w 55"/>
                <a:gd name="T47" fmla="*/ 0 h 56"/>
                <a:gd name="T48" fmla="*/ 0 w 55"/>
                <a:gd name="T49" fmla="*/ 0 h 56"/>
                <a:gd name="T50" fmla="*/ 0 w 55"/>
                <a:gd name="T51" fmla="*/ 0 h 56"/>
                <a:gd name="T52" fmla="*/ 0 w 55"/>
                <a:gd name="T53" fmla="*/ 0 h 56"/>
                <a:gd name="T54" fmla="*/ 0 w 55"/>
                <a:gd name="T55" fmla="*/ 0 h 56"/>
                <a:gd name="T56" fmla="*/ 0 w 55"/>
                <a:gd name="T57" fmla="*/ 0 h 56"/>
                <a:gd name="T58" fmla="*/ 0 w 55"/>
                <a:gd name="T59" fmla="*/ 0 h 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"/>
                <a:gd name="T91" fmla="*/ 0 h 56"/>
                <a:gd name="T92" fmla="*/ 55 w 55"/>
                <a:gd name="T93" fmla="*/ 56 h 5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" h="56">
                  <a:moveTo>
                    <a:pt x="39" y="0"/>
                  </a:moveTo>
                  <a:lnTo>
                    <a:pt x="47" y="3"/>
                  </a:lnTo>
                  <a:lnTo>
                    <a:pt x="51" y="10"/>
                  </a:lnTo>
                  <a:lnTo>
                    <a:pt x="51" y="17"/>
                  </a:lnTo>
                  <a:lnTo>
                    <a:pt x="53" y="25"/>
                  </a:lnTo>
                  <a:lnTo>
                    <a:pt x="47" y="26"/>
                  </a:lnTo>
                  <a:lnTo>
                    <a:pt x="42" y="27"/>
                  </a:lnTo>
                  <a:lnTo>
                    <a:pt x="44" y="32"/>
                  </a:lnTo>
                  <a:lnTo>
                    <a:pt x="49" y="37"/>
                  </a:lnTo>
                  <a:lnTo>
                    <a:pt x="54" y="41"/>
                  </a:lnTo>
                  <a:lnTo>
                    <a:pt x="55" y="46"/>
                  </a:lnTo>
                  <a:lnTo>
                    <a:pt x="48" y="46"/>
                  </a:lnTo>
                  <a:lnTo>
                    <a:pt x="43" y="46"/>
                  </a:lnTo>
                  <a:lnTo>
                    <a:pt x="35" y="45"/>
                  </a:lnTo>
                  <a:lnTo>
                    <a:pt x="29" y="45"/>
                  </a:lnTo>
                  <a:lnTo>
                    <a:pt x="21" y="45"/>
                  </a:lnTo>
                  <a:lnTo>
                    <a:pt x="15" y="46"/>
                  </a:lnTo>
                  <a:lnTo>
                    <a:pt x="11" y="49"/>
                  </a:lnTo>
                  <a:lnTo>
                    <a:pt x="11" y="55"/>
                  </a:lnTo>
                  <a:lnTo>
                    <a:pt x="7" y="55"/>
                  </a:lnTo>
                  <a:lnTo>
                    <a:pt x="2" y="5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9" y="24"/>
                  </a:lnTo>
                  <a:lnTo>
                    <a:pt x="15" y="16"/>
                  </a:lnTo>
                  <a:lnTo>
                    <a:pt x="23" y="11"/>
                  </a:lnTo>
                  <a:lnTo>
                    <a:pt x="31" y="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9" name="Freeform 387"/>
            <p:cNvSpPr>
              <a:spLocks/>
            </p:cNvSpPr>
            <p:nvPr/>
          </p:nvSpPr>
          <p:spPr bwMode="auto">
            <a:xfrm>
              <a:off x="6793" y="3634"/>
              <a:ext cx="31" cy="17"/>
            </a:xfrm>
            <a:custGeom>
              <a:avLst/>
              <a:gdLst>
                <a:gd name="T0" fmla="*/ 0 w 124"/>
                <a:gd name="T1" fmla="*/ 0 h 66"/>
                <a:gd name="T2" fmla="*/ 0 w 124"/>
                <a:gd name="T3" fmla="*/ 0 h 66"/>
                <a:gd name="T4" fmla="*/ 0 w 124"/>
                <a:gd name="T5" fmla="*/ 0 h 66"/>
                <a:gd name="T6" fmla="*/ 0 w 124"/>
                <a:gd name="T7" fmla="*/ 0 h 66"/>
                <a:gd name="T8" fmla="*/ 0 w 124"/>
                <a:gd name="T9" fmla="*/ 0 h 66"/>
                <a:gd name="T10" fmla="*/ 0 w 124"/>
                <a:gd name="T11" fmla="*/ 0 h 66"/>
                <a:gd name="T12" fmla="*/ 0 w 124"/>
                <a:gd name="T13" fmla="*/ 0 h 66"/>
                <a:gd name="T14" fmla="*/ 0 w 124"/>
                <a:gd name="T15" fmla="*/ 0 h 66"/>
                <a:gd name="T16" fmla="*/ 0 w 124"/>
                <a:gd name="T17" fmla="*/ 0 h 66"/>
                <a:gd name="T18" fmla="*/ 0 w 124"/>
                <a:gd name="T19" fmla="*/ 0 h 66"/>
                <a:gd name="T20" fmla="*/ 0 w 124"/>
                <a:gd name="T21" fmla="*/ 0 h 66"/>
                <a:gd name="T22" fmla="*/ 0 w 124"/>
                <a:gd name="T23" fmla="*/ 0 h 66"/>
                <a:gd name="T24" fmla="*/ 0 w 124"/>
                <a:gd name="T25" fmla="*/ 0 h 66"/>
                <a:gd name="T26" fmla="*/ 0 w 124"/>
                <a:gd name="T27" fmla="*/ 0 h 66"/>
                <a:gd name="T28" fmla="*/ 0 w 124"/>
                <a:gd name="T29" fmla="*/ 0 h 66"/>
                <a:gd name="T30" fmla="*/ 0 w 124"/>
                <a:gd name="T31" fmla="*/ 0 h 66"/>
                <a:gd name="T32" fmla="*/ 0 w 124"/>
                <a:gd name="T33" fmla="*/ 0 h 66"/>
                <a:gd name="T34" fmla="*/ 0 w 124"/>
                <a:gd name="T35" fmla="*/ 0 h 66"/>
                <a:gd name="T36" fmla="*/ 0 w 124"/>
                <a:gd name="T37" fmla="*/ 0 h 66"/>
                <a:gd name="T38" fmla="*/ 0 w 124"/>
                <a:gd name="T39" fmla="*/ 0 h 66"/>
                <a:gd name="T40" fmla="*/ 0 w 124"/>
                <a:gd name="T41" fmla="*/ 0 h 66"/>
                <a:gd name="T42" fmla="*/ 0 w 124"/>
                <a:gd name="T43" fmla="*/ 0 h 66"/>
                <a:gd name="T44" fmla="*/ 0 w 124"/>
                <a:gd name="T45" fmla="*/ 0 h 66"/>
                <a:gd name="T46" fmla="*/ 0 w 124"/>
                <a:gd name="T47" fmla="*/ 0 h 66"/>
                <a:gd name="T48" fmla="*/ 0 w 124"/>
                <a:gd name="T49" fmla="*/ 0 h 66"/>
                <a:gd name="T50" fmla="*/ 0 w 124"/>
                <a:gd name="T51" fmla="*/ 0 h 66"/>
                <a:gd name="T52" fmla="*/ 0 w 124"/>
                <a:gd name="T53" fmla="*/ 0 h 66"/>
                <a:gd name="T54" fmla="*/ 0 w 124"/>
                <a:gd name="T55" fmla="*/ 0 h 66"/>
                <a:gd name="T56" fmla="*/ 0 w 124"/>
                <a:gd name="T57" fmla="*/ 0 h 66"/>
                <a:gd name="T58" fmla="*/ 0 w 124"/>
                <a:gd name="T59" fmla="*/ 0 h 66"/>
                <a:gd name="T60" fmla="*/ 0 w 124"/>
                <a:gd name="T61" fmla="*/ 0 h 66"/>
                <a:gd name="T62" fmla="*/ 0 w 124"/>
                <a:gd name="T63" fmla="*/ 0 h 66"/>
                <a:gd name="T64" fmla="*/ 0 w 124"/>
                <a:gd name="T65" fmla="*/ 0 h 66"/>
                <a:gd name="T66" fmla="*/ 0 w 124"/>
                <a:gd name="T67" fmla="*/ 0 h 66"/>
                <a:gd name="T68" fmla="*/ 0 w 124"/>
                <a:gd name="T69" fmla="*/ 0 h 66"/>
                <a:gd name="T70" fmla="*/ 0 w 124"/>
                <a:gd name="T71" fmla="*/ 0 h 66"/>
                <a:gd name="T72" fmla="*/ 0 w 124"/>
                <a:gd name="T73" fmla="*/ 0 h 66"/>
                <a:gd name="T74" fmla="*/ 0 w 124"/>
                <a:gd name="T75" fmla="*/ 0 h 66"/>
                <a:gd name="T76" fmla="*/ 0 w 124"/>
                <a:gd name="T77" fmla="*/ 0 h 66"/>
                <a:gd name="T78" fmla="*/ 0 w 124"/>
                <a:gd name="T79" fmla="*/ 0 h 66"/>
                <a:gd name="T80" fmla="*/ 0 w 124"/>
                <a:gd name="T81" fmla="*/ 0 h 66"/>
                <a:gd name="T82" fmla="*/ 0 w 124"/>
                <a:gd name="T83" fmla="*/ 0 h 66"/>
                <a:gd name="T84" fmla="*/ 0 w 124"/>
                <a:gd name="T85" fmla="*/ 0 h 66"/>
                <a:gd name="T86" fmla="*/ 0 w 124"/>
                <a:gd name="T87" fmla="*/ 0 h 6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4"/>
                <a:gd name="T133" fmla="*/ 0 h 66"/>
                <a:gd name="T134" fmla="*/ 124 w 124"/>
                <a:gd name="T135" fmla="*/ 66 h 6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4" h="66">
                  <a:moveTo>
                    <a:pt x="105" y="0"/>
                  </a:moveTo>
                  <a:lnTo>
                    <a:pt x="110" y="2"/>
                  </a:lnTo>
                  <a:lnTo>
                    <a:pt x="115" y="7"/>
                  </a:lnTo>
                  <a:lnTo>
                    <a:pt x="118" y="11"/>
                  </a:lnTo>
                  <a:lnTo>
                    <a:pt x="122" y="16"/>
                  </a:lnTo>
                  <a:lnTo>
                    <a:pt x="123" y="24"/>
                  </a:lnTo>
                  <a:lnTo>
                    <a:pt x="124" y="31"/>
                  </a:lnTo>
                  <a:lnTo>
                    <a:pt x="115" y="31"/>
                  </a:lnTo>
                  <a:lnTo>
                    <a:pt x="107" y="31"/>
                  </a:lnTo>
                  <a:lnTo>
                    <a:pt x="98" y="33"/>
                  </a:lnTo>
                  <a:lnTo>
                    <a:pt x="92" y="36"/>
                  </a:lnTo>
                  <a:lnTo>
                    <a:pt x="84" y="39"/>
                  </a:lnTo>
                  <a:lnTo>
                    <a:pt x="76" y="41"/>
                  </a:lnTo>
                  <a:lnTo>
                    <a:pt x="69" y="46"/>
                  </a:lnTo>
                  <a:lnTo>
                    <a:pt x="62" y="51"/>
                  </a:lnTo>
                  <a:lnTo>
                    <a:pt x="62" y="57"/>
                  </a:lnTo>
                  <a:lnTo>
                    <a:pt x="60" y="63"/>
                  </a:lnTo>
                  <a:lnTo>
                    <a:pt x="57" y="65"/>
                  </a:lnTo>
                  <a:lnTo>
                    <a:pt x="52" y="66"/>
                  </a:lnTo>
                  <a:lnTo>
                    <a:pt x="43" y="65"/>
                  </a:lnTo>
                  <a:lnTo>
                    <a:pt x="37" y="63"/>
                  </a:lnTo>
                  <a:lnTo>
                    <a:pt x="29" y="62"/>
                  </a:lnTo>
                  <a:lnTo>
                    <a:pt x="23" y="61"/>
                  </a:lnTo>
                  <a:lnTo>
                    <a:pt x="17" y="61"/>
                  </a:lnTo>
                  <a:lnTo>
                    <a:pt x="11" y="61"/>
                  </a:lnTo>
                  <a:lnTo>
                    <a:pt x="6" y="62"/>
                  </a:lnTo>
                  <a:lnTo>
                    <a:pt x="4" y="64"/>
                  </a:lnTo>
                  <a:lnTo>
                    <a:pt x="0" y="59"/>
                  </a:lnTo>
                  <a:lnTo>
                    <a:pt x="1" y="53"/>
                  </a:lnTo>
                  <a:lnTo>
                    <a:pt x="5" y="48"/>
                  </a:lnTo>
                  <a:lnTo>
                    <a:pt x="10" y="42"/>
                  </a:lnTo>
                  <a:lnTo>
                    <a:pt x="16" y="37"/>
                  </a:lnTo>
                  <a:lnTo>
                    <a:pt x="24" y="33"/>
                  </a:lnTo>
                  <a:lnTo>
                    <a:pt x="33" y="28"/>
                  </a:lnTo>
                  <a:lnTo>
                    <a:pt x="42" y="24"/>
                  </a:lnTo>
                  <a:lnTo>
                    <a:pt x="52" y="20"/>
                  </a:lnTo>
                  <a:lnTo>
                    <a:pt x="62" y="15"/>
                  </a:lnTo>
                  <a:lnTo>
                    <a:pt x="70" y="11"/>
                  </a:lnTo>
                  <a:lnTo>
                    <a:pt x="80" y="9"/>
                  </a:lnTo>
                  <a:lnTo>
                    <a:pt x="87" y="6"/>
                  </a:lnTo>
                  <a:lnTo>
                    <a:pt x="95" y="2"/>
                  </a:lnTo>
                  <a:lnTo>
                    <a:pt x="100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E6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0" name="Freeform 388"/>
            <p:cNvSpPr>
              <a:spLocks/>
            </p:cNvSpPr>
            <p:nvPr/>
          </p:nvSpPr>
          <p:spPr bwMode="auto">
            <a:xfrm>
              <a:off x="7060" y="3644"/>
              <a:ext cx="13" cy="11"/>
            </a:xfrm>
            <a:custGeom>
              <a:avLst/>
              <a:gdLst>
                <a:gd name="T0" fmla="*/ 0 w 53"/>
                <a:gd name="T1" fmla="*/ 0 h 43"/>
                <a:gd name="T2" fmla="*/ 0 w 53"/>
                <a:gd name="T3" fmla="*/ 0 h 43"/>
                <a:gd name="T4" fmla="*/ 0 w 53"/>
                <a:gd name="T5" fmla="*/ 0 h 43"/>
                <a:gd name="T6" fmla="*/ 0 w 53"/>
                <a:gd name="T7" fmla="*/ 0 h 43"/>
                <a:gd name="T8" fmla="*/ 0 w 53"/>
                <a:gd name="T9" fmla="*/ 0 h 43"/>
                <a:gd name="T10" fmla="*/ 0 w 53"/>
                <a:gd name="T11" fmla="*/ 0 h 43"/>
                <a:gd name="T12" fmla="*/ 0 w 53"/>
                <a:gd name="T13" fmla="*/ 0 h 43"/>
                <a:gd name="T14" fmla="*/ 0 w 53"/>
                <a:gd name="T15" fmla="*/ 0 h 43"/>
                <a:gd name="T16" fmla="*/ 0 w 53"/>
                <a:gd name="T17" fmla="*/ 0 h 43"/>
                <a:gd name="T18" fmla="*/ 0 w 53"/>
                <a:gd name="T19" fmla="*/ 0 h 43"/>
                <a:gd name="T20" fmla="*/ 0 w 53"/>
                <a:gd name="T21" fmla="*/ 0 h 43"/>
                <a:gd name="T22" fmla="*/ 0 w 53"/>
                <a:gd name="T23" fmla="*/ 0 h 43"/>
                <a:gd name="T24" fmla="*/ 0 w 53"/>
                <a:gd name="T25" fmla="*/ 0 h 43"/>
                <a:gd name="T26" fmla="*/ 0 w 53"/>
                <a:gd name="T27" fmla="*/ 0 h 43"/>
                <a:gd name="T28" fmla="*/ 0 w 53"/>
                <a:gd name="T29" fmla="*/ 0 h 43"/>
                <a:gd name="T30" fmla="*/ 0 w 53"/>
                <a:gd name="T31" fmla="*/ 0 h 43"/>
                <a:gd name="T32" fmla="*/ 0 w 53"/>
                <a:gd name="T33" fmla="*/ 0 h 43"/>
                <a:gd name="T34" fmla="*/ 0 w 53"/>
                <a:gd name="T35" fmla="*/ 0 h 43"/>
                <a:gd name="T36" fmla="*/ 0 w 53"/>
                <a:gd name="T37" fmla="*/ 0 h 43"/>
                <a:gd name="T38" fmla="*/ 0 w 53"/>
                <a:gd name="T39" fmla="*/ 0 h 43"/>
                <a:gd name="T40" fmla="*/ 0 w 53"/>
                <a:gd name="T41" fmla="*/ 0 h 43"/>
                <a:gd name="T42" fmla="*/ 0 w 53"/>
                <a:gd name="T43" fmla="*/ 0 h 43"/>
                <a:gd name="T44" fmla="*/ 0 w 53"/>
                <a:gd name="T45" fmla="*/ 0 h 43"/>
                <a:gd name="T46" fmla="*/ 0 w 53"/>
                <a:gd name="T47" fmla="*/ 0 h 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"/>
                <a:gd name="T73" fmla="*/ 0 h 43"/>
                <a:gd name="T74" fmla="*/ 53 w 53"/>
                <a:gd name="T75" fmla="*/ 43 h 4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3" h="43">
                  <a:moveTo>
                    <a:pt x="40" y="0"/>
                  </a:moveTo>
                  <a:lnTo>
                    <a:pt x="45" y="2"/>
                  </a:lnTo>
                  <a:lnTo>
                    <a:pt x="49" y="8"/>
                  </a:lnTo>
                  <a:lnTo>
                    <a:pt x="52" y="12"/>
                  </a:lnTo>
                  <a:lnTo>
                    <a:pt x="53" y="19"/>
                  </a:lnTo>
                  <a:lnTo>
                    <a:pt x="52" y="24"/>
                  </a:lnTo>
                  <a:lnTo>
                    <a:pt x="52" y="30"/>
                  </a:lnTo>
                  <a:lnTo>
                    <a:pt x="51" y="36"/>
                  </a:lnTo>
                  <a:lnTo>
                    <a:pt x="51" y="42"/>
                  </a:lnTo>
                  <a:lnTo>
                    <a:pt x="42" y="41"/>
                  </a:lnTo>
                  <a:lnTo>
                    <a:pt x="36" y="41"/>
                  </a:lnTo>
                  <a:lnTo>
                    <a:pt x="30" y="42"/>
                  </a:lnTo>
                  <a:lnTo>
                    <a:pt x="24" y="43"/>
                  </a:lnTo>
                  <a:lnTo>
                    <a:pt x="18" y="43"/>
                  </a:lnTo>
                  <a:lnTo>
                    <a:pt x="12" y="43"/>
                  </a:lnTo>
                  <a:lnTo>
                    <a:pt x="6" y="43"/>
                  </a:lnTo>
                  <a:lnTo>
                    <a:pt x="0" y="42"/>
                  </a:lnTo>
                  <a:lnTo>
                    <a:pt x="4" y="33"/>
                  </a:lnTo>
                  <a:lnTo>
                    <a:pt x="11" y="24"/>
                  </a:lnTo>
                  <a:lnTo>
                    <a:pt x="17" y="15"/>
                  </a:lnTo>
                  <a:lnTo>
                    <a:pt x="23" y="9"/>
                  </a:lnTo>
                  <a:lnTo>
                    <a:pt x="30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1" name="Freeform 389"/>
            <p:cNvSpPr>
              <a:spLocks/>
            </p:cNvSpPr>
            <p:nvPr/>
          </p:nvSpPr>
          <p:spPr bwMode="auto">
            <a:xfrm>
              <a:off x="6866" y="3645"/>
              <a:ext cx="10" cy="15"/>
            </a:xfrm>
            <a:custGeom>
              <a:avLst/>
              <a:gdLst>
                <a:gd name="T0" fmla="*/ 0 w 42"/>
                <a:gd name="T1" fmla="*/ 0 h 59"/>
                <a:gd name="T2" fmla="*/ 0 w 42"/>
                <a:gd name="T3" fmla="*/ 0 h 59"/>
                <a:gd name="T4" fmla="*/ 0 w 42"/>
                <a:gd name="T5" fmla="*/ 0 h 59"/>
                <a:gd name="T6" fmla="*/ 0 w 42"/>
                <a:gd name="T7" fmla="*/ 0 h 59"/>
                <a:gd name="T8" fmla="*/ 0 w 42"/>
                <a:gd name="T9" fmla="*/ 0 h 59"/>
                <a:gd name="T10" fmla="*/ 0 w 42"/>
                <a:gd name="T11" fmla="*/ 0 h 59"/>
                <a:gd name="T12" fmla="*/ 0 w 42"/>
                <a:gd name="T13" fmla="*/ 0 h 59"/>
                <a:gd name="T14" fmla="*/ 0 w 42"/>
                <a:gd name="T15" fmla="*/ 0 h 59"/>
                <a:gd name="T16" fmla="*/ 0 w 42"/>
                <a:gd name="T17" fmla="*/ 0 h 59"/>
                <a:gd name="T18" fmla="*/ 0 w 42"/>
                <a:gd name="T19" fmla="*/ 0 h 59"/>
                <a:gd name="T20" fmla="*/ 0 w 42"/>
                <a:gd name="T21" fmla="*/ 0 h 59"/>
                <a:gd name="T22" fmla="*/ 0 w 42"/>
                <a:gd name="T23" fmla="*/ 0 h 59"/>
                <a:gd name="T24" fmla="*/ 0 w 42"/>
                <a:gd name="T25" fmla="*/ 0 h 59"/>
                <a:gd name="T26" fmla="*/ 0 w 42"/>
                <a:gd name="T27" fmla="*/ 0 h 59"/>
                <a:gd name="T28" fmla="*/ 0 w 42"/>
                <a:gd name="T29" fmla="*/ 0 h 59"/>
                <a:gd name="T30" fmla="*/ 0 w 42"/>
                <a:gd name="T31" fmla="*/ 0 h 59"/>
                <a:gd name="T32" fmla="*/ 0 w 42"/>
                <a:gd name="T33" fmla="*/ 0 h 59"/>
                <a:gd name="T34" fmla="*/ 0 w 42"/>
                <a:gd name="T35" fmla="*/ 0 h 59"/>
                <a:gd name="T36" fmla="*/ 0 w 42"/>
                <a:gd name="T37" fmla="*/ 0 h 59"/>
                <a:gd name="T38" fmla="*/ 0 w 42"/>
                <a:gd name="T39" fmla="*/ 0 h 59"/>
                <a:gd name="T40" fmla="*/ 0 w 42"/>
                <a:gd name="T41" fmla="*/ 0 h 59"/>
                <a:gd name="T42" fmla="*/ 0 w 42"/>
                <a:gd name="T43" fmla="*/ 0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"/>
                <a:gd name="T67" fmla="*/ 0 h 59"/>
                <a:gd name="T68" fmla="*/ 42 w 42"/>
                <a:gd name="T69" fmla="*/ 59 h 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" h="59">
                  <a:moveTo>
                    <a:pt x="33" y="0"/>
                  </a:moveTo>
                  <a:lnTo>
                    <a:pt x="38" y="9"/>
                  </a:lnTo>
                  <a:lnTo>
                    <a:pt x="42" y="18"/>
                  </a:lnTo>
                  <a:lnTo>
                    <a:pt x="37" y="20"/>
                  </a:lnTo>
                  <a:lnTo>
                    <a:pt x="32" y="24"/>
                  </a:lnTo>
                  <a:lnTo>
                    <a:pt x="27" y="30"/>
                  </a:lnTo>
                  <a:lnTo>
                    <a:pt x="25" y="35"/>
                  </a:lnTo>
                  <a:lnTo>
                    <a:pt x="20" y="40"/>
                  </a:lnTo>
                  <a:lnTo>
                    <a:pt x="18" y="47"/>
                  </a:lnTo>
                  <a:lnTo>
                    <a:pt x="15" y="52"/>
                  </a:lnTo>
                  <a:lnTo>
                    <a:pt x="16" y="59"/>
                  </a:lnTo>
                  <a:lnTo>
                    <a:pt x="7" y="57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1" y="38"/>
                  </a:lnTo>
                  <a:lnTo>
                    <a:pt x="3" y="30"/>
                  </a:lnTo>
                  <a:lnTo>
                    <a:pt x="6" y="24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2" y="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2" name="Freeform 390"/>
            <p:cNvSpPr>
              <a:spLocks/>
            </p:cNvSpPr>
            <p:nvPr/>
          </p:nvSpPr>
          <p:spPr bwMode="auto">
            <a:xfrm>
              <a:off x="6890" y="3647"/>
              <a:ext cx="26" cy="13"/>
            </a:xfrm>
            <a:custGeom>
              <a:avLst/>
              <a:gdLst>
                <a:gd name="T0" fmla="*/ 0 w 106"/>
                <a:gd name="T1" fmla="*/ 0 h 53"/>
                <a:gd name="T2" fmla="*/ 0 w 106"/>
                <a:gd name="T3" fmla="*/ 0 h 53"/>
                <a:gd name="T4" fmla="*/ 0 w 106"/>
                <a:gd name="T5" fmla="*/ 0 h 53"/>
                <a:gd name="T6" fmla="*/ 0 w 106"/>
                <a:gd name="T7" fmla="*/ 0 h 53"/>
                <a:gd name="T8" fmla="*/ 0 w 106"/>
                <a:gd name="T9" fmla="*/ 0 h 53"/>
                <a:gd name="T10" fmla="*/ 0 w 106"/>
                <a:gd name="T11" fmla="*/ 0 h 53"/>
                <a:gd name="T12" fmla="*/ 0 w 106"/>
                <a:gd name="T13" fmla="*/ 0 h 53"/>
                <a:gd name="T14" fmla="*/ 0 w 106"/>
                <a:gd name="T15" fmla="*/ 0 h 53"/>
                <a:gd name="T16" fmla="*/ 0 w 106"/>
                <a:gd name="T17" fmla="*/ 0 h 53"/>
                <a:gd name="T18" fmla="*/ 0 w 106"/>
                <a:gd name="T19" fmla="*/ 0 h 53"/>
                <a:gd name="T20" fmla="*/ 0 w 106"/>
                <a:gd name="T21" fmla="*/ 0 h 53"/>
                <a:gd name="T22" fmla="*/ 0 w 106"/>
                <a:gd name="T23" fmla="*/ 0 h 53"/>
                <a:gd name="T24" fmla="*/ 0 w 106"/>
                <a:gd name="T25" fmla="*/ 0 h 53"/>
                <a:gd name="T26" fmla="*/ 0 w 106"/>
                <a:gd name="T27" fmla="*/ 0 h 53"/>
                <a:gd name="T28" fmla="*/ 0 w 106"/>
                <a:gd name="T29" fmla="*/ 0 h 53"/>
                <a:gd name="T30" fmla="*/ 0 w 106"/>
                <a:gd name="T31" fmla="*/ 0 h 53"/>
                <a:gd name="T32" fmla="*/ 0 w 106"/>
                <a:gd name="T33" fmla="*/ 0 h 53"/>
                <a:gd name="T34" fmla="*/ 0 w 106"/>
                <a:gd name="T35" fmla="*/ 0 h 53"/>
                <a:gd name="T36" fmla="*/ 0 w 106"/>
                <a:gd name="T37" fmla="*/ 0 h 53"/>
                <a:gd name="T38" fmla="*/ 0 w 106"/>
                <a:gd name="T39" fmla="*/ 0 h 53"/>
                <a:gd name="T40" fmla="*/ 0 w 106"/>
                <a:gd name="T41" fmla="*/ 0 h 53"/>
                <a:gd name="T42" fmla="*/ 0 w 106"/>
                <a:gd name="T43" fmla="*/ 0 h 53"/>
                <a:gd name="T44" fmla="*/ 0 w 106"/>
                <a:gd name="T45" fmla="*/ 0 h 53"/>
                <a:gd name="T46" fmla="*/ 0 w 106"/>
                <a:gd name="T47" fmla="*/ 0 h 53"/>
                <a:gd name="T48" fmla="*/ 0 w 106"/>
                <a:gd name="T49" fmla="*/ 0 h 53"/>
                <a:gd name="T50" fmla="*/ 0 w 106"/>
                <a:gd name="T51" fmla="*/ 0 h 53"/>
                <a:gd name="T52" fmla="*/ 0 w 106"/>
                <a:gd name="T53" fmla="*/ 0 h 53"/>
                <a:gd name="T54" fmla="*/ 0 w 106"/>
                <a:gd name="T55" fmla="*/ 0 h 53"/>
                <a:gd name="T56" fmla="*/ 0 w 106"/>
                <a:gd name="T57" fmla="*/ 0 h 53"/>
                <a:gd name="T58" fmla="*/ 0 w 106"/>
                <a:gd name="T59" fmla="*/ 0 h 53"/>
                <a:gd name="T60" fmla="*/ 0 w 106"/>
                <a:gd name="T61" fmla="*/ 0 h 53"/>
                <a:gd name="T62" fmla="*/ 0 w 106"/>
                <a:gd name="T63" fmla="*/ 0 h 53"/>
                <a:gd name="T64" fmla="*/ 0 w 106"/>
                <a:gd name="T65" fmla="*/ 0 h 53"/>
                <a:gd name="T66" fmla="*/ 0 w 106"/>
                <a:gd name="T67" fmla="*/ 0 h 53"/>
                <a:gd name="T68" fmla="*/ 0 w 106"/>
                <a:gd name="T69" fmla="*/ 0 h 53"/>
                <a:gd name="T70" fmla="*/ 0 w 106"/>
                <a:gd name="T71" fmla="*/ 0 h 53"/>
                <a:gd name="T72" fmla="*/ 0 w 106"/>
                <a:gd name="T73" fmla="*/ 0 h 53"/>
                <a:gd name="T74" fmla="*/ 0 w 106"/>
                <a:gd name="T75" fmla="*/ 0 h 53"/>
                <a:gd name="T76" fmla="*/ 0 w 106"/>
                <a:gd name="T77" fmla="*/ 0 h 53"/>
                <a:gd name="T78" fmla="*/ 0 w 106"/>
                <a:gd name="T79" fmla="*/ 0 h 53"/>
                <a:gd name="T80" fmla="*/ 0 w 106"/>
                <a:gd name="T81" fmla="*/ 0 h 53"/>
                <a:gd name="T82" fmla="*/ 0 w 106"/>
                <a:gd name="T83" fmla="*/ 0 h 53"/>
                <a:gd name="T84" fmla="*/ 0 w 106"/>
                <a:gd name="T85" fmla="*/ 0 h 53"/>
                <a:gd name="T86" fmla="*/ 0 w 106"/>
                <a:gd name="T87" fmla="*/ 0 h 53"/>
                <a:gd name="T88" fmla="*/ 0 w 106"/>
                <a:gd name="T89" fmla="*/ 0 h 53"/>
                <a:gd name="T90" fmla="*/ 0 w 106"/>
                <a:gd name="T91" fmla="*/ 0 h 5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6"/>
                <a:gd name="T139" fmla="*/ 0 h 53"/>
                <a:gd name="T140" fmla="*/ 106 w 106"/>
                <a:gd name="T141" fmla="*/ 53 h 5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6" h="53">
                  <a:moveTo>
                    <a:pt x="78" y="0"/>
                  </a:moveTo>
                  <a:lnTo>
                    <a:pt x="87" y="0"/>
                  </a:lnTo>
                  <a:lnTo>
                    <a:pt x="95" y="3"/>
                  </a:lnTo>
                  <a:lnTo>
                    <a:pt x="89" y="8"/>
                  </a:lnTo>
                  <a:lnTo>
                    <a:pt x="89" y="13"/>
                  </a:lnTo>
                  <a:lnTo>
                    <a:pt x="96" y="11"/>
                  </a:lnTo>
                  <a:lnTo>
                    <a:pt x="102" y="12"/>
                  </a:lnTo>
                  <a:lnTo>
                    <a:pt x="105" y="15"/>
                  </a:lnTo>
                  <a:lnTo>
                    <a:pt x="106" y="22"/>
                  </a:lnTo>
                  <a:lnTo>
                    <a:pt x="105" y="26"/>
                  </a:lnTo>
                  <a:lnTo>
                    <a:pt x="105" y="32"/>
                  </a:lnTo>
                  <a:lnTo>
                    <a:pt x="102" y="37"/>
                  </a:lnTo>
                  <a:lnTo>
                    <a:pt x="100" y="43"/>
                  </a:lnTo>
                  <a:lnTo>
                    <a:pt x="93" y="44"/>
                  </a:lnTo>
                  <a:lnTo>
                    <a:pt x="85" y="45"/>
                  </a:lnTo>
                  <a:lnTo>
                    <a:pt x="78" y="44"/>
                  </a:lnTo>
                  <a:lnTo>
                    <a:pt x="71" y="43"/>
                  </a:lnTo>
                  <a:lnTo>
                    <a:pt x="65" y="40"/>
                  </a:lnTo>
                  <a:lnTo>
                    <a:pt x="60" y="36"/>
                  </a:lnTo>
                  <a:lnTo>
                    <a:pt x="58" y="30"/>
                  </a:lnTo>
                  <a:lnTo>
                    <a:pt x="59" y="23"/>
                  </a:lnTo>
                  <a:lnTo>
                    <a:pt x="53" y="29"/>
                  </a:lnTo>
                  <a:lnTo>
                    <a:pt x="47" y="35"/>
                  </a:lnTo>
                  <a:lnTo>
                    <a:pt x="37" y="41"/>
                  </a:lnTo>
                  <a:lnTo>
                    <a:pt x="29" y="46"/>
                  </a:lnTo>
                  <a:lnTo>
                    <a:pt x="22" y="50"/>
                  </a:lnTo>
                  <a:lnTo>
                    <a:pt x="14" y="53"/>
                  </a:lnTo>
                  <a:lnTo>
                    <a:pt x="8" y="53"/>
                  </a:lnTo>
                  <a:lnTo>
                    <a:pt x="4" y="53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1" y="32"/>
                  </a:lnTo>
                  <a:lnTo>
                    <a:pt x="5" y="27"/>
                  </a:lnTo>
                  <a:lnTo>
                    <a:pt x="7" y="22"/>
                  </a:lnTo>
                  <a:lnTo>
                    <a:pt x="11" y="17"/>
                  </a:lnTo>
                  <a:lnTo>
                    <a:pt x="13" y="13"/>
                  </a:lnTo>
                  <a:lnTo>
                    <a:pt x="18" y="11"/>
                  </a:lnTo>
                  <a:lnTo>
                    <a:pt x="26" y="6"/>
                  </a:lnTo>
                  <a:lnTo>
                    <a:pt x="36" y="5"/>
                  </a:lnTo>
                  <a:lnTo>
                    <a:pt x="47" y="3"/>
                  </a:lnTo>
                  <a:lnTo>
                    <a:pt x="57" y="3"/>
                  </a:lnTo>
                  <a:lnTo>
                    <a:pt x="67" y="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3" name="Freeform 391"/>
            <p:cNvSpPr>
              <a:spLocks/>
            </p:cNvSpPr>
            <p:nvPr/>
          </p:nvSpPr>
          <p:spPr bwMode="auto">
            <a:xfrm>
              <a:off x="7079" y="3649"/>
              <a:ext cx="16" cy="16"/>
            </a:xfrm>
            <a:custGeom>
              <a:avLst/>
              <a:gdLst>
                <a:gd name="T0" fmla="*/ 0 w 66"/>
                <a:gd name="T1" fmla="*/ 0 h 64"/>
                <a:gd name="T2" fmla="*/ 0 w 66"/>
                <a:gd name="T3" fmla="*/ 0 h 64"/>
                <a:gd name="T4" fmla="*/ 0 w 66"/>
                <a:gd name="T5" fmla="*/ 0 h 64"/>
                <a:gd name="T6" fmla="*/ 0 w 66"/>
                <a:gd name="T7" fmla="*/ 0 h 64"/>
                <a:gd name="T8" fmla="*/ 0 w 66"/>
                <a:gd name="T9" fmla="*/ 0 h 64"/>
                <a:gd name="T10" fmla="*/ 0 w 66"/>
                <a:gd name="T11" fmla="*/ 0 h 64"/>
                <a:gd name="T12" fmla="*/ 0 w 66"/>
                <a:gd name="T13" fmla="*/ 0 h 64"/>
                <a:gd name="T14" fmla="*/ 0 w 66"/>
                <a:gd name="T15" fmla="*/ 0 h 64"/>
                <a:gd name="T16" fmla="*/ 0 w 66"/>
                <a:gd name="T17" fmla="*/ 0 h 64"/>
                <a:gd name="T18" fmla="*/ 0 w 66"/>
                <a:gd name="T19" fmla="*/ 0 h 64"/>
                <a:gd name="T20" fmla="*/ 0 w 66"/>
                <a:gd name="T21" fmla="*/ 0 h 64"/>
                <a:gd name="T22" fmla="*/ 0 w 66"/>
                <a:gd name="T23" fmla="*/ 0 h 64"/>
                <a:gd name="T24" fmla="*/ 0 w 66"/>
                <a:gd name="T25" fmla="*/ 0 h 64"/>
                <a:gd name="T26" fmla="*/ 0 w 66"/>
                <a:gd name="T27" fmla="*/ 0 h 64"/>
                <a:gd name="T28" fmla="*/ 0 w 66"/>
                <a:gd name="T29" fmla="*/ 0 h 64"/>
                <a:gd name="T30" fmla="*/ 0 w 66"/>
                <a:gd name="T31" fmla="*/ 0 h 64"/>
                <a:gd name="T32" fmla="*/ 0 w 66"/>
                <a:gd name="T33" fmla="*/ 0 h 64"/>
                <a:gd name="T34" fmla="*/ 0 w 66"/>
                <a:gd name="T35" fmla="*/ 0 h 64"/>
                <a:gd name="T36" fmla="*/ 0 w 66"/>
                <a:gd name="T37" fmla="*/ 0 h 64"/>
                <a:gd name="T38" fmla="*/ 0 w 66"/>
                <a:gd name="T39" fmla="*/ 0 h 64"/>
                <a:gd name="T40" fmla="*/ 0 w 66"/>
                <a:gd name="T41" fmla="*/ 0 h 64"/>
                <a:gd name="T42" fmla="*/ 0 w 66"/>
                <a:gd name="T43" fmla="*/ 0 h 64"/>
                <a:gd name="T44" fmla="*/ 0 w 66"/>
                <a:gd name="T45" fmla="*/ 0 h 64"/>
                <a:gd name="T46" fmla="*/ 0 w 66"/>
                <a:gd name="T47" fmla="*/ 0 h 64"/>
                <a:gd name="T48" fmla="*/ 0 w 66"/>
                <a:gd name="T49" fmla="*/ 0 h 64"/>
                <a:gd name="T50" fmla="*/ 0 w 66"/>
                <a:gd name="T51" fmla="*/ 0 h 64"/>
                <a:gd name="T52" fmla="*/ 0 w 66"/>
                <a:gd name="T53" fmla="*/ 0 h 64"/>
                <a:gd name="T54" fmla="*/ 0 w 66"/>
                <a:gd name="T55" fmla="*/ 0 h 64"/>
                <a:gd name="T56" fmla="*/ 0 w 66"/>
                <a:gd name="T57" fmla="*/ 0 h 64"/>
                <a:gd name="T58" fmla="*/ 0 w 66"/>
                <a:gd name="T59" fmla="*/ 0 h 64"/>
                <a:gd name="T60" fmla="*/ 0 w 66"/>
                <a:gd name="T61" fmla="*/ 0 h 64"/>
                <a:gd name="T62" fmla="*/ 0 w 66"/>
                <a:gd name="T63" fmla="*/ 0 h 64"/>
                <a:gd name="T64" fmla="*/ 0 w 66"/>
                <a:gd name="T65" fmla="*/ 0 h 64"/>
                <a:gd name="T66" fmla="*/ 0 w 66"/>
                <a:gd name="T67" fmla="*/ 0 h 64"/>
                <a:gd name="T68" fmla="*/ 0 w 66"/>
                <a:gd name="T69" fmla="*/ 0 h 64"/>
                <a:gd name="T70" fmla="*/ 0 w 66"/>
                <a:gd name="T71" fmla="*/ 0 h 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"/>
                <a:gd name="T109" fmla="*/ 0 h 64"/>
                <a:gd name="T110" fmla="*/ 66 w 66"/>
                <a:gd name="T111" fmla="*/ 64 h 6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" h="64">
                  <a:moveTo>
                    <a:pt x="45" y="0"/>
                  </a:moveTo>
                  <a:lnTo>
                    <a:pt x="48" y="1"/>
                  </a:lnTo>
                  <a:lnTo>
                    <a:pt x="54" y="2"/>
                  </a:lnTo>
                  <a:lnTo>
                    <a:pt x="58" y="4"/>
                  </a:lnTo>
                  <a:lnTo>
                    <a:pt x="58" y="9"/>
                  </a:lnTo>
                  <a:lnTo>
                    <a:pt x="52" y="10"/>
                  </a:lnTo>
                  <a:lnTo>
                    <a:pt x="46" y="11"/>
                  </a:lnTo>
                  <a:lnTo>
                    <a:pt x="51" y="12"/>
                  </a:lnTo>
                  <a:lnTo>
                    <a:pt x="57" y="14"/>
                  </a:lnTo>
                  <a:lnTo>
                    <a:pt x="62" y="14"/>
                  </a:lnTo>
                  <a:lnTo>
                    <a:pt x="66" y="19"/>
                  </a:lnTo>
                  <a:lnTo>
                    <a:pt x="58" y="24"/>
                  </a:lnTo>
                  <a:lnTo>
                    <a:pt x="51" y="33"/>
                  </a:lnTo>
                  <a:lnTo>
                    <a:pt x="43" y="38"/>
                  </a:lnTo>
                  <a:lnTo>
                    <a:pt x="35" y="46"/>
                  </a:lnTo>
                  <a:lnTo>
                    <a:pt x="27" y="51"/>
                  </a:lnTo>
                  <a:lnTo>
                    <a:pt x="18" y="57"/>
                  </a:lnTo>
                  <a:lnTo>
                    <a:pt x="9" y="61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5" y="49"/>
                  </a:lnTo>
                  <a:lnTo>
                    <a:pt x="10" y="43"/>
                  </a:lnTo>
                  <a:lnTo>
                    <a:pt x="15" y="36"/>
                  </a:lnTo>
                  <a:lnTo>
                    <a:pt x="13" y="35"/>
                  </a:lnTo>
                  <a:lnTo>
                    <a:pt x="12" y="35"/>
                  </a:lnTo>
                  <a:lnTo>
                    <a:pt x="7" y="35"/>
                  </a:lnTo>
                  <a:lnTo>
                    <a:pt x="4" y="36"/>
                  </a:lnTo>
                  <a:lnTo>
                    <a:pt x="7" y="31"/>
                  </a:lnTo>
                  <a:lnTo>
                    <a:pt x="11" y="24"/>
                  </a:lnTo>
                  <a:lnTo>
                    <a:pt x="16" y="19"/>
                  </a:lnTo>
                  <a:lnTo>
                    <a:pt x="23" y="15"/>
                  </a:lnTo>
                  <a:lnTo>
                    <a:pt x="27" y="9"/>
                  </a:lnTo>
                  <a:lnTo>
                    <a:pt x="34" y="5"/>
                  </a:lnTo>
                  <a:lnTo>
                    <a:pt x="39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D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4" name="Freeform 392"/>
            <p:cNvSpPr>
              <a:spLocks/>
            </p:cNvSpPr>
            <p:nvPr/>
          </p:nvSpPr>
          <p:spPr bwMode="auto">
            <a:xfrm>
              <a:off x="6753" y="3651"/>
              <a:ext cx="25" cy="20"/>
            </a:xfrm>
            <a:custGeom>
              <a:avLst/>
              <a:gdLst>
                <a:gd name="T0" fmla="*/ 0 w 101"/>
                <a:gd name="T1" fmla="*/ 0 h 81"/>
                <a:gd name="T2" fmla="*/ 0 w 101"/>
                <a:gd name="T3" fmla="*/ 0 h 81"/>
                <a:gd name="T4" fmla="*/ 0 w 101"/>
                <a:gd name="T5" fmla="*/ 0 h 81"/>
                <a:gd name="T6" fmla="*/ 0 w 101"/>
                <a:gd name="T7" fmla="*/ 0 h 81"/>
                <a:gd name="T8" fmla="*/ 0 w 101"/>
                <a:gd name="T9" fmla="*/ 0 h 81"/>
                <a:gd name="T10" fmla="*/ 0 w 101"/>
                <a:gd name="T11" fmla="*/ 0 h 81"/>
                <a:gd name="T12" fmla="*/ 0 w 101"/>
                <a:gd name="T13" fmla="*/ 0 h 81"/>
                <a:gd name="T14" fmla="*/ 0 w 101"/>
                <a:gd name="T15" fmla="*/ 0 h 81"/>
                <a:gd name="T16" fmla="*/ 0 w 101"/>
                <a:gd name="T17" fmla="*/ 0 h 81"/>
                <a:gd name="T18" fmla="*/ 0 w 101"/>
                <a:gd name="T19" fmla="*/ 0 h 81"/>
                <a:gd name="T20" fmla="*/ 0 w 101"/>
                <a:gd name="T21" fmla="*/ 0 h 81"/>
                <a:gd name="T22" fmla="*/ 0 w 101"/>
                <a:gd name="T23" fmla="*/ 0 h 81"/>
                <a:gd name="T24" fmla="*/ 0 w 101"/>
                <a:gd name="T25" fmla="*/ 0 h 81"/>
                <a:gd name="T26" fmla="*/ 0 w 101"/>
                <a:gd name="T27" fmla="*/ 0 h 81"/>
                <a:gd name="T28" fmla="*/ 0 w 101"/>
                <a:gd name="T29" fmla="*/ 0 h 81"/>
                <a:gd name="T30" fmla="*/ 0 w 101"/>
                <a:gd name="T31" fmla="*/ 0 h 81"/>
                <a:gd name="T32" fmla="*/ 0 w 101"/>
                <a:gd name="T33" fmla="*/ 0 h 81"/>
                <a:gd name="T34" fmla="*/ 0 w 101"/>
                <a:gd name="T35" fmla="*/ 0 h 81"/>
                <a:gd name="T36" fmla="*/ 0 w 101"/>
                <a:gd name="T37" fmla="*/ 0 h 81"/>
                <a:gd name="T38" fmla="*/ 0 w 101"/>
                <a:gd name="T39" fmla="*/ 0 h 81"/>
                <a:gd name="T40" fmla="*/ 0 w 101"/>
                <a:gd name="T41" fmla="*/ 0 h 81"/>
                <a:gd name="T42" fmla="*/ 0 w 101"/>
                <a:gd name="T43" fmla="*/ 0 h 81"/>
                <a:gd name="T44" fmla="*/ 0 w 101"/>
                <a:gd name="T45" fmla="*/ 0 h 81"/>
                <a:gd name="T46" fmla="*/ 0 w 101"/>
                <a:gd name="T47" fmla="*/ 0 h 81"/>
                <a:gd name="T48" fmla="*/ 0 w 101"/>
                <a:gd name="T49" fmla="*/ 0 h 81"/>
                <a:gd name="T50" fmla="*/ 0 w 101"/>
                <a:gd name="T51" fmla="*/ 0 h 81"/>
                <a:gd name="T52" fmla="*/ 0 w 101"/>
                <a:gd name="T53" fmla="*/ 0 h 81"/>
                <a:gd name="T54" fmla="*/ 0 w 101"/>
                <a:gd name="T55" fmla="*/ 0 h 81"/>
                <a:gd name="T56" fmla="*/ 0 w 101"/>
                <a:gd name="T57" fmla="*/ 0 h 81"/>
                <a:gd name="T58" fmla="*/ 0 w 101"/>
                <a:gd name="T59" fmla="*/ 0 h 81"/>
                <a:gd name="T60" fmla="*/ 0 w 101"/>
                <a:gd name="T61" fmla="*/ 0 h 81"/>
                <a:gd name="T62" fmla="*/ 0 w 101"/>
                <a:gd name="T63" fmla="*/ 0 h 81"/>
                <a:gd name="T64" fmla="*/ 0 w 101"/>
                <a:gd name="T65" fmla="*/ 0 h 81"/>
                <a:gd name="T66" fmla="*/ 0 w 101"/>
                <a:gd name="T67" fmla="*/ 0 h 81"/>
                <a:gd name="T68" fmla="*/ 0 w 101"/>
                <a:gd name="T69" fmla="*/ 0 h 81"/>
                <a:gd name="T70" fmla="*/ 0 w 101"/>
                <a:gd name="T71" fmla="*/ 0 h 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1"/>
                <a:gd name="T109" fmla="*/ 0 h 81"/>
                <a:gd name="T110" fmla="*/ 101 w 101"/>
                <a:gd name="T111" fmla="*/ 81 h 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1" h="81">
                  <a:moveTo>
                    <a:pt x="101" y="0"/>
                  </a:moveTo>
                  <a:lnTo>
                    <a:pt x="97" y="8"/>
                  </a:lnTo>
                  <a:lnTo>
                    <a:pt x="94" y="17"/>
                  </a:lnTo>
                  <a:lnTo>
                    <a:pt x="89" y="25"/>
                  </a:lnTo>
                  <a:lnTo>
                    <a:pt x="85" y="34"/>
                  </a:lnTo>
                  <a:lnTo>
                    <a:pt x="83" y="38"/>
                  </a:lnTo>
                  <a:lnTo>
                    <a:pt x="79" y="43"/>
                  </a:lnTo>
                  <a:lnTo>
                    <a:pt x="73" y="48"/>
                  </a:lnTo>
                  <a:lnTo>
                    <a:pt x="68" y="51"/>
                  </a:lnTo>
                  <a:lnTo>
                    <a:pt x="61" y="55"/>
                  </a:lnTo>
                  <a:lnTo>
                    <a:pt x="54" y="60"/>
                  </a:lnTo>
                  <a:lnTo>
                    <a:pt x="47" y="63"/>
                  </a:lnTo>
                  <a:lnTo>
                    <a:pt x="39" y="68"/>
                  </a:lnTo>
                  <a:lnTo>
                    <a:pt x="32" y="70"/>
                  </a:lnTo>
                  <a:lnTo>
                    <a:pt x="26" y="75"/>
                  </a:lnTo>
                  <a:lnTo>
                    <a:pt x="19" y="77"/>
                  </a:lnTo>
                  <a:lnTo>
                    <a:pt x="13" y="79"/>
                  </a:lnTo>
                  <a:lnTo>
                    <a:pt x="6" y="80"/>
                  </a:lnTo>
                  <a:lnTo>
                    <a:pt x="0" y="81"/>
                  </a:lnTo>
                  <a:lnTo>
                    <a:pt x="2" y="73"/>
                  </a:lnTo>
                  <a:lnTo>
                    <a:pt x="5" y="66"/>
                  </a:lnTo>
                  <a:lnTo>
                    <a:pt x="8" y="60"/>
                  </a:lnTo>
                  <a:lnTo>
                    <a:pt x="13" y="55"/>
                  </a:lnTo>
                  <a:lnTo>
                    <a:pt x="15" y="49"/>
                  </a:lnTo>
                  <a:lnTo>
                    <a:pt x="21" y="44"/>
                  </a:lnTo>
                  <a:lnTo>
                    <a:pt x="26" y="39"/>
                  </a:lnTo>
                  <a:lnTo>
                    <a:pt x="32" y="36"/>
                  </a:lnTo>
                  <a:lnTo>
                    <a:pt x="38" y="29"/>
                  </a:lnTo>
                  <a:lnTo>
                    <a:pt x="45" y="24"/>
                  </a:lnTo>
                  <a:lnTo>
                    <a:pt x="53" y="18"/>
                  </a:lnTo>
                  <a:lnTo>
                    <a:pt x="62" y="15"/>
                  </a:lnTo>
                  <a:lnTo>
                    <a:pt x="72" y="10"/>
                  </a:lnTo>
                  <a:lnTo>
                    <a:pt x="82" y="7"/>
                  </a:lnTo>
                  <a:lnTo>
                    <a:pt x="91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E6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5" name="Freeform 393"/>
            <p:cNvSpPr>
              <a:spLocks/>
            </p:cNvSpPr>
            <p:nvPr/>
          </p:nvSpPr>
          <p:spPr bwMode="auto">
            <a:xfrm>
              <a:off x="7012" y="3652"/>
              <a:ext cx="13" cy="15"/>
            </a:xfrm>
            <a:custGeom>
              <a:avLst/>
              <a:gdLst>
                <a:gd name="T0" fmla="*/ 0 w 54"/>
                <a:gd name="T1" fmla="*/ 0 h 61"/>
                <a:gd name="T2" fmla="*/ 0 w 54"/>
                <a:gd name="T3" fmla="*/ 0 h 61"/>
                <a:gd name="T4" fmla="*/ 0 w 54"/>
                <a:gd name="T5" fmla="*/ 0 h 61"/>
                <a:gd name="T6" fmla="*/ 0 w 54"/>
                <a:gd name="T7" fmla="*/ 0 h 61"/>
                <a:gd name="T8" fmla="*/ 0 w 54"/>
                <a:gd name="T9" fmla="*/ 0 h 61"/>
                <a:gd name="T10" fmla="*/ 0 w 54"/>
                <a:gd name="T11" fmla="*/ 0 h 61"/>
                <a:gd name="T12" fmla="*/ 0 w 54"/>
                <a:gd name="T13" fmla="*/ 0 h 61"/>
                <a:gd name="T14" fmla="*/ 0 w 54"/>
                <a:gd name="T15" fmla="*/ 0 h 61"/>
                <a:gd name="T16" fmla="*/ 0 w 54"/>
                <a:gd name="T17" fmla="*/ 0 h 61"/>
                <a:gd name="T18" fmla="*/ 0 w 54"/>
                <a:gd name="T19" fmla="*/ 0 h 61"/>
                <a:gd name="T20" fmla="*/ 0 w 54"/>
                <a:gd name="T21" fmla="*/ 0 h 61"/>
                <a:gd name="T22" fmla="*/ 0 w 54"/>
                <a:gd name="T23" fmla="*/ 0 h 61"/>
                <a:gd name="T24" fmla="*/ 0 w 54"/>
                <a:gd name="T25" fmla="*/ 0 h 61"/>
                <a:gd name="T26" fmla="*/ 0 w 54"/>
                <a:gd name="T27" fmla="*/ 0 h 61"/>
                <a:gd name="T28" fmla="*/ 0 w 54"/>
                <a:gd name="T29" fmla="*/ 0 h 61"/>
                <a:gd name="T30" fmla="*/ 0 w 54"/>
                <a:gd name="T31" fmla="*/ 0 h 61"/>
                <a:gd name="T32" fmla="*/ 0 w 54"/>
                <a:gd name="T33" fmla="*/ 0 h 61"/>
                <a:gd name="T34" fmla="*/ 0 w 54"/>
                <a:gd name="T35" fmla="*/ 0 h 61"/>
                <a:gd name="T36" fmla="*/ 0 w 54"/>
                <a:gd name="T37" fmla="*/ 0 h 61"/>
                <a:gd name="T38" fmla="*/ 0 w 54"/>
                <a:gd name="T39" fmla="*/ 0 h 61"/>
                <a:gd name="T40" fmla="*/ 0 w 54"/>
                <a:gd name="T41" fmla="*/ 0 h 61"/>
                <a:gd name="T42" fmla="*/ 0 w 54"/>
                <a:gd name="T43" fmla="*/ 0 h 61"/>
                <a:gd name="T44" fmla="*/ 0 w 54"/>
                <a:gd name="T45" fmla="*/ 0 h 61"/>
                <a:gd name="T46" fmla="*/ 0 w 54"/>
                <a:gd name="T47" fmla="*/ 0 h 61"/>
                <a:gd name="T48" fmla="*/ 0 w 54"/>
                <a:gd name="T49" fmla="*/ 0 h 61"/>
                <a:gd name="T50" fmla="*/ 0 w 54"/>
                <a:gd name="T51" fmla="*/ 0 h 61"/>
                <a:gd name="T52" fmla="*/ 0 w 54"/>
                <a:gd name="T53" fmla="*/ 0 h 61"/>
                <a:gd name="T54" fmla="*/ 0 w 54"/>
                <a:gd name="T55" fmla="*/ 0 h 61"/>
                <a:gd name="T56" fmla="*/ 0 w 54"/>
                <a:gd name="T57" fmla="*/ 0 h 61"/>
                <a:gd name="T58" fmla="*/ 0 w 54"/>
                <a:gd name="T59" fmla="*/ 0 h 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4"/>
                <a:gd name="T91" fmla="*/ 0 h 61"/>
                <a:gd name="T92" fmla="*/ 54 w 54"/>
                <a:gd name="T93" fmla="*/ 61 h 6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4" h="61">
                  <a:moveTo>
                    <a:pt x="12" y="0"/>
                  </a:moveTo>
                  <a:lnTo>
                    <a:pt x="18" y="3"/>
                  </a:lnTo>
                  <a:lnTo>
                    <a:pt x="24" y="5"/>
                  </a:lnTo>
                  <a:lnTo>
                    <a:pt x="27" y="9"/>
                  </a:lnTo>
                  <a:lnTo>
                    <a:pt x="32" y="13"/>
                  </a:lnTo>
                  <a:lnTo>
                    <a:pt x="35" y="19"/>
                  </a:lnTo>
                  <a:lnTo>
                    <a:pt x="41" y="24"/>
                  </a:lnTo>
                  <a:lnTo>
                    <a:pt x="47" y="29"/>
                  </a:lnTo>
                  <a:lnTo>
                    <a:pt x="54" y="34"/>
                  </a:lnTo>
                  <a:lnTo>
                    <a:pt x="44" y="34"/>
                  </a:lnTo>
                  <a:lnTo>
                    <a:pt x="37" y="36"/>
                  </a:lnTo>
                  <a:lnTo>
                    <a:pt x="31" y="42"/>
                  </a:lnTo>
                  <a:lnTo>
                    <a:pt x="25" y="47"/>
                  </a:lnTo>
                  <a:lnTo>
                    <a:pt x="21" y="52"/>
                  </a:lnTo>
                  <a:lnTo>
                    <a:pt x="17" y="57"/>
                  </a:lnTo>
                  <a:lnTo>
                    <a:pt x="12" y="59"/>
                  </a:lnTo>
                  <a:lnTo>
                    <a:pt x="6" y="61"/>
                  </a:lnTo>
                  <a:lnTo>
                    <a:pt x="6" y="54"/>
                  </a:lnTo>
                  <a:lnTo>
                    <a:pt x="5" y="48"/>
                  </a:lnTo>
                  <a:lnTo>
                    <a:pt x="5" y="43"/>
                  </a:lnTo>
                  <a:lnTo>
                    <a:pt x="8" y="37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3" y="17"/>
                  </a:lnTo>
                  <a:lnTo>
                    <a:pt x="3" y="11"/>
                  </a:lnTo>
                  <a:lnTo>
                    <a:pt x="5" y="7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6" name="Freeform 394"/>
            <p:cNvSpPr>
              <a:spLocks/>
            </p:cNvSpPr>
            <p:nvPr/>
          </p:nvSpPr>
          <p:spPr bwMode="auto">
            <a:xfrm>
              <a:off x="6739" y="3655"/>
              <a:ext cx="10" cy="12"/>
            </a:xfrm>
            <a:custGeom>
              <a:avLst/>
              <a:gdLst>
                <a:gd name="T0" fmla="*/ 0 w 40"/>
                <a:gd name="T1" fmla="*/ 0 h 50"/>
                <a:gd name="T2" fmla="*/ 0 w 40"/>
                <a:gd name="T3" fmla="*/ 0 h 50"/>
                <a:gd name="T4" fmla="*/ 0 w 40"/>
                <a:gd name="T5" fmla="*/ 0 h 50"/>
                <a:gd name="T6" fmla="*/ 0 w 40"/>
                <a:gd name="T7" fmla="*/ 0 h 50"/>
                <a:gd name="T8" fmla="*/ 0 w 40"/>
                <a:gd name="T9" fmla="*/ 0 h 50"/>
                <a:gd name="T10" fmla="*/ 0 w 40"/>
                <a:gd name="T11" fmla="*/ 0 h 50"/>
                <a:gd name="T12" fmla="*/ 0 w 40"/>
                <a:gd name="T13" fmla="*/ 0 h 50"/>
                <a:gd name="T14" fmla="*/ 0 w 40"/>
                <a:gd name="T15" fmla="*/ 0 h 50"/>
                <a:gd name="T16" fmla="*/ 0 w 40"/>
                <a:gd name="T17" fmla="*/ 0 h 50"/>
                <a:gd name="T18" fmla="*/ 0 w 40"/>
                <a:gd name="T19" fmla="*/ 0 h 50"/>
                <a:gd name="T20" fmla="*/ 0 w 40"/>
                <a:gd name="T21" fmla="*/ 0 h 50"/>
                <a:gd name="T22" fmla="*/ 0 w 40"/>
                <a:gd name="T23" fmla="*/ 0 h 50"/>
                <a:gd name="T24" fmla="*/ 0 w 40"/>
                <a:gd name="T25" fmla="*/ 0 h 50"/>
                <a:gd name="T26" fmla="*/ 0 w 40"/>
                <a:gd name="T27" fmla="*/ 0 h 50"/>
                <a:gd name="T28" fmla="*/ 0 w 40"/>
                <a:gd name="T29" fmla="*/ 0 h 50"/>
                <a:gd name="T30" fmla="*/ 0 w 40"/>
                <a:gd name="T31" fmla="*/ 0 h 50"/>
                <a:gd name="T32" fmla="*/ 0 w 40"/>
                <a:gd name="T33" fmla="*/ 0 h 50"/>
                <a:gd name="T34" fmla="*/ 0 w 40"/>
                <a:gd name="T35" fmla="*/ 0 h 50"/>
                <a:gd name="T36" fmla="*/ 0 w 40"/>
                <a:gd name="T37" fmla="*/ 0 h 50"/>
                <a:gd name="T38" fmla="*/ 0 w 40"/>
                <a:gd name="T39" fmla="*/ 0 h 50"/>
                <a:gd name="T40" fmla="*/ 0 w 40"/>
                <a:gd name="T41" fmla="*/ 0 h 50"/>
                <a:gd name="T42" fmla="*/ 0 w 40"/>
                <a:gd name="T43" fmla="*/ 0 h 50"/>
                <a:gd name="T44" fmla="*/ 0 w 40"/>
                <a:gd name="T45" fmla="*/ 0 h 50"/>
                <a:gd name="T46" fmla="*/ 0 w 40"/>
                <a:gd name="T47" fmla="*/ 0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0"/>
                <a:gd name="T73" fmla="*/ 0 h 50"/>
                <a:gd name="T74" fmla="*/ 40 w 40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0" h="50">
                  <a:moveTo>
                    <a:pt x="27" y="0"/>
                  </a:moveTo>
                  <a:lnTo>
                    <a:pt x="32" y="1"/>
                  </a:lnTo>
                  <a:lnTo>
                    <a:pt x="36" y="5"/>
                  </a:lnTo>
                  <a:lnTo>
                    <a:pt x="38" y="7"/>
                  </a:lnTo>
                  <a:lnTo>
                    <a:pt x="40" y="10"/>
                  </a:lnTo>
                  <a:lnTo>
                    <a:pt x="39" y="14"/>
                  </a:lnTo>
                  <a:lnTo>
                    <a:pt x="36" y="21"/>
                  </a:lnTo>
                  <a:lnTo>
                    <a:pt x="33" y="25"/>
                  </a:lnTo>
                  <a:lnTo>
                    <a:pt x="30" y="32"/>
                  </a:lnTo>
                  <a:lnTo>
                    <a:pt x="29" y="38"/>
                  </a:lnTo>
                  <a:lnTo>
                    <a:pt x="34" y="47"/>
                  </a:lnTo>
                  <a:lnTo>
                    <a:pt x="24" y="49"/>
                  </a:lnTo>
                  <a:lnTo>
                    <a:pt x="16" y="50"/>
                  </a:lnTo>
                  <a:lnTo>
                    <a:pt x="9" y="49"/>
                  </a:lnTo>
                  <a:lnTo>
                    <a:pt x="2" y="49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6" y="22"/>
                  </a:lnTo>
                  <a:lnTo>
                    <a:pt x="10" y="15"/>
                  </a:lnTo>
                  <a:lnTo>
                    <a:pt x="15" y="10"/>
                  </a:lnTo>
                  <a:lnTo>
                    <a:pt x="21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E6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7" name="Freeform 395"/>
            <p:cNvSpPr>
              <a:spLocks/>
            </p:cNvSpPr>
            <p:nvPr/>
          </p:nvSpPr>
          <p:spPr bwMode="auto">
            <a:xfrm>
              <a:off x="6990" y="3656"/>
              <a:ext cx="17" cy="14"/>
            </a:xfrm>
            <a:custGeom>
              <a:avLst/>
              <a:gdLst>
                <a:gd name="T0" fmla="*/ 0 w 68"/>
                <a:gd name="T1" fmla="*/ 0 h 57"/>
                <a:gd name="T2" fmla="*/ 0 w 68"/>
                <a:gd name="T3" fmla="*/ 0 h 57"/>
                <a:gd name="T4" fmla="*/ 0 w 68"/>
                <a:gd name="T5" fmla="*/ 0 h 57"/>
                <a:gd name="T6" fmla="*/ 0 w 68"/>
                <a:gd name="T7" fmla="*/ 0 h 57"/>
                <a:gd name="T8" fmla="*/ 0 w 68"/>
                <a:gd name="T9" fmla="*/ 0 h 57"/>
                <a:gd name="T10" fmla="*/ 0 w 68"/>
                <a:gd name="T11" fmla="*/ 0 h 57"/>
                <a:gd name="T12" fmla="*/ 0 w 68"/>
                <a:gd name="T13" fmla="*/ 0 h 57"/>
                <a:gd name="T14" fmla="*/ 0 w 68"/>
                <a:gd name="T15" fmla="*/ 0 h 57"/>
                <a:gd name="T16" fmla="*/ 0 w 68"/>
                <a:gd name="T17" fmla="*/ 0 h 57"/>
                <a:gd name="T18" fmla="*/ 0 w 68"/>
                <a:gd name="T19" fmla="*/ 0 h 57"/>
                <a:gd name="T20" fmla="*/ 0 w 68"/>
                <a:gd name="T21" fmla="*/ 0 h 57"/>
                <a:gd name="T22" fmla="*/ 0 w 68"/>
                <a:gd name="T23" fmla="*/ 0 h 57"/>
                <a:gd name="T24" fmla="*/ 0 w 68"/>
                <a:gd name="T25" fmla="*/ 0 h 57"/>
                <a:gd name="T26" fmla="*/ 0 w 68"/>
                <a:gd name="T27" fmla="*/ 0 h 57"/>
                <a:gd name="T28" fmla="*/ 0 w 68"/>
                <a:gd name="T29" fmla="*/ 0 h 57"/>
                <a:gd name="T30" fmla="*/ 0 w 68"/>
                <a:gd name="T31" fmla="*/ 0 h 57"/>
                <a:gd name="T32" fmla="*/ 0 w 68"/>
                <a:gd name="T33" fmla="*/ 0 h 57"/>
                <a:gd name="T34" fmla="*/ 0 w 68"/>
                <a:gd name="T35" fmla="*/ 0 h 57"/>
                <a:gd name="T36" fmla="*/ 0 w 68"/>
                <a:gd name="T37" fmla="*/ 0 h 57"/>
                <a:gd name="T38" fmla="*/ 0 w 68"/>
                <a:gd name="T39" fmla="*/ 0 h 57"/>
                <a:gd name="T40" fmla="*/ 0 w 68"/>
                <a:gd name="T41" fmla="*/ 0 h 57"/>
                <a:gd name="T42" fmla="*/ 0 w 68"/>
                <a:gd name="T43" fmla="*/ 0 h 57"/>
                <a:gd name="T44" fmla="*/ 0 w 68"/>
                <a:gd name="T45" fmla="*/ 0 h 57"/>
                <a:gd name="T46" fmla="*/ 0 w 68"/>
                <a:gd name="T47" fmla="*/ 0 h 57"/>
                <a:gd name="T48" fmla="*/ 0 w 68"/>
                <a:gd name="T49" fmla="*/ 0 h 57"/>
                <a:gd name="T50" fmla="*/ 0 w 68"/>
                <a:gd name="T51" fmla="*/ 0 h 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57"/>
                <a:gd name="T80" fmla="*/ 68 w 68"/>
                <a:gd name="T81" fmla="*/ 57 h 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57">
                  <a:moveTo>
                    <a:pt x="42" y="0"/>
                  </a:moveTo>
                  <a:lnTo>
                    <a:pt x="44" y="3"/>
                  </a:lnTo>
                  <a:lnTo>
                    <a:pt x="51" y="7"/>
                  </a:lnTo>
                  <a:lnTo>
                    <a:pt x="55" y="10"/>
                  </a:lnTo>
                  <a:lnTo>
                    <a:pt x="61" y="16"/>
                  </a:lnTo>
                  <a:lnTo>
                    <a:pt x="65" y="19"/>
                  </a:lnTo>
                  <a:lnTo>
                    <a:pt x="67" y="24"/>
                  </a:lnTo>
                  <a:lnTo>
                    <a:pt x="68" y="30"/>
                  </a:lnTo>
                  <a:lnTo>
                    <a:pt x="67" y="37"/>
                  </a:lnTo>
                  <a:lnTo>
                    <a:pt x="59" y="38"/>
                  </a:lnTo>
                  <a:lnTo>
                    <a:pt x="50" y="40"/>
                  </a:lnTo>
                  <a:lnTo>
                    <a:pt x="41" y="40"/>
                  </a:lnTo>
                  <a:lnTo>
                    <a:pt x="31" y="41"/>
                  </a:lnTo>
                  <a:lnTo>
                    <a:pt x="20" y="42"/>
                  </a:lnTo>
                  <a:lnTo>
                    <a:pt x="14" y="46"/>
                  </a:lnTo>
                  <a:lnTo>
                    <a:pt x="8" y="50"/>
                  </a:lnTo>
                  <a:lnTo>
                    <a:pt x="4" y="57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1" y="40"/>
                  </a:lnTo>
                  <a:lnTo>
                    <a:pt x="4" y="33"/>
                  </a:lnTo>
                  <a:lnTo>
                    <a:pt x="12" y="22"/>
                  </a:lnTo>
                  <a:lnTo>
                    <a:pt x="21" y="14"/>
                  </a:lnTo>
                  <a:lnTo>
                    <a:pt x="31" y="5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8" name="Freeform 396"/>
            <p:cNvSpPr>
              <a:spLocks/>
            </p:cNvSpPr>
            <p:nvPr/>
          </p:nvSpPr>
          <p:spPr bwMode="auto">
            <a:xfrm>
              <a:off x="6834" y="3658"/>
              <a:ext cx="23" cy="11"/>
            </a:xfrm>
            <a:custGeom>
              <a:avLst/>
              <a:gdLst>
                <a:gd name="T0" fmla="*/ 0 w 91"/>
                <a:gd name="T1" fmla="*/ 0 h 45"/>
                <a:gd name="T2" fmla="*/ 0 w 91"/>
                <a:gd name="T3" fmla="*/ 0 h 45"/>
                <a:gd name="T4" fmla="*/ 0 w 91"/>
                <a:gd name="T5" fmla="*/ 0 h 45"/>
                <a:gd name="T6" fmla="*/ 0 w 91"/>
                <a:gd name="T7" fmla="*/ 0 h 45"/>
                <a:gd name="T8" fmla="*/ 0 w 91"/>
                <a:gd name="T9" fmla="*/ 0 h 45"/>
                <a:gd name="T10" fmla="*/ 0 w 91"/>
                <a:gd name="T11" fmla="*/ 0 h 45"/>
                <a:gd name="T12" fmla="*/ 0 w 91"/>
                <a:gd name="T13" fmla="*/ 0 h 45"/>
                <a:gd name="T14" fmla="*/ 0 w 91"/>
                <a:gd name="T15" fmla="*/ 0 h 45"/>
                <a:gd name="T16" fmla="*/ 0 w 91"/>
                <a:gd name="T17" fmla="*/ 0 h 45"/>
                <a:gd name="T18" fmla="*/ 0 w 91"/>
                <a:gd name="T19" fmla="*/ 0 h 45"/>
                <a:gd name="T20" fmla="*/ 0 w 91"/>
                <a:gd name="T21" fmla="*/ 0 h 45"/>
                <a:gd name="T22" fmla="*/ 0 w 91"/>
                <a:gd name="T23" fmla="*/ 0 h 45"/>
                <a:gd name="T24" fmla="*/ 0 w 91"/>
                <a:gd name="T25" fmla="*/ 0 h 45"/>
                <a:gd name="T26" fmla="*/ 0 w 91"/>
                <a:gd name="T27" fmla="*/ 0 h 45"/>
                <a:gd name="T28" fmla="*/ 0 w 91"/>
                <a:gd name="T29" fmla="*/ 0 h 45"/>
                <a:gd name="T30" fmla="*/ 0 w 91"/>
                <a:gd name="T31" fmla="*/ 0 h 45"/>
                <a:gd name="T32" fmla="*/ 0 w 91"/>
                <a:gd name="T33" fmla="*/ 0 h 45"/>
                <a:gd name="T34" fmla="*/ 0 w 91"/>
                <a:gd name="T35" fmla="*/ 0 h 45"/>
                <a:gd name="T36" fmla="*/ 0 w 91"/>
                <a:gd name="T37" fmla="*/ 0 h 45"/>
                <a:gd name="T38" fmla="*/ 0 w 91"/>
                <a:gd name="T39" fmla="*/ 0 h 45"/>
                <a:gd name="T40" fmla="*/ 0 w 91"/>
                <a:gd name="T41" fmla="*/ 0 h 45"/>
                <a:gd name="T42" fmla="*/ 0 w 91"/>
                <a:gd name="T43" fmla="*/ 0 h 45"/>
                <a:gd name="T44" fmla="*/ 0 w 91"/>
                <a:gd name="T45" fmla="*/ 0 h 45"/>
                <a:gd name="T46" fmla="*/ 0 w 91"/>
                <a:gd name="T47" fmla="*/ 0 h 45"/>
                <a:gd name="T48" fmla="*/ 0 w 91"/>
                <a:gd name="T49" fmla="*/ 0 h 45"/>
                <a:gd name="T50" fmla="*/ 0 w 91"/>
                <a:gd name="T51" fmla="*/ 0 h 45"/>
                <a:gd name="T52" fmla="*/ 0 w 91"/>
                <a:gd name="T53" fmla="*/ 0 h 45"/>
                <a:gd name="T54" fmla="*/ 0 w 91"/>
                <a:gd name="T55" fmla="*/ 0 h 45"/>
                <a:gd name="T56" fmla="*/ 0 w 91"/>
                <a:gd name="T57" fmla="*/ 0 h 45"/>
                <a:gd name="T58" fmla="*/ 0 w 91"/>
                <a:gd name="T59" fmla="*/ 0 h 45"/>
                <a:gd name="T60" fmla="*/ 0 w 91"/>
                <a:gd name="T61" fmla="*/ 0 h 45"/>
                <a:gd name="T62" fmla="*/ 0 w 91"/>
                <a:gd name="T63" fmla="*/ 0 h 45"/>
                <a:gd name="T64" fmla="*/ 0 w 91"/>
                <a:gd name="T65" fmla="*/ 0 h 45"/>
                <a:gd name="T66" fmla="*/ 0 w 91"/>
                <a:gd name="T67" fmla="*/ 0 h 45"/>
                <a:gd name="T68" fmla="*/ 0 w 91"/>
                <a:gd name="T69" fmla="*/ 0 h 45"/>
                <a:gd name="T70" fmla="*/ 0 w 91"/>
                <a:gd name="T71" fmla="*/ 0 h 45"/>
                <a:gd name="T72" fmla="*/ 0 w 91"/>
                <a:gd name="T73" fmla="*/ 0 h 45"/>
                <a:gd name="T74" fmla="*/ 0 w 91"/>
                <a:gd name="T75" fmla="*/ 0 h 45"/>
                <a:gd name="T76" fmla="*/ 0 w 91"/>
                <a:gd name="T77" fmla="*/ 0 h 45"/>
                <a:gd name="T78" fmla="*/ 0 w 91"/>
                <a:gd name="T79" fmla="*/ 0 h 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1"/>
                <a:gd name="T121" fmla="*/ 0 h 45"/>
                <a:gd name="T122" fmla="*/ 91 w 91"/>
                <a:gd name="T123" fmla="*/ 45 h 4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1" h="45">
                  <a:moveTo>
                    <a:pt x="67" y="0"/>
                  </a:moveTo>
                  <a:lnTo>
                    <a:pt x="73" y="1"/>
                  </a:lnTo>
                  <a:lnTo>
                    <a:pt x="79" y="5"/>
                  </a:lnTo>
                  <a:lnTo>
                    <a:pt x="83" y="8"/>
                  </a:lnTo>
                  <a:lnTo>
                    <a:pt x="86" y="10"/>
                  </a:lnTo>
                  <a:lnTo>
                    <a:pt x="90" y="18"/>
                  </a:lnTo>
                  <a:lnTo>
                    <a:pt x="91" y="25"/>
                  </a:lnTo>
                  <a:lnTo>
                    <a:pt x="86" y="33"/>
                  </a:lnTo>
                  <a:lnTo>
                    <a:pt x="82" y="38"/>
                  </a:lnTo>
                  <a:lnTo>
                    <a:pt x="73" y="40"/>
                  </a:lnTo>
                  <a:lnTo>
                    <a:pt x="65" y="37"/>
                  </a:lnTo>
                  <a:lnTo>
                    <a:pt x="62" y="33"/>
                  </a:lnTo>
                  <a:lnTo>
                    <a:pt x="59" y="29"/>
                  </a:lnTo>
                  <a:lnTo>
                    <a:pt x="55" y="23"/>
                  </a:lnTo>
                  <a:lnTo>
                    <a:pt x="54" y="18"/>
                  </a:lnTo>
                  <a:lnTo>
                    <a:pt x="49" y="21"/>
                  </a:lnTo>
                  <a:lnTo>
                    <a:pt x="42" y="27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9"/>
                  </a:lnTo>
                  <a:lnTo>
                    <a:pt x="14" y="42"/>
                  </a:lnTo>
                  <a:lnTo>
                    <a:pt x="8" y="43"/>
                  </a:lnTo>
                  <a:lnTo>
                    <a:pt x="5" y="45"/>
                  </a:lnTo>
                  <a:lnTo>
                    <a:pt x="1" y="43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2" y="33"/>
                  </a:lnTo>
                  <a:lnTo>
                    <a:pt x="5" y="28"/>
                  </a:lnTo>
                  <a:lnTo>
                    <a:pt x="9" y="23"/>
                  </a:lnTo>
                  <a:lnTo>
                    <a:pt x="12" y="18"/>
                  </a:lnTo>
                  <a:lnTo>
                    <a:pt x="15" y="13"/>
                  </a:lnTo>
                  <a:lnTo>
                    <a:pt x="18" y="10"/>
                  </a:lnTo>
                  <a:lnTo>
                    <a:pt x="23" y="9"/>
                  </a:lnTo>
                  <a:lnTo>
                    <a:pt x="29" y="7"/>
                  </a:lnTo>
                  <a:lnTo>
                    <a:pt x="38" y="7"/>
                  </a:lnTo>
                  <a:lnTo>
                    <a:pt x="45" y="6"/>
                  </a:lnTo>
                  <a:lnTo>
                    <a:pt x="53" y="6"/>
                  </a:lnTo>
                  <a:lnTo>
                    <a:pt x="60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9" name="Freeform 397"/>
            <p:cNvSpPr>
              <a:spLocks/>
            </p:cNvSpPr>
            <p:nvPr/>
          </p:nvSpPr>
          <p:spPr bwMode="auto">
            <a:xfrm>
              <a:off x="6802" y="3660"/>
              <a:ext cx="23" cy="19"/>
            </a:xfrm>
            <a:custGeom>
              <a:avLst/>
              <a:gdLst>
                <a:gd name="T0" fmla="*/ 0 w 94"/>
                <a:gd name="T1" fmla="*/ 0 h 77"/>
                <a:gd name="T2" fmla="*/ 0 w 94"/>
                <a:gd name="T3" fmla="*/ 0 h 77"/>
                <a:gd name="T4" fmla="*/ 0 w 94"/>
                <a:gd name="T5" fmla="*/ 0 h 77"/>
                <a:gd name="T6" fmla="*/ 0 w 94"/>
                <a:gd name="T7" fmla="*/ 0 h 77"/>
                <a:gd name="T8" fmla="*/ 0 w 94"/>
                <a:gd name="T9" fmla="*/ 0 h 77"/>
                <a:gd name="T10" fmla="*/ 0 w 94"/>
                <a:gd name="T11" fmla="*/ 0 h 77"/>
                <a:gd name="T12" fmla="*/ 0 w 94"/>
                <a:gd name="T13" fmla="*/ 0 h 77"/>
                <a:gd name="T14" fmla="*/ 0 w 94"/>
                <a:gd name="T15" fmla="*/ 0 h 77"/>
                <a:gd name="T16" fmla="*/ 0 w 94"/>
                <a:gd name="T17" fmla="*/ 0 h 77"/>
                <a:gd name="T18" fmla="*/ 0 w 94"/>
                <a:gd name="T19" fmla="*/ 0 h 77"/>
                <a:gd name="T20" fmla="*/ 0 w 94"/>
                <a:gd name="T21" fmla="*/ 0 h 77"/>
                <a:gd name="T22" fmla="*/ 0 w 94"/>
                <a:gd name="T23" fmla="*/ 0 h 77"/>
                <a:gd name="T24" fmla="*/ 0 w 94"/>
                <a:gd name="T25" fmla="*/ 0 h 77"/>
                <a:gd name="T26" fmla="*/ 0 w 94"/>
                <a:gd name="T27" fmla="*/ 0 h 77"/>
                <a:gd name="T28" fmla="*/ 0 w 94"/>
                <a:gd name="T29" fmla="*/ 0 h 77"/>
                <a:gd name="T30" fmla="*/ 0 w 94"/>
                <a:gd name="T31" fmla="*/ 0 h 77"/>
                <a:gd name="T32" fmla="*/ 0 w 94"/>
                <a:gd name="T33" fmla="*/ 0 h 77"/>
                <a:gd name="T34" fmla="*/ 0 w 94"/>
                <a:gd name="T35" fmla="*/ 0 h 77"/>
                <a:gd name="T36" fmla="*/ 0 w 94"/>
                <a:gd name="T37" fmla="*/ 0 h 77"/>
                <a:gd name="T38" fmla="*/ 0 w 94"/>
                <a:gd name="T39" fmla="*/ 0 h 77"/>
                <a:gd name="T40" fmla="*/ 0 w 94"/>
                <a:gd name="T41" fmla="*/ 0 h 77"/>
                <a:gd name="T42" fmla="*/ 0 w 94"/>
                <a:gd name="T43" fmla="*/ 0 h 77"/>
                <a:gd name="T44" fmla="*/ 0 w 94"/>
                <a:gd name="T45" fmla="*/ 0 h 77"/>
                <a:gd name="T46" fmla="*/ 0 w 94"/>
                <a:gd name="T47" fmla="*/ 0 h 77"/>
                <a:gd name="T48" fmla="*/ 0 w 94"/>
                <a:gd name="T49" fmla="*/ 0 h 77"/>
                <a:gd name="T50" fmla="*/ 0 w 94"/>
                <a:gd name="T51" fmla="*/ 0 h 77"/>
                <a:gd name="T52" fmla="*/ 0 w 94"/>
                <a:gd name="T53" fmla="*/ 0 h 77"/>
                <a:gd name="T54" fmla="*/ 0 w 94"/>
                <a:gd name="T55" fmla="*/ 0 h 77"/>
                <a:gd name="T56" fmla="*/ 0 w 94"/>
                <a:gd name="T57" fmla="*/ 0 h 77"/>
                <a:gd name="T58" fmla="*/ 0 w 94"/>
                <a:gd name="T59" fmla="*/ 0 h 77"/>
                <a:gd name="T60" fmla="*/ 0 w 94"/>
                <a:gd name="T61" fmla="*/ 0 h 77"/>
                <a:gd name="T62" fmla="*/ 0 w 94"/>
                <a:gd name="T63" fmla="*/ 0 h 77"/>
                <a:gd name="T64" fmla="*/ 0 w 94"/>
                <a:gd name="T65" fmla="*/ 0 h 77"/>
                <a:gd name="T66" fmla="*/ 0 w 94"/>
                <a:gd name="T67" fmla="*/ 0 h 77"/>
                <a:gd name="T68" fmla="*/ 0 w 94"/>
                <a:gd name="T69" fmla="*/ 0 h 77"/>
                <a:gd name="T70" fmla="*/ 0 w 94"/>
                <a:gd name="T71" fmla="*/ 0 h 77"/>
                <a:gd name="T72" fmla="*/ 0 w 94"/>
                <a:gd name="T73" fmla="*/ 0 h 77"/>
                <a:gd name="T74" fmla="*/ 0 w 94"/>
                <a:gd name="T75" fmla="*/ 0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4"/>
                <a:gd name="T115" fmla="*/ 0 h 77"/>
                <a:gd name="T116" fmla="*/ 94 w 94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4" h="77">
                  <a:moveTo>
                    <a:pt x="59" y="1"/>
                  </a:moveTo>
                  <a:lnTo>
                    <a:pt x="64" y="0"/>
                  </a:lnTo>
                  <a:lnTo>
                    <a:pt x="70" y="1"/>
                  </a:lnTo>
                  <a:lnTo>
                    <a:pt x="75" y="2"/>
                  </a:lnTo>
                  <a:lnTo>
                    <a:pt x="78" y="5"/>
                  </a:lnTo>
                  <a:lnTo>
                    <a:pt x="82" y="9"/>
                  </a:lnTo>
                  <a:lnTo>
                    <a:pt x="86" y="13"/>
                  </a:lnTo>
                  <a:lnTo>
                    <a:pt x="88" y="18"/>
                  </a:lnTo>
                  <a:lnTo>
                    <a:pt x="94" y="25"/>
                  </a:lnTo>
                  <a:lnTo>
                    <a:pt x="86" y="28"/>
                  </a:lnTo>
                  <a:lnTo>
                    <a:pt x="78" y="31"/>
                  </a:lnTo>
                  <a:lnTo>
                    <a:pt x="70" y="32"/>
                  </a:lnTo>
                  <a:lnTo>
                    <a:pt x="63" y="36"/>
                  </a:lnTo>
                  <a:lnTo>
                    <a:pt x="54" y="38"/>
                  </a:lnTo>
                  <a:lnTo>
                    <a:pt x="47" y="40"/>
                  </a:lnTo>
                  <a:lnTo>
                    <a:pt x="40" y="43"/>
                  </a:lnTo>
                  <a:lnTo>
                    <a:pt x="33" y="46"/>
                  </a:lnTo>
                  <a:lnTo>
                    <a:pt x="24" y="52"/>
                  </a:lnTo>
                  <a:lnTo>
                    <a:pt x="17" y="58"/>
                  </a:lnTo>
                  <a:lnTo>
                    <a:pt x="12" y="62"/>
                  </a:lnTo>
                  <a:lnTo>
                    <a:pt x="8" y="66"/>
                  </a:lnTo>
                  <a:lnTo>
                    <a:pt x="6" y="71"/>
                  </a:lnTo>
                  <a:lnTo>
                    <a:pt x="2" y="77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2" y="56"/>
                  </a:lnTo>
                  <a:lnTo>
                    <a:pt x="6" y="48"/>
                  </a:lnTo>
                  <a:lnTo>
                    <a:pt x="13" y="39"/>
                  </a:lnTo>
                  <a:lnTo>
                    <a:pt x="17" y="32"/>
                  </a:lnTo>
                  <a:lnTo>
                    <a:pt x="22" y="27"/>
                  </a:lnTo>
                  <a:lnTo>
                    <a:pt x="27" y="22"/>
                  </a:lnTo>
                  <a:lnTo>
                    <a:pt x="33" y="17"/>
                  </a:lnTo>
                  <a:lnTo>
                    <a:pt x="40" y="12"/>
                  </a:lnTo>
                  <a:lnTo>
                    <a:pt x="46" y="9"/>
                  </a:lnTo>
                  <a:lnTo>
                    <a:pt x="52" y="4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0" name="Freeform 398"/>
            <p:cNvSpPr>
              <a:spLocks/>
            </p:cNvSpPr>
            <p:nvPr/>
          </p:nvSpPr>
          <p:spPr bwMode="auto">
            <a:xfrm>
              <a:off x="7085" y="3663"/>
              <a:ext cx="15" cy="13"/>
            </a:xfrm>
            <a:custGeom>
              <a:avLst/>
              <a:gdLst>
                <a:gd name="T0" fmla="*/ 0 w 62"/>
                <a:gd name="T1" fmla="*/ 0 h 50"/>
                <a:gd name="T2" fmla="*/ 0 w 62"/>
                <a:gd name="T3" fmla="*/ 0 h 50"/>
                <a:gd name="T4" fmla="*/ 0 w 62"/>
                <a:gd name="T5" fmla="*/ 0 h 50"/>
                <a:gd name="T6" fmla="*/ 0 w 62"/>
                <a:gd name="T7" fmla="*/ 0 h 50"/>
                <a:gd name="T8" fmla="*/ 0 w 62"/>
                <a:gd name="T9" fmla="*/ 0 h 50"/>
                <a:gd name="T10" fmla="*/ 0 w 62"/>
                <a:gd name="T11" fmla="*/ 0 h 50"/>
                <a:gd name="T12" fmla="*/ 0 w 62"/>
                <a:gd name="T13" fmla="*/ 0 h 50"/>
                <a:gd name="T14" fmla="*/ 0 w 62"/>
                <a:gd name="T15" fmla="*/ 0 h 50"/>
                <a:gd name="T16" fmla="*/ 0 w 62"/>
                <a:gd name="T17" fmla="*/ 0 h 50"/>
                <a:gd name="T18" fmla="*/ 0 w 62"/>
                <a:gd name="T19" fmla="*/ 0 h 50"/>
                <a:gd name="T20" fmla="*/ 0 w 62"/>
                <a:gd name="T21" fmla="*/ 0 h 50"/>
                <a:gd name="T22" fmla="*/ 0 w 62"/>
                <a:gd name="T23" fmla="*/ 0 h 50"/>
                <a:gd name="T24" fmla="*/ 0 w 62"/>
                <a:gd name="T25" fmla="*/ 0 h 50"/>
                <a:gd name="T26" fmla="*/ 0 w 62"/>
                <a:gd name="T27" fmla="*/ 0 h 50"/>
                <a:gd name="T28" fmla="*/ 0 w 62"/>
                <a:gd name="T29" fmla="*/ 0 h 50"/>
                <a:gd name="T30" fmla="*/ 0 w 62"/>
                <a:gd name="T31" fmla="*/ 0 h 50"/>
                <a:gd name="T32" fmla="*/ 0 w 62"/>
                <a:gd name="T33" fmla="*/ 0 h 50"/>
                <a:gd name="T34" fmla="*/ 0 w 62"/>
                <a:gd name="T35" fmla="*/ 0 h 50"/>
                <a:gd name="T36" fmla="*/ 0 w 62"/>
                <a:gd name="T37" fmla="*/ 0 h 50"/>
                <a:gd name="T38" fmla="*/ 0 w 62"/>
                <a:gd name="T39" fmla="*/ 0 h 50"/>
                <a:gd name="T40" fmla="*/ 0 w 62"/>
                <a:gd name="T41" fmla="*/ 0 h 50"/>
                <a:gd name="T42" fmla="*/ 0 w 62"/>
                <a:gd name="T43" fmla="*/ 0 h 50"/>
                <a:gd name="T44" fmla="*/ 0 w 62"/>
                <a:gd name="T45" fmla="*/ 0 h 50"/>
                <a:gd name="T46" fmla="*/ 0 w 62"/>
                <a:gd name="T47" fmla="*/ 0 h 50"/>
                <a:gd name="T48" fmla="*/ 0 w 62"/>
                <a:gd name="T49" fmla="*/ 0 h 50"/>
                <a:gd name="T50" fmla="*/ 0 w 62"/>
                <a:gd name="T51" fmla="*/ 0 h 50"/>
                <a:gd name="T52" fmla="*/ 0 w 62"/>
                <a:gd name="T53" fmla="*/ 0 h 50"/>
                <a:gd name="T54" fmla="*/ 0 w 62"/>
                <a:gd name="T55" fmla="*/ 0 h 5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2"/>
                <a:gd name="T85" fmla="*/ 0 h 50"/>
                <a:gd name="T86" fmla="*/ 62 w 62"/>
                <a:gd name="T87" fmla="*/ 50 h 5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2" h="50">
                  <a:moveTo>
                    <a:pt x="34" y="0"/>
                  </a:moveTo>
                  <a:lnTo>
                    <a:pt x="39" y="0"/>
                  </a:lnTo>
                  <a:lnTo>
                    <a:pt x="44" y="3"/>
                  </a:lnTo>
                  <a:lnTo>
                    <a:pt x="46" y="7"/>
                  </a:lnTo>
                  <a:lnTo>
                    <a:pt x="48" y="13"/>
                  </a:lnTo>
                  <a:lnTo>
                    <a:pt x="50" y="19"/>
                  </a:lnTo>
                  <a:lnTo>
                    <a:pt x="53" y="25"/>
                  </a:lnTo>
                  <a:lnTo>
                    <a:pt x="57" y="30"/>
                  </a:lnTo>
                  <a:lnTo>
                    <a:pt x="62" y="36"/>
                  </a:lnTo>
                  <a:lnTo>
                    <a:pt x="56" y="35"/>
                  </a:lnTo>
                  <a:lnTo>
                    <a:pt x="50" y="35"/>
                  </a:lnTo>
                  <a:lnTo>
                    <a:pt x="44" y="33"/>
                  </a:lnTo>
                  <a:lnTo>
                    <a:pt x="36" y="35"/>
                  </a:lnTo>
                  <a:lnTo>
                    <a:pt x="30" y="35"/>
                  </a:lnTo>
                  <a:lnTo>
                    <a:pt x="24" y="39"/>
                  </a:lnTo>
                  <a:lnTo>
                    <a:pt x="21" y="42"/>
                  </a:lnTo>
                  <a:lnTo>
                    <a:pt x="18" y="50"/>
                  </a:lnTo>
                  <a:lnTo>
                    <a:pt x="12" y="46"/>
                  </a:lnTo>
                  <a:lnTo>
                    <a:pt x="11" y="41"/>
                  </a:lnTo>
                  <a:lnTo>
                    <a:pt x="13" y="37"/>
                  </a:lnTo>
                  <a:lnTo>
                    <a:pt x="16" y="31"/>
                  </a:lnTo>
                  <a:lnTo>
                    <a:pt x="9" y="29"/>
                  </a:lnTo>
                  <a:lnTo>
                    <a:pt x="0" y="30"/>
                  </a:lnTo>
                  <a:lnTo>
                    <a:pt x="7" y="22"/>
                  </a:lnTo>
                  <a:lnTo>
                    <a:pt x="15" y="14"/>
                  </a:lnTo>
                  <a:lnTo>
                    <a:pt x="23" y="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1" name="Freeform 399"/>
            <p:cNvSpPr>
              <a:spLocks/>
            </p:cNvSpPr>
            <p:nvPr/>
          </p:nvSpPr>
          <p:spPr bwMode="auto">
            <a:xfrm>
              <a:off x="6917" y="3666"/>
              <a:ext cx="16" cy="15"/>
            </a:xfrm>
            <a:custGeom>
              <a:avLst/>
              <a:gdLst>
                <a:gd name="T0" fmla="*/ 0 w 62"/>
                <a:gd name="T1" fmla="*/ 0 h 58"/>
                <a:gd name="T2" fmla="*/ 0 w 62"/>
                <a:gd name="T3" fmla="*/ 0 h 58"/>
                <a:gd name="T4" fmla="*/ 0 w 62"/>
                <a:gd name="T5" fmla="*/ 0 h 58"/>
                <a:gd name="T6" fmla="*/ 0 w 62"/>
                <a:gd name="T7" fmla="*/ 0 h 58"/>
                <a:gd name="T8" fmla="*/ 0 w 62"/>
                <a:gd name="T9" fmla="*/ 0 h 58"/>
                <a:gd name="T10" fmla="*/ 0 w 62"/>
                <a:gd name="T11" fmla="*/ 0 h 58"/>
                <a:gd name="T12" fmla="*/ 0 w 62"/>
                <a:gd name="T13" fmla="*/ 0 h 58"/>
                <a:gd name="T14" fmla="*/ 0 w 62"/>
                <a:gd name="T15" fmla="*/ 0 h 58"/>
                <a:gd name="T16" fmla="*/ 0 w 62"/>
                <a:gd name="T17" fmla="*/ 0 h 58"/>
                <a:gd name="T18" fmla="*/ 0 w 62"/>
                <a:gd name="T19" fmla="*/ 0 h 58"/>
                <a:gd name="T20" fmla="*/ 0 w 62"/>
                <a:gd name="T21" fmla="*/ 0 h 58"/>
                <a:gd name="T22" fmla="*/ 0 w 62"/>
                <a:gd name="T23" fmla="*/ 0 h 58"/>
                <a:gd name="T24" fmla="*/ 0 w 62"/>
                <a:gd name="T25" fmla="*/ 0 h 58"/>
                <a:gd name="T26" fmla="*/ 0 w 62"/>
                <a:gd name="T27" fmla="*/ 0 h 58"/>
                <a:gd name="T28" fmla="*/ 0 w 62"/>
                <a:gd name="T29" fmla="*/ 0 h 58"/>
                <a:gd name="T30" fmla="*/ 0 w 62"/>
                <a:gd name="T31" fmla="*/ 0 h 58"/>
                <a:gd name="T32" fmla="*/ 0 w 62"/>
                <a:gd name="T33" fmla="*/ 0 h 58"/>
                <a:gd name="T34" fmla="*/ 0 w 62"/>
                <a:gd name="T35" fmla="*/ 0 h 58"/>
                <a:gd name="T36" fmla="*/ 0 w 62"/>
                <a:gd name="T37" fmla="*/ 0 h 58"/>
                <a:gd name="T38" fmla="*/ 0 w 62"/>
                <a:gd name="T39" fmla="*/ 0 h 58"/>
                <a:gd name="T40" fmla="*/ 0 w 62"/>
                <a:gd name="T41" fmla="*/ 0 h 58"/>
                <a:gd name="T42" fmla="*/ 0 w 62"/>
                <a:gd name="T43" fmla="*/ 0 h 58"/>
                <a:gd name="T44" fmla="*/ 0 w 62"/>
                <a:gd name="T45" fmla="*/ 0 h 58"/>
                <a:gd name="T46" fmla="*/ 0 w 62"/>
                <a:gd name="T47" fmla="*/ 0 h 58"/>
                <a:gd name="T48" fmla="*/ 0 w 62"/>
                <a:gd name="T49" fmla="*/ 0 h 58"/>
                <a:gd name="T50" fmla="*/ 0 w 62"/>
                <a:gd name="T51" fmla="*/ 0 h 58"/>
                <a:gd name="T52" fmla="*/ 0 w 62"/>
                <a:gd name="T53" fmla="*/ 0 h 58"/>
                <a:gd name="T54" fmla="*/ 0 w 62"/>
                <a:gd name="T55" fmla="*/ 0 h 58"/>
                <a:gd name="T56" fmla="*/ 0 w 62"/>
                <a:gd name="T57" fmla="*/ 0 h 58"/>
                <a:gd name="T58" fmla="*/ 0 w 62"/>
                <a:gd name="T59" fmla="*/ 0 h 58"/>
                <a:gd name="T60" fmla="*/ 0 w 62"/>
                <a:gd name="T61" fmla="*/ 0 h 58"/>
                <a:gd name="T62" fmla="*/ 0 w 62"/>
                <a:gd name="T63" fmla="*/ 0 h 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2"/>
                <a:gd name="T97" fmla="*/ 0 h 58"/>
                <a:gd name="T98" fmla="*/ 62 w 62"/>
                <a:gd name="T99" fmla="*/ 58 h 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2" h="58">
                  <a:moveTo>
                    <a:pt x="44" y="2"/>
                  </a:moveTo>
                  <a:lnTo>
                    <a:pt x="51" y="0"/>
                  </a:lnTo>
                  <a:lnTo>
                    <a:pt x="56" y="2"/>
                  </a:lnTo>
                  <a:lnTo>
                    <a:pt x="59" y="5"/>
                  </a:lnTo>
                  <a:lnTo>
                    <a:pt x="62" y="10"/>
                  </a:lnTo>
                  <a:lnTo>
                    <a:pt x="62" y="15"/>
                  </a:lnTo>
                  <a:lnTo>
                    <a:pt x="59" y="19"/>
                  </a:lnTo>
                  <a:lnTo>
                    <a:pt x="53" y="21"/>
                  </a:lnTo>
                  <a:lnTo>
                    <a:pt x="44" y="18"/>
                  </a:lnTo>
                  <a:lnTo>
                    <a:pt x="43" y="23"/>
                  </a:lnTo>
                  <a:lnTo>
                    <a:pt x="43" y="27"/>
                  </a:lnTo>
                  <a:lnTo>
                    <a:pt x="42" y="29"/>
                  </a:lnTo>
                  <a:lnTo>
                    <a:pt x="40" y="32"/>
                  </a:lnTo>
                  <a:lnTo>
                    <a:pt x="33" y="35"/>
                  </a:lnTo>
                  <a:lnTo>
                    <a:pt x="28" y="38"/>
                  </a:lnTo>
                  <a:lnTo>
                    <a:pt x="20" y="39"/>
                  </a:lnTo>
                  <a:lnTo>
                    <a:pt x="15" y="41"/>
                  </a:lnTo>
                  <a:lnTo>
                    <a:pt x="12" y="43"/>
                  </a:lnTo>
                  <a:lnTo>
                    <a:pt x="12" y="47"/>
                  </a:lnTo>
                  <a:lnTo>
                    <a:pt x="10" y="51"/>
                  </a:lnTo>
                  <a:lnTo>
                    <a:pt x="12" y="58"/>
                  </a:lnTo>
                  <a:lnTo>
                    <a:pt x="6" y="54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8" y="27"/>
                  </a:lnTo>
                  <a:lnTo>
                    <a:pt x="16" y="18"/>
                  </a:lnTo>
                  <a:lnTo>
                    <a:pt x="26" y="11"/>
                  </a:lnTo>
                  <a:lnTo>
                    <a:pt x="34" y="5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2" name="Freeform 400"/>
            <p:cNvSpPr>
              <a:spLocks/>
            </p:cNvSpPr>
            <p:nvPr/>
          </p:nvSpPr>
          <p:spPr bwMode="auto">
            <a:xfrm>
              <a:off x="6766" y="3668"/>
              <a:ext cx="29" cy="19"/>
            </a:xfrm>
            <a:custGeom>
              <a:avLst/>
              <a:gdLst>
                <a:gd name="T0" fmla="*/ 0 w 115"/>
                <a:gd name="T1" fmla="*/ 0 h 77"/>
                <a:gd name="T2" fmla="*/ 0 w 115"/>
                <a:gd name="T3" fmla="*/ 0 h 77"/>
                <a:gd name="T4" fmla="*/ 0 w 115"/>
                <a:gd name="T5" fmla="*/ 0 h 77"/>
                <a:gd name="T6" fmla="*/ 0 w 115"/>
                <a:gd name="T7" fmla="*/ 0 h 77"/>
                <a:gd name="T8" fmla="*/ 0 w 115"/>
                <a:gd name="T9" fmla="*/ 0 h 77"/>
                <a:gd name="T10" fmla="*/ 0 w 115"/>
                <a:gd name="T11" fmla="*/ 0 h 77"/>
                <a:gd name="T12" fmla="*/ 0 w 115"/>
                <a:gd name="T13" fmla="*/ 0 h 77"/>
                <a:gd name="T14" fmla="*/ 0 w 115"/>
                <a:gd name="T15" fmla="*/ 0 h 77"/>
                <a:gd name="T16" fmla="*/ 0 w 115"/>
                <a:gd name="T17" fmla="*/ 0 h 77"/>
                <a:gd name="T18" fmla="*/ 0 w 115"/>
                <a:gd name="T19" fmla="*/ 0 h 77"/>
                <a:gd name="T20" fmla="*/ 0 w 115"/>
                <a:gd name="T21" fmla="*/ 0 h 77"/>
                <a:gd name="T22" fmla="*/ 0 w 115"/>
                <a:gd name="T23" fmla="*/ 0 h 77"/>
                <a:gd name="T24" fmla="*/ 0 w 115"/>
                <a:gd name="T25" fmla="*/ 0 h 77"/>
                <a:gd name="T26" fmla="*/ 0 w 115"/>
                <a:gd name="T27" fmla="*/ 0 h 77"/>
                <a:gd name="T28" fmla="*/ 0 w 115"/>
                <a:gd name="T29" fmla="*/ 0 h 77"/>
                <a:gd name="T30" fmla="*/ 0 w 115"/>
                <a:gd name="T31" fmla="*/ 0 h 77"/>
                <a:gd name="T32" fmla="*/ 0 w 115"/>
                <a:gd name="T33" fmla="*/ 0 h 77"/>
                <a:gd name="T34" fmla="*/ 0 w 115"/>
                <a:gd name="T35" fmla="*/ 0 h 77"/>
                <a:gd name="T36" fmla="*/ 0 w 115"/>
                <a:gd name="T37" fmla="*/ 0 h 77"/>
                <a:gd name="T38" fmla="*/ 0 w 115"/>
                <a:gd name="T39" fmla="*/ 0 h 77"/>
                <a:gd name="T40" fmla="*/ 0 w 115"/>
                <a:gd name="T41" fmla="*/ 0 h 77"/>
                <a:gd name="T42" fmla="*/ 0 w 115"/>
                <a:gd name="T43" fmla="*/ 0 h 77"/>
                <a:gd name="T44" fmla="*/ 0 w 115"/>
                <a:gd name="T45" fmla="*/ 0 h 77"/>
                <a:gd name="T46" fmla="*/ 0 w 115"/>
                <a:gd name="T47" fmla="*/ 0 h 77"/>
                <a:gd name="T48" fmla="*/ 0 w 115"/>
                <a:gd name="T49" fmla="*/ 0 h 77"/>
                <a:gd name="T50" fmla="*/ 0 w 115"/>
                <a:gd name="T51" fmla="*/ 0 h 77"/>
                <a:gd name="T52" fmla="*/ 0 w 115"/>
                <a:gd name="T53" fmla="*/ 0 h 77"/>
                <a:gd name="T54" fmla="*/ 0 w 115"/>
                <a:gd name="T55" fmla="*/ 0 h 77"/>
                <a:gd name="T56" fmla="*/ 0 w 115"/>
                <a:gd name="T57" fmla="*/ 0 h 77"/>
                <a:gd name="T58" fmla="*/ 0 w 115"/>
                <a:gd name="T59" fmla="*/ 0 h 77"/>
                <a:gd name="T60" fmla="*/ 0 w 115"/>
                <a:gd name="T61" fmla="*/ 0 h 77"/>
                <a:gd name="T62" fmla="*/ 0 w 115"/>
                <a:gd name="T63" fmla="*/ 0 h 77"/>
                <a:gd name="T64" fmla="*/ 0 w 115"/>
                <a:gd name="T65" fmla="*/ 0 h 77"/>
                <a:gd name="T66" fmla="*/ 0 w 115"/>
                <a:gd name="T67" fmla="*/ 0 h 77"/>
                <a:gd name="T68" fmla="*/ 0 w 115"/>
                <a:gd name="T69" fmla="*/ 0 h 77"/>
                <a:gd name="T70" fmla="*/ 0 w 115"/>
                <a:gd name="T71" fmla="*/ 0 h 77"/>
                <a:gd name="T72" fmla="*/ 0 w 115"/>
                <a:gd name="T73" fmla="*/ 0 h 77"/>
                <a:gd name="T74" fmla="*/ 0 w 115"/>
                <a:gd name="T75" fmla="*/ 0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5"/>
                <a:gd name="T115" fmla="*/ 0 h 77"/>
                <a:gd name="T116" fmla="*/ 115 w 115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5" h="77">
                  <a:moveTo>
                    <a:pt x="95" y="0"/>
                  </a:moveTo>
                  <a:lnTo>
                    <a:pt x="102" y="0"/>
                  </a:lnTo>
                  <a:lnTo>
                    <a:pt x="108" y="1"/>
                  </a:lnTo>
                  <a:lnTo>
                    <a:pt x="112" y="5"/>
                  </a:lnTo>
                  <a:lnTo>
                    <a:pt x="115" y="8"/>
                  </a:lnTo>
                  <a:lnTo>
                    <a:pt x="115" y="13"/>
                  </a:lnTo>
                  <a:lnTo>
                    <a:pt x="115" y="20"/>
                  </a:lnTo>
                  <a:lnTo>
                    <a:pt x="109" y="25"/>
                  </a:lnTo>
                  <a:lnTo>
                    <a:pt x="103" y="29"/>
                  </a:lnTo>
                  <a:lnTo>
                    <a:pt x="101" y="28"/>
                  </a:lnTo>
                  <a:lnTo>
                    <a:pt x="97" y="27"/>
                  </a:lnTo>
                  <a:lnTo>
                    <a:pt x="93" y="24"/>
                  </a:lnTo>
                  <a:lnTo>
                    <a:pt x="91" y="20"/>
                  </a:lnTo>
                  <a:lnTo>
                    <a:pt x="81" y="25"/>
                  </a:lnTo>
                  <a:lnTo>
                    <a:pt x="74" y="33"/>
                  </a:lnTo>
                  <a:lnTo>
                    <a:pt x="67" y="39"/>
                  </a:lnTo>
                  <a:lnTo>
                    <a:pt x="60" y="48"/>
                  </a:lnTo>
                  <a:lnTo>
                    <a:pt x="53" y="54"/>
                  </a:lnTo>
                  <a:lnTo>
                    <a:pt x="45" y="62"/>
                  </a:lnTo>
                  <a:lnTo>
                    <a:pt x="37" y="67"/>
                  </a:lnTo>
                  <a:lnTo>
                    <a:pt x="30" y="74"/>
                  </a:lnTo>
                  <a:lnTo>
                    <a:pt x="21" y="75"/>
                  </a:lnTo>
                  <a:lnTo>
                    <a:pt x="15" y="76"/>
                  </a:lnTo>
                  <a:lnTo>
                    <a:pt x="8" y="76"/>
                  </a:lnTo>
                  <a:lnTo>
                    <a:pt x="0" y="77"/>
                  </a:lnTo>
                  <a:lnTo>
                    <a:pt x="4" y="68"/>
                  </a:lnTo>
                  <a:lnTo>
                    <a:pt x="10" y="61"/>
                  </a:lnTo>
                  <a:lnTo>
                    <a:pt x="19" y="53"/>
                  </a:lnTo>
                  <a:lnTo>
                    <a:pt x="27" y="46"/>
                  </a:lnTo>
                  <a:lnTo>
                    <a:pt x="33" y="39"/>
                  </a:lnTo>
                  <a:lnTo>
                    <a:pt x="43" y="33"/>
                  </a:lnTo>
                  <a:lnTo>
                    <a:pt x="51" y="27"/>
                  </a:lnTo>
                  <a:lnTo>
                    <a:pt x="61" y="22"/>
                  </a:lnTo>
                  <a:lnTo>
                    <a:pt x="69" y="17"/>
                  </a:lnTo>
                  <a:lnTo>
                    <a:pt x="79" y="11"/>
                  </a:lnTo>
                  <a:lnTo>
                    <a:pt x="86" y="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3" name="Freeform 401"/>
            <p:cNvSpPr>
              <a:spLocks/>
            </p:cNvSpPr>
            <p:nvPr/>
          </p:nvSpPr>
          <p:spPr bwMode="auto">
            <a:xfrm>
              <a:off x="6967" y="3668"/>
              <a:ext cx="7" cy="10"/>
            </a:xfrm>
            <a:custGeom>
              <a:avLst/>
              <a:gdLst>
                <a:gd name="T0" fmla="*/ 0 w 28"/>
                <a:gd name="T1" fmla="*/ 0 h 39"/>
                <a:gd name="T2" fmla="*/ 0 w 28"/>
                <a:gd name="T3" fmla="*/ 0 h 39"/>
                <a:gd name="T4" fmla="*/ 0 w 28"/>
                <a:gd name="T5" fmla="*/ 0 h 39"/>
                <a:gd name="T6" fmla="*/ 0 w 28"/>
                <a:gd name="T7" fmla="*/ 0 h 39"/>
                <a:gd name="T8" fmla="*/ 0 w 28"/>
                <a:gd name="T9" fmla="*/ 0 h 39"/>
                <a:gd name="T10" fmla="*/ 0 w 28"/>
                <a:gd name="T11" fmla="*/ 0 h 39"/>
                <a:gd name="T12" fmla="*/ 0 w 28"/>
                <a:gd name="T13" fmla="*/ 0 h 39"/>
                <a:gd name="T14" fmla="*/ 0 w 28"/>
                <a:gd name="T15" fmla="*/ 0 h 39"/>
                <a:gd name="T16" fmla="*/ 0 w 28"/>
                <a:gd name="T17" fmla="*/ 0 h 39"/>
                <a:gd name="T18" fmla="*/ 0 w 28"/>
                <a:gd name="T19" fmla="*/ 0 h 39"/>
                <a:gd name="T20" fmla="*/ 0 w 28"/>
                <a:gd name="T21" fmla="*/ 0 h 39"/>
                <a:gd name="T22" fmla="*/ 0 w 28"/>
                <a:gd name="T23" fmla="*/ 0 h 39"/>
                <a:gd name="T24" fmla="*/ 0 w 28"/>
                <a:gd name="T25" fmla="*/ 0 h 39"/>
                <a:gd name="T26" fmla="*/ 0 w 28"/>
                <a:gd name="T27" fmla="*/ 0 h 39"/>
                <a:gd name="T28" fmla="*/ 0 w 28"/>
                <a:gd name="T29" fmla="*/ 0 h 39"/>
                <a:gd name="T30" fmla="*/ 0 w 28"/>
                <a:gd name="T31" fmla="*/ 0 h 39"/>
                <a:gd name="T32" fmla="*/ 0 w 28"/>
                <a:gd name="T33" fmla="*/ 0 h 39"/>
                <a:gd name="T34" fmla="*/ 0 w 28"/>
                <a:gd name="T35" fmla="*/ 0 h 39"/>
                <a:gd name="T36" fmla="*/ 0 w 28"/>
                <a:gd name="T37" fmla="*/ 0 h 39"/>
                <a:gd name="T38" fmla="*/ 0 w 28"/>
                <a:gd name="T39" fmla="*/ 0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"/>
                <a:gd name="T61" fmla="*/ 0 h 39"/>
                <a:gd name="T62" fmla="*/ 28 w 28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" h="39">
                  <a:moveTo>
                    <a:pt x="5" y="0"/>
                  </a:moveTo>
                  <a:lnTo>
                    <a:pt x="9" y="5"/>
                  </a:lnTo>
                  <a:lnTo>
                    <a:pt x="13" y="8"/>
                  </a:lnTo>
                  <a:lnTo>
                    <a:pt x="16" y="9"/>
                  </a:lnTo>
                  <a:lnTo>
                    <a:pt x="20" y="8"/>
                  </a:lnTo>
                  <a:lnTo>
                    <a:pt x="23" y="5"/>
                  </a:lnTo>
                  <a:lnTo>
                    <a:pt x="28" y="0"/>
                  </a:lnTo>
                  <a:lnTo>
                    <a:pt x="28" y="7"/>
                  </a:lnTo>
                  <a:lnTo>
                    <a:pt x="28" y="15"/>
                  </a:lnTo>
                  <a:lnTo>
                    <a:pt x="26" y="24"/>
                  </a:lnTo>
                  <a:lnTo>
                    <a:pt x="26" y="35"/>
                  </a:lnTo>
                  <a:lnTo>
                    <a:pt x="17" y="34"/>
                  </a:lnTo>
                  <a:lnTo>
                    <a:pt x="10" y="39"/>
                  </a:lnTo>
                  <a:lnTo>
                    <a:pt x="8" y="33"/>
                  </a:lnTo>
                  <a:lnTo>
                    <a:pt x="5" y="28"/>
                  </a:lnTo>
                  <a:lnTo>
                    <a:pt x="4" y="23"/>
                  </a:lnTo>
                  <a:lnTo>
                    <a:pt x="2" y="19"/>
                  </a:lnTo>
                  <a:lnTo>
                    <a:pt x="0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4" name="Freeform 402"/>
            <p:cNvSpPr>
              <a:spLocks/>
            </p:cNvSpPr>
            <p:nvPr/>
          </p:nvSpPr>
          <p:spPr bwMode="auto">
            <a:xfrm>
              <a:off x="7046" y="3668"/>
              <a:ext cx="28" cy="14"/>
            </a:xfrm>
            <a:custGeom>
              <a:avLst/>
              <a:gdLst>
                <a:gd name="T0" fmla="*/ 0 w 112"/>
                <a:gd name="T1" fmla="*/ 0 h 55"/>
                <a:gd name="T2" fmla="*/ 0 w 112"/>
                <a:gd name="T3" fmla="*/ 0 h 55"/>
                <a:gd name="T4" fmla="*/ 0 w 112"/>
                <a:gd name="T5" fmla="*/ 0 h 55"/>
                <a:gd name="T6" fmla="*/ 0 w 112"/>
                <a:gd name="T7" fmla="*/ 0 h 55"/>
                <a:gd name="T8" fmla="*/ 0 w 112"/>
                <a:gd name="T9" fmla="*/ 0 h 55"/>
                <a:gd name="T10" fmla="*/ 0 w 112"/>
                <a:gd name="T11" fmla="*/ 0 h 55"/>
                <a:gd name="T12" fmla="*/ 0 w 112"/>
                <a:gd name="T13" fmla="*/ 0 h 55"/>
                <a:gd name="T14" fmla="*/ 0 w 112"/>
                <a:gd name="T15" fmla="*/ 0 h 55"/>
                <a:gd name="T16" fmla="*/ 0 w 112"/>
                <a:gd name="T17" fmla="*/ 0 h 55"/>
                <a:gd name="T18" fmla="*/ 0 w 112"/>
                <a:gd name="T19" fmla="*/ 0 h 55"/>
                <a:gd name="T20" fmla="*/ 0 w 112"/>
                <a:gd name="T21" fmla="*/ 0 h 55"/>
                <a:gd name="T22" fmla="*/ 0 w 112"/>
                <a:gd name="T23" fmla="*/ 0 h 55"/>
                <a:gd name="T24" fmla="*/ 0 w 112"/>
                <a:gd name="T25" fmla="*/ 0 h 55"/>
                <a:gd name="T26" fmla="*/ 0 w 112"/>
                <a:gd name="T27" fmla="*/ 0 h 55"/>
                <a:gd name="T28" fmla="*/ 0 w 112"/>
                <a:gd name="T29" fmla="*/ 0 h 55"/>
                <a:gd name="T30" fmla="*/ 0 w 112"/>
                <a:gd name="T31" fmla="*/ 0 h 55"/>
                <a:gd name="T32" fmla="*/ 0 w 112"/>
                <a:gd name="T33" fmla="*/ 0 h 55"/>
                <a:gd name="T34" fmla="*/ 0 w 112"/>
                <a:gd name="T35" fmla="*/ 0 h 55"/>
                <a:gd name="T36" fmla="*/ 0 w 112"/>
                <a:gd name="T37" fmla="*/ 0 h 55"/>
                <a:gd name="T38" fmla="*/ 0 w 112"/>
                <a:gd name="T39" fmla="*/ 0 h 55"/>
                <a:gd name="T40" fmla="*/ 0 w 112"/>
                <a:gd name="T41" fmla="*/ 0 h 55"/>
                <a:gd name="T42" fmla="*/ 0 w 112"/>
                <a:gd name="T43" fmla="*/ 0 h 55"/>
                <a:gd name="T44" fmla="*/ 0 w 112"/>
                <a:gd name="T45" fmla="*/ 0 h 55"/>
                <a:gd name="T46" fmla="*/ 0 w 112"/>
                <a:gd name="T47" fmla="*/ 0 h 55"/>
                <a:gd name="T48" fmla="*/ 0 w 112"/>
                <a:gd name="T49" fmla="*/ 0 h 55"/>
                <a:gd name="T50" fmla="*/ 0 w 112"/>
                <a:gd name="T51" fmla="*/ 0 h 55"/>
                <a:gd name="T52" fmla="*/ 0 w 112"/>
                <a:gd name="T53" fmla="*/ 0 h 55"/>
                <a:gd name="T54" fmla="*/ 0 w 112"/>
                <a:gd name="T55" fmla="*/ 0 h 55"/>
                <a:gd name="T56" fmla="*/ 0 w 112"/>
                <a:gd name="T57" fmla="*/ 0 h 55"/>
                <a:gd name="T58" fmla="*/ 0 w 112"/>
                <a:gd name="T59" fmla="*/ 0 h 55"/>
                <a:gd name="T60" fmla="*/ 0 w 112"/>
                <a:gd name="T61" fmla="*/ 0 h 55"/>
                <a:gd name="T62" fmla="*/ 0 w 112"/>
                <a:gd name="T63" fmla="*/ 0 h 55"/>
                <a:gd name="T64" fmla="*/ 0 w 112"/>
                <a:gd name="T65" fmla="*/ 0 h 55"/>
                <a:gd name="T66" fmla="*/ 0 w 112"/>
                <a:gd name="T67" fmla="*/ 0 h 55"/>
                <a:gd name="T68" fmla="*/ 0 w 112"/>
                <a:gd name="T69" fmla="*/ 0 h 55"/>
                <a:gd name="T70" fmla="*/ 0 w 112"/>
                <a:gd name="T71" fmla="*/ 0 h 55"/>
                <a:gd name="T72" fmla="*/ 0 w 112"/>
                <a:gd name="T73" fmla="*/ 0 h 55"/>
                <a:gd name="T74" fmla="*/ 0 w 112"/>
                <a:gd name="T75" fmla="*/ 0 h 55"/>
                <a:gd name="T76" fmla="*/ 0 w 112"/>
                <a:gd name="T77" fmla="*/ 0 h 55"/>
                <a:gd name="T78" fmla="*/ 0 w 112"/>
                <a:gd name="T79" fmla="*/ 0 h 55"/>
                <a:gd name="T80" fmla="*/ 0 w 112"/>
                <a:gd name="T81" fmla="*/ 0 h 55"/>
                <a:gd name="T82" fmla="*/ 0 w 112"/>
                <a:gd name="T83" fmla="*/ 0 h 55"/>
                <a:gd name="T84" fmla="*/ 0 w 112"/>
                <a:gd name="T85" fmla="*/ 0 h 55"/>
                <a:gd name="T86" fmla="*/ 0 w 112"/>
                <a:gd name="T87" fmla="*/ 0 h 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2"/>
                <a:gd name="T133" fmla="*/ 0 h 55"/>
                <a:gd name="T134" fmla="*/ 112 w 112"/>
                <a:gd name="T135" fmla="*/ 55 h 5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2" h="55">
                  <a:moveTo>
                    <a:pt x="34" y="0"/>
                  </a:moveTo>
                  <a:lnTo>
                    <a:pt x="43" y="1"/>
                  </a:lnTo>
                  <a:lnTo>
                    <a:pt x="53" y="2"/>
                  </a:lnTo>
                  <a:lnTo>
                    <a:pt x="64" y="2"/>
                  </a:lnTo>
                  <a:lnTo>
                    <a:pt x="75" y="5"/>
                  </a:lnTo>
                  <a:lnTo>
                    <a:pt x="84" y="6"/>
                  </a:lnTo>
                  <a:lnTo>
                    <a:pt x="95" y="10"/>
                  </a:lnTo>
                  <a:lnTo>
                    <a:pt x="104" y="14"/>
                  </a:lnTo>
                  <a:lnTo>
                    <a:pt x="112" y="23"/>
                  </a:lnTo>
                  <a:lnTo>
                    <a:pt x="110" y="28"/>
                  </a:lnTo>
                  <a:lnTo>
                    <a:pt x="107" y="33"/>
                  </a:lnTo>
                  <a:lnTo>
                    <a:pt x="105" y="37"/>
                  </a:lnTo>
                  <a:lnTo>
                    <a:pt x="101" y="41"/>
                  </a:lnTo>
                  <a:lnTo>
                    <a:pt x="94" y="47"/>
                  </a:lnTo>
                  <a:lnTo>
                    <a:pt x="90" y="55"/>
                  </a:lnTo>
                  <a:lnTo>
                    <a:pt x="83" y="54"/>
                  </a:lnTo>
                  <a:lnTo>
                    <a:pt x="77" y="55"/>
                  </a:lnTo>
                  <a:lnTo>
                    <a:pt x="76" y="49"/>
                  </a:lnTo>
                  <a:lnTo>
                    <a:pt x="69" y="48"/>
                  </a:lnTo>
                  <a:lnTo>
                    <a:pt x="71" y="44"/>
                  </a:lnTo>
                  <a:lnTo>
                    <a:pt x="74" y="38"/>
                  </a:lnTo>
                  <a:lnTo>
                    <a:pt x="77" y="33"/>
                  </a:lnTo>
                  <a:lnTo>
                    <a:pt x="80" y="29"/>
                  </a:lnTo>
                  <a:lnTo>
                    <a:pt x="80" y="28"/>
                  </a:lnTo>
                  <a:lnTo>
                    <a:pt x="80" y="27"/>
                  </a:lnTo>
                  <a:lnTo>
                    <a:pt x="70" y="31"/>
                  </a:lnTo>
                  <a:lnTo>
                    <a:pt x="60" y="33"/>
                  </a:lnTo>
                  <a:lnTo>
                    <a:pt x="57" y="28"/>
                  </a:lnTo>
                  <a:lnTo>
                    <a:pt x="55" y="23"/>
                  </a:lnTo>
                  <a:lnTo>
                    <a:pt x="48" y="25"/>
                  </a:lnTo>
                  <a:lnTo>
                    <a:pt x="42" y="28"/>
                  </a:lnTo>
                  <a:lnTo>
                    <a:pt x="36" y="31"/>
                  </a:lnTo>
                  <a:lnTo>
                    <a:pt x="29" y="33"/>
                  </a:lnTo>
                  <a:lnTo>
                    <a:pt x="22" y="33"/>
                  </a:lnTo>
                  <a:lnTo>
                    <a:pt x="14" y="33"/>
                  </a:lnTo>
                  <a:lnTo>
                    <a:pt x="7" y="33"/>
                  </a:lnTo>
                  <a:lnTo>
                    <a:pt x="0" y="32"/>
                  </a:lnTo>
                  <a:lnTo>
                    <a:pt x="4" y="21"/>
                  </a:lnTo>
                  <a:lnTo>
                    <a:pt x="13" y="12"/>
                  </a:lnTo>
                  <a:lnTo>
                    <a:pt x="17" y="8"/>
                  </a:lnTo>
                  <a:lnTo>
                    <a:pt x="23" y="5"/>
                  </a:lnTo>
                  <a:lnTo>
                    <a:pt x="28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5" name="Freeform 403"/>
            <p:cNvSpPr>
              <a:spLocks/>
            </p:cNvSpPr>
            <p:nvPr/>
          </p:nvSpPr>
          <p:spPr bwMode="auto">
            <a:xfrm>
              <a:off x="6726" y="3671"/>
              <a:ext cx="12" cy="9"/>
            </a:xfrm>
            <a:custGeom>
              <a:avLst/>
              <a:gdLst>
                <a:gd name="T0" fmla="*/ 0 w 50"/>
                <a:gd name="T1" fmla="*/ 0 h 37"/>
                <a:gd name="T2" fmla="*/ 0 w 50"/>
                <a:gd name="T3" fmla="*/ 0 h 37"/>
                <a:gd name="T4" fmla="*/ 0 w 50"/>
                <a:gd name="T5" fmla="*/ 0 h 37"/>
                <a:gd name="T6" fmla="*/ 0 w 50"/>
                <a:gd name="T7" fmla="*/ 0 h 37"/>
                <a:gd name="T8" fmla="*/ 0 w 50"/>
                <a:gd name="T9" fmla="*/ 0 h 37"/>
                <a:gd name="T10" fmla="*/ 0 w 50"/>
                <a:gd name="T11" fmla="*/ 0 h 37"/>
                <a:gd name="T12" fmla="*/ 0 w 50"/>
                <a:gd name="T13" fmla="*/ 0 h 37"/>
                <a:gd name="T14" fmla="*/ 0 w 50"/>
                <a:gd name="T15" fmla="*/ 0 h 37"/>
                <a:gd name="T16" fmla="*/ 0 w 50"/>
                <a:gd name="T17" fmla="*/ 0 h 37"/>
                <a:gd name="T18" fmla="*/ 0 w 50"/>
                <a:gd name="T19" fmla="*/ 0 h 37"/>
                <a:gd name="T20" fmla="*/ 0 w 50"/>
                <a:gd name="T21" fmla="*/ 0 h 37"/>
                <a:gd name="T22" fmla="*/ 0 w 50"/>
                <a:gd name="T23" fmla="*/ 0 h 37"/>
                <a:gd name="T24" fmla="*/ 0 w 50"/>
                <a:gd name="T25" fmla="*/ 0 h 37"/>
                <a:gd name="T26" fmla="*/ 0 w 50"/>
                <a:gd name="T27" fmla="*/ 0 h 37"/>
                <a:gd name="T28" fmla="*/ 0 w 50"/>
                <a:gd name="T29" fmla="*/ 0 h 37"/>
                <a:gd name="T30" fmla="*/ 0 w 50"/>
                <a:gd name="T31" fmla="*/ 0 h 37"/>
                <a:gd name="T32" fmla="*/ 0 w 50"/>
                <a:gd name="T33" fmla="*/ 0 h 37"/>
                <a:gd name="T34" fmla="*/ 0 w 50"/>
                <a:gd name="T35" fmla="*/ 0 h 37"/>
                <a:gd name="T36" fmla="*/ 0 w 50"/>
                <a:gd name="T37" fmla="*/ 0 h 37"/>
                <a:gd name="T38" fmla="*/ 0 w 50"/>
                <a:gd name="T39" fmla="*/ 0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"/>
                <a:gd name="T61" fmla="*/ 0 h 37"/>
                <a:gd name="T62" fmla="*/ 50 w 50"/>
                <a:gd name="T63" fmla="*/ 37 h 3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" h="37">
                  <a:moveTo>
                    <a:pt x="39" y="0"/>
                  </a:moveTo>
                  <a:lnTo>
                    <a:pt x="45" y="2"/>
                  </a:lnTo>
                  <a:lnTo>
                    <a:pt x="48" y="7"/>
                  </a:lnTo>
                  <a:lnTo>
                    <a:pt x="50" y="10"/>
                  </a:lnTo>
                  <a:lnTo>
                    <a:pt x="50" y="15"/>
                  </a:lnTo>
                  <a:lnTo>
                    <a:pt x="45" y="21"/>
                  </a:lnTo>
                  <a:lnTo>
                    <a:pt x="41" y="25"/>
                  </a:lnTo>
                  <a:lnTo>
                    <a:pt x="32" y="30"/>
                  </a:lnTo>
                  <a:lnTo>
                    <a:pt x="20" y="35"/>
                  </a:lnTo>
                  <a:lnTo>
                    <a:pt x="9" y="37"/>
                  </a:lnTo>
                  <a:lnTo>
                    <a:pt x="0" y="36"/>
                  </a:lnTo>
                  <a:lnTo>
                    <a:pt x="3" y="30"/>
                  </a:lnTo>
                  <a:lnTo>
                    <a:pt x="8" y="24"/>
                  </a:lnTo>
                  <a:lnTo>
                    <a:pt x="10" y="19"/>
                  </a:lnTo>
                  <a:lnTo>
                    <a:pt x="17" y="14"/>
                  </a:lnTo>
                  <a:lnTo>
                    <a:pt x="21" y="9"/>
                  </a:lnTo>
                  <a:lnTo>
                    <a:pt x="28" y="6"/>
                  </a:lnTo>
                  <a:lnTo>
                    <a:pt x="33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6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6" name="Freeform 404"/>
            <p:cNvSpPr>
              <a:spLocks/>
            </p:cNvSpPr>
            <p:nvPr/>
          </p:nvSpPr>
          <p:spPr bwMode="auto">
            <a:xfrm>
              <a:off x="7103" y="3674"/>
              <a:ext cx="8" cy="7"/>
            </a:xfrm>
            <a:custGeom>
              <a:avLst/>
              <a:gdLst>
                <a:gd name="T0" fmla="*/ 0 w 31"/>
                <a:gd name="T1" fmla="*/ 0 h 29"/>
                <a:gd name="T2" fmla="*/ 0 w 31"/>
                <a:gd name="T3" fmla="*/ 0 h 29"/>
                <a:gd name="T4" fmla="*/ 0 w 31"/>
                <a:gd name="T5" fmla="*/ 0 h 29"/>
                <a:gd name="T6" fmla="*/ 0 w 31"/>
                <a:gd name="T7" fmla="*/ 0 h 29"/>
                <a:gd name="T8" fmla="*/ 0 w 31"/>
                <a:gd name="T9" fmla="*/ 0 h 29"/>
                <a:gd name="T10" fmla="*/ 0 w 31"/>
                <a:gd name="T11" fmla="*/ 0 h 29"/>
                <a:gd name="T12" fmla="*/ 0 w 31"/>
                <a:gd name="T13" fmla="*/ 0 h 29"/>
                <a:gd name="T14" fmla="*/ 0 w 31"/>
                <a:gd name="T15" fmla="*/ 0 h 29"/>
                <a:gd name="T16" fmla="*/ 0 w 31"/>
                <a:gd name="T17" fmla="*/ 0 h 29"/>
                <a:gd name="T18" fmla="*/ 0 w 31"/>
                <a:gd name="T19" fmla="*/ 0 h 29"/>
                <a:gd name="T20" fmla="*/ 0 w 31"/>
                <a:gd name="T21" fmla="*/ 0 h 29"/>
                <a:gd name="T22" fmla="*/ 0 w 31"/>
                <a:gd name="T23" fmla="*/ 0 h 29"/>
                <a:gd name="T24" fmla="*/ 0 w 31"/>
                <a:gd name="T25" fmla="*/ 0 h 29"/>
                <a:gd name="T26" fmla="*/ 0 w 31"/>
                <a:gd name="T27" fmla="*/ 0 h 29"/>
                <a:gd name="T28" fmla="*/ 0 w 31"/>
                <a:gd name="T29" fmla="*/ 0 h 29"/>
                <a:gd name="T30" fmla="*/ 0 w 31"/>
                <a:gd name="T31" fmla="*/ 0 h 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"/>
                <a:gd name="T49" fmla="*/ 0 h 29"/>
                <a:gd name="T50" fmla="*/ 31 w 31"/>
                <a:gd name="T51" fmla="*/ 29 h 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" h="29">
                  <a:moveTo>
                    <a:pt x="17" y="0"/>
                  </a:moveTo>
                  <a:lnTo>
                    <a:pt x="26" y="4"/>
                  </a:lnTo>
                  <a:lnTo>
                    <a:pt x="30" y="10"/>
                  </a:lnTo>
                  <a:lnTo>
                    <a:pt x="31" y="13"/>
                  </a:lnTo>
                  <a:lnTo>
                    <a:pt x="30" y="19"/>
                  </a:lnTo>
                  <a:lnTo>
                    <a:pt x="25" y="21"/>
                  </a:lnTo>
                  <a:lnTo>
                    <a:pt x="19" y="24"/>
                  </a:lnTo>
                  <a:lnTo>
                    <a:pt x="14" y="26"/>
                  </a:lnTo>
                  <a:lnTo>
                    <a:pt x="8" y="29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2" y="14"/>
                  </a:lnTo>
                  <a:lnTo>
                    <a:pt x="6" y="10"/>
                  </a:lnTo>
                  <a:lnTo>
                    <a:pt x="11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7" name="Freeform 405"/>
            <p:cNvSpPr>
              <a:spLocks/>
            </p:cNvSpPr>
            <p:nvPr/>
          </p:nvSpPr>
          <p:spPr bwMode="auto">
            <a:xfrm>
              <a:off x="6797" y="3682"/>
              <a:ext cx="20" cy="19"/>
            </a:xfrm>
            <a:custGeom>
              <a:avLst/>
              <a:gdLst>
                <a:gd name="T0" fmla="*/ 0 w 81"/>
                <a:gd name="T1" fmla="*/ 0 h 75"/>
                <a:gd name="T2" fmla="*/ 0 w 81"/>
                <a:gd name="T3" fmla="*/ 0 h 75"/>
                <a:gd name="T4" fmla="*/ 0 w 81"/>
                <a:gd name="T5" fmla="*/ 0 h 75"/>
                <a:gd name="T6" fmla="*/ 0 w 81"/>
                <a:gd name="T7" fmla="*/ 0 h 75"/>
                <a:gd name="T8" fmla="*/ 0 w 81"/>
                <a:gd name="T9" fmla="*/ 0 h 75"/>
                <a:gd name="T10" fmla="*/ 0 w 81"/>
                <a:gd name="T11" fmla="*/ 0 h 75"/>
                <a:gd name="T12" fmla="*/ 0 w 81"/>
                <a:gd name="T13" fmla="*/ 0 h 75"/>
                <a:gd name="T14" fmla="*/ 0 w 81"/>
                <a:gd name="T15" fmla="*/ 0 h 75"/>
                <a:gd name="T16" fmla="*/ 0 w 81"/>
                <a:gd name="T17" fmla="*/ 0 h 75"/>
                <a:gd name="T18" fmla="*/ 0 w 81"/>
                <a:gd name="T19" fmla="*/ 0 h 75"/>
                <a:gd name="T20" fmla="*/ 0 w 81"/>
                <a:gd name="T21" fmla="*/ 0 h 75"/>
                <a:gd name="T22" fmla="*/ 0 w 81"/>
                <a:gd name="T23" fmla="*/ 0 h 75"/>
                <a:gd name="T24" fmla="*/ 0 w 81"/>
                <a:gd name="T25" fmla="*/ 0 h 75"/>
                <a:gd name="T26" fmla="*/ 0 w 81"/>
                <a:gd name="T27" fmla="*/ 0 h 75"/>
                <a:gd name="T28" fmla="*/ 0 w 81"/>
                <a:gd name="T29" fmla="*/ 0 h 75"/>
                <a:gd name="T30" fmla="*/ 0 w 81"/>
                <a:gd name="T31" fmla="*/ 0 h 75"/>
                <a:gd name="T32" fmla="*/ 0 w 81"/>
                <a:gd name="T33" fmla="*/ 0 h 75"/>
                <a:gd name="T34" fmla="*/ 0 w 81"/>
                <a:gd name="T35" fmla="*/ 0 h 75"/>
                <a:gd name="T36" fmla="*/ 0 w 81"/>
                <a:gd name="T37" fmla="*/ 0 h 75"/>
                <a:gd name="T38" fmla="*/ 0 w 81"/>
                <a:gd name="T39" fmla="*/ 0 h 75"/>
                <a:gd name="T40" fmla="*/ 0 w 81"/>
                <a:gd name="T41" fmla="*/ 0 h 75"/>
                <a:gd name="T42" fmla="*/ 0 w 81"/>
                <a:gd name="T43" fmla="*/ 0 h 75"/>
                <a:gd name="T44" fmla="*/ 0 w 81"/>
                <a:gd name="T45" fmla="*/ 0 h 75"/>
                <a:gd name="T46" fmla="*/ 0 w 81"/>
                <a:gd name="T47" fmla="*/ 0 h 75"/>
                <a:gd name="T48" fmla="*/ 0 w 81"/>
                <a:gd name="T49" fmla="*/ 0 h 75"/>
                <a:gd name="T50" fmla="*/ 0 w 81"/>
                <a:gd name="T51" fmla="*/ 0 h 75"/>
                <a:gd name="T52" fmla="*/ 0 w 81"/>
                <a:gd name="T53" fmla="*/ 0 h 75"/>
                <a:gd name="T54" fmla="*/ 0 w 81"/>
                <a:gd name="T55" fmla="*/ 0 h 75"/>
                <a:gd name="T56" fmla="*/ 0 w 81"/>
                <a:gd name="T57" fmla="*/ 0 h 75"/>
                <a:gd name="T58" fmla="*/ 0 w 81"/>
                <a:gd name="T59" fmla="*/ 0 h 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1"/>
                <a:gd name="T91" fmla="*/ 0 h 75"/>
                <a:gd name="T92" fmla="*/ 81 w 81"/>
                <a:gd name="T93" fmla="*/ 75 h 7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1" h="75">
                  <a:moveTo>
                    <a:pt x="48" y="0"/>
                  </a:moveTo>
                  <a:lnTo>
                    <a:pt x="59" y="8"/>
                  </a:lnTo>
                  <a:lnTo>
                    <a:pt x="68" y="17"/>
                  </a:lnTo>
                  <a:lnTo>
                    <a:pt x="72" y="21"/>
                  </a:lnTo>
                  <a:lnTo>
                    <a:pt x="75" y="27"/>
                  </a:lnTo>
                  <a:lnTo>
                    <a:pt x="78" y="32"/>
                  </a:lnTo>
                  <a:lnTo>
                    <a:pt x="81" y="38"/>
                  </a:lnTo>
                  <a:lnTo>
                    <a:pt x="72" y="35"/>
                  </a:lnTo>
                  <a:lnTo>
                    <a:pt x="63" y="36"/>
                  </a:lnTo>
                  <a:lnTo>
                    <a:pt x="55" y="39"/>
                  </a:lnTo>
                  <a:lnTo>
                    <a:pt x="48" y="46"/>
                  </a:lnTo>
                  <a:lnTo>
                    <a:pt x="39" y="52"/>
                  </a:lnTo>
                  <a:lnTo>
                    <a:pt x="33" y="61"/>
                  </a:lnTo>
                  <a:lnTo>
                    <a:pt x="27" y="67"/>
                  </a:lnTo>
                  <a:lnTo>
                    <a:pt x="25" y="75"/>
                  </a:lnTo>
                  <a:lnTo>
                    <a:pt x="16" y="73"/>
                  </a:lnTo>
                  <a:lnTo>
                    <a:pt x="10" y="73"/>
                  </a:lnTo>
                  <a:lnTo>
                    <a:pt x="4" y="71"/>
                  </a:lnTo>
                  <a:lnTo>
                    <a:pt x="2" y="72"/>
                  </a:lnTo>
                  <a:lnTo>
                    <a:pt x="0" y="63"/>
                  </a:lnTo>
                  <a:lnTo>
                    <a:pt x="1" y="56"/>
                  </a:lnTo>
                  <a:lnTo>
                    <a:pt x="2" y="47"/>
                  </a:lnTo>
                  <a:lnTo>
                    <a:pt x="8" y="40"/>
                  </a:lnTo>
                  <a:lnTo>
                    <a:pt x="12" y="34"/>
                  </a:lnTo>
                  <a:lnTo>
                    <a:pt x="16" y="29"/>
                  </a:lnTo>
                  <a:lnTo>
                    <a:pt x="21" y="22"/>
                  </a:lnTo>
                  <a:lnTo>
                    <a:pt x="27" y="18"/>
                  </a:lnTo>
                  <a:lnTo>
                    <a:pt x="38" y="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8" name="Freeform 406"/>
            <p:cNvSpPr>
              <a:spLocks/>
            </p:cNvSpPr>
            <p:nvPr/>
          </p:nvSpPr>
          <p:spPr bwMode="auto">
            <a:xfrm>
              <a:off x="6816" y="3682"/>
              <a:ext cx="34" cy="23"/>
            </a:xfrm>
            <a:custGeom>
              <a:avLst/>
              <a:gdLst>
                <a:gd name="T0" fmla="*/ 0 w 136"/>
                <a:gd name="T1" fmla="*/ 0 h 92"/>
                <a:gd name="T2" fmla="*/ 0 w 136"/>
                <a:gd name="T3" fmla="*/ 0 h 92"/>
                <a:gd name="T4" fmla="*/ 0 w 136"/>
                <a:gd name="T5" fmla="*/ 0 h 92"/>
                <a:gd name="T6" fmla="*/ 0 w 136"/>
                <a:gd name="T7" fmla="*/ 0 h 92"/>
                <a:gd name="T8" fmla="*/ 0 w 136"/>
                <a:gd name="T9" fmla="*/ 0 h 92"/>
                <a:gd name="T10" fmla="*/ 0 w 136"/>
                <a:gd name="T11" fmla="*/ 0 h 92"/>
                <a:gd name="T12" fmla="*/ 0 w 136"/>
                <a:gd name="T13" fmla="*/ 0 h 92"/>
                <a:gd name="T14" fmla="*/ 0 w 136"/>
                <a:gd name="T15" fmla="*/ 0 h 92"/>
                <a:gd name="T16" fmla="*/ 0 w 136"/>
                <a:gd name="T17" fmla="*/ 0 h 92"/>
                <a:gd name="T18" fmla="*/ 0 w 136"/>
                <a:gd name="T19" fmla="*/ 0 h 92"/>
                <a:gd name="T20" fmla="*/ 0 w 136"/>
                <a:gd name="T21" fmla="*/ 0 h 92"/>
                <a:gd name="T22" fmla="*/ 0 w 136"/>
                <a:gd name="T23" fmla="*/ 0 h 92"/>
                <a:gd name="T24" fmla="*/ 0 w 136"/>
                <a:gd name="T25" fmla="*/ 0 h 92"/>
                <a:gd name="T26" fmla="*/ 0 w 136"/>
                <a:gd name="T27" fmla="*/ 0 h 92"/>
                <a:gd name="T28" fmla="*/ 0 w 136"/>
                <a:gd name="T29" fmla="*/ 0 h 92"/>
                <a:gd name="T30" fmla="*/ 0 w 136"/>
                <a:gd name="T31" fmla="*/ 0 h 92"/>
                <a:gd name="T32" fmla="*/ 0 w 136"/>
                <a:gd name="T33" fmla="*/ 0 h 92"/>
                <a:gd name="T34" fmla="*/ 0 w 136"/>
                <a:gd name="T35" fmla="*/ 0 h 92"/>
                <a:gd name="T36" fmla="*/ 0 w 136"/>
                <a:gd name="T37" fmla="*/ 0 h 92"/>
                <a:gd name="T38" fmla="*/ 0 w 136"/>
                <a:gd name="T39" fmla="*/ 0 h 92"/>
                <a:gd name="T40" fmla="*/ 0 w 136"/>
                <a:gd name="T41" fmla="*/ 0 h 92"/>
                <a:gd name="T42" fmla="*/ 0 w 136"/>
                <a:gd name="T43" fmla="*/ 0 h 92"/>
                <a:gd name="T44" fmla="*/ 0 w 136"/>
                <a:gd name="T45" fmla="*/ 0 h 92"/>
                <a:gd name="T46" fmla="*/ 0 w 136"/>
                <a:gd name="T47" fmla="*/ 0 h 92"/>
                <a:gd name="T48" fmla="*/ 0 w 136"/>
                <a:gd name="T49" fmla="*/ 0 h 92"/>
                <a:gd name="T50" fmla="*/ 0 w 136"/>
                <a:gd name="T51" fmla="*/ 0 h 92"/>
                <a:gd name="T52" fmla="*/ 0 w 136"/>
                <a:gd name="T53" fmla="*/ 0 h 92"/>
                <a:gd name="T54" fmla="*/ 0 w 136"/>
                <a:gd name="T55" fmla="*/ 0 h 92"/>
                <a:gd name="T56" fmla="*/ 0 w 136"/>
                <a:gd name="T57" fmla="*/ 0 h 92"/>
                <a:gd name="T58" fmla="*/ 0 w 136"/>
                <a:gd name="T59" fmla="*/ 0 h 92"/>
                <a:gd name="T60" fmla="*/ 0 w 136"/>
                <a:gd name="T61" fmla="*/ 0 h 92"/>
                <a:gd name="T62" fmla="*/ 0 w 136"/>
                <a:gd name="T63" fmla="*/ 0 h 92"/>
                <a:gd name="T64" fmla="*/ 0 w 136"/>
                <a:gd name="T65" fmla="*/ 0 h 92"/>
                <a:gd name="T66" fmla="*/ 0 w 136"/>
                <a:gd name="T67" fmla="*/ 0 h 92"/>
                <a:gd name="T68" fmla="*/ 0 w 136"/>
                <a:gd name="T69" fmla="*/ 0 h 92"/>
                <a:gd name="T70" fmla="*/ 0 w 136"/>
                <a:gd name="T71" fmla="*/ 0 h 92"/>
                <a:gd name="T72" fmla="*/ 0 w 136"/>
                <a:gd name="T73" fmla="*/ 0 h 92"/>
                <a:gd name="T74" fmla="*/ 0 w 136"/>
                <a:gd name="T75" fmla="*/ 0 h 92"/>
                <a:gd name="T76" fmla="*/ 0 w 136"/>
                <a:gd name="T77" fmla="*/ 0 h 92"/>
                <a:gd name="T78" fmla="*/ 0 w 136"/>
                <a:gd name="T79" fmla="*/ 0 h 92"/>
                <a:gd name="T80" fmla="*/ 0 w 136"/>
                <a:gd name="T81" fmla="*/ 0 h 92"/>
                <a:gd name="T82" fmla="*/ 0 w 136"/>
                <a:gd name="T83" fmla="*/ 0 h 92"/>
                <a:gd name="T84" fmla="*/ 0 w 136"/>
                <a:gd name="T85" fmla="*/ 0 h 92"/>
                <a:gd name="T86" fmla="*/ 0 w 136"/>
                <a:gd name="T87" fmla="*/ 0 h 92"/>
                <a:gd name="T88" fmla="*/ 0 w 136"/>
                <a:gd name="T89" fmla="*/ 0 h 92"/>
                <a:gd name="T90" fmla="*/ 0 w 136"/>
                <a:gd name="T91" fmla="*/ 0 h 92"/>
                <a:gd name="T92" fmla="*/ 0 w 136"/>
                <a:gd name="T93" fmla="*/ 0 h 92"/>
                <a:gd name="T94" fmla="*/ 0 w 136"/>
                <a:gd name="T95" fmla="*/ 0 h 92"/>
                <a:gd name="T96" fmla="*/ 0 w 136"/>
                <a:gd name="T97" fmla="*/ 0 h 92"/>
                <a:gd name="T98" fmla="*/ 0 w 136"/>
                <a:gd name="T99" fmla="*/ 0 h 92"/>
                <a:gd name="T100" fmla="*/ 0 w 136"/>
                <a:gd name="T101" fmla="*/ 0 h 92"/>
                <a:gd name="T102" fmla="*/ 0 w 136"/>
                <a:gd name="T103" fmla="*/ 0 h 92"/>
                <a:gd name="T104" fmla="*/ 0 w 136"/>
                <a:gd name="T105" fmla="*/ 0 h 92"/>
                <a:gd name="T106" fmla="*/ 0 w 136"/>
                <a:gd name="T107" fmla="*/ 0 h 92"/>
                <a:gd name="T108" fmla="*/ 0 w 136"/>
                <a:gd name="T109" fmla="*/ 0 h 92"/>
                <a:gd name="T110" fmla="*/ 0 w 136"/>
                <a:gd name="T111" fmla="*/ 0 h 92"/>
                <a:gd name="T112" fmla="*/ 0 w 136"/>
                <a:gd name="T113" fmla="*/ 0 h 92"/>
                <a:gd name="T114" fmla="*/ 0 w 136"/>
                <a:gd name="T115" fmla="*/ 0 h 92"/>
                <a:gd name="T116" fmla="*/ 0 w 136"/>
                <a:gd name="T117" fmla="*/ 0 h 92"/>
                <a:gd name="T118" fmla="*/ 0 w 136"/>
                <a:gd name="T119" fmla="*/ 0 h 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6"/>
                <a:gd name="T181" fmla="*/ 0 h 92"/>
                <a:gd name="T182" fmla="*/ 136 w 136"/>
                <a:gd name="T183" fmla="*/ 92 h 9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6" h="92">
                  <a:moveTo>
                    <a:pt x="100" y="1"/>
                  </a:moveTo>
                  <a:lnTo>
                    <a:pt x="104" y="0"/>
                  </a:lnTo>
                  <a:lnTo>
                    <a:pt x="110" y="1"/>
                  </a:lnTo>
                  <a:lnTo>
                    <a:pt x="116" y="3"/>
                  </a:lnTo>
                  <a:lnTo>
                    <a:pt x="122" y="6"/>
                  </a:lnTo>
                  <a:lnTo>
                    <a:pt x="131" y="11"/>
                  </a:lnTo>
                  <a:lnTo>
                    <a:pt x="136" y="20"/>
                  </a:lnTo>
                  <a:lnTo>
                    <a:pt x="135" y="23"/>
                  </a:lnTo>
                  <a:lnTo>
                    <a:pt x="132" y="28"/>
                  </a:lnTo>
                  <a:lnTo>
                    <a:pt x="127" y="30"/>
                  </a:lnTo>
                  <a:lnTo>
                    <a:pt x="124" y="31"/>
                  </a:lnTo>
                  <a:lnTo>
                    <a:pt x="118" y="32"/>
                  </a:lnTo>
                  <a:lnTo>
                    <a:pt x="112" y="33"/>
                  </a:lnTo>
                  <a:lnTo>
                    <a:pt x="106" y="31"/>
                  </a:lnTo>
                  <a:lnTo>
                    <a:pt x="100" y="31"/>
                  </a:lnTo>
                  <a:lnTo>
                    <a:pt x="94" y="31"/>
                  </a:lnTo>
                  <a:lnTo>
                    <a:pt x="90" y="33"/>
                  </a:lnTo>
                  <a:lnTo>
                    <a:pt x="80" y="38"/>
                  </a:lnTo>
                  <a:lnTo>
                    <a:pt x="76" y="45"/>
                  </a:lnTo>
                  <a:lnTo>
                    <a:pt x="71" y="53"/>
                  </a:lnTo>
                  <a:lnTo>
                    <a:pt x="68" y="63"/>
                  </a:lnTo>
                  <a:lnTo>
                    <a:pt x="67" y="68"/>
                  </a:lnTo>
                  <a:lnTo>
                    <a:pt x="68" y="74"/>
                  </a:lnTo>
                  <a:lnTo>
                    <a:pt x="68" y="80"/>
                  </a:lnTo>
                  <a:lnTo>
                    <a:pt x="72" y="86"/>
                  </a:lnTo>
                  <a:lnTo>
                    <a:pt x="72" y="88"/>
                  </a:lnTo>
                  <a:lnTo>
                    <a:pt x="72" y="92"/>
                  </a:lnTo>
                  <a:lnTo>
                    <a:pt x="65" y="87"/>
                  </a:lnTo>
                  <a:lnTo>
                    <a:pt x="59" y="86"/>
                  </a:lnTo>
                  <a:lnTo>
                    <a:pt x="53" y="85"/>
                  </a:lnTo>
                  <a:lnTo>
                    <a:pt x="48" y="86"/>
                  </a:lnTo>
                  <a:lnTo>
                    <a:pt x="42" y="86"/>
                  </a:lnTo>
                  <a:lnTo>
                    <a:pt x="38" y="86"/>
                  </a:lnTo>
                  <a:lnTo>
                    <a:pt x="33" y="85"/>
                  </a:lnTo>
                  <a:lnTo>
                    <a:pt x="30" y="80"/>
                  </a:lnTo>
                  <a:lnTo>
                    <a:pt x="25" y="85"/>
                  </a:lnTo>
                  <a:lnTo>
                    <a:pt x="17" y="88"/>
                  </a:lnTo>
                  <a:lnTo>
                    <a:pt x="7" y="89"/>
                  </a:lnTo>
                  <a:lnTo>
                    <a:pt x="0" y="92"/>
                  </a:lnTo>
                  <a:lnTo>
                    <a:pt x="1" y="85"/>
                  </a:lnTo>
                  <a:lnTo>
                    <a:pt x="6" y="77"/>
                  </a:lnTo>
                  <a:lnTo>
                    <a:pt x="9" y="68"/>
                  </a:lnTo>
                  <a:lnTo>
                    <a:pt x="17" y="61"/>
                  </a:lnTo>
                  <a:lnTo>
                    <a:pt x="21" y="54"/>
                  </a:lnTo>
                  <a:lnTo>
                    <a:pt x="27" y="53"/>
                  </a:lnTo>
                  <a:lnTo>
                    <a:pt x="29" y="52"/>
                  </a:lnTo>
                  <a:lnTo>
                    <a:pt x="30" y="53"/>
                  </a:lnTo>
                  <a:lnTo>
                    <a:pt x="31" y="57"/>
                  </a:lnTo>
                  <a:lnTo>
                    <a:pt x="32" y="63"/>
                  </a:lnTo>
                  <a:lnTo>
                    <a:pt x="42" y="54"/>
                  </a:lnTo>
                  <a:lnTo>
                    <a:pt x="53" y="49"/>
                  </a:lnTo>
                  <a:lnTo>
                    <a:pt x="61" y="43"/>
                  </a:lnTo>
                  <a:lnTo>
                    <a:pt x="70" y="35"/>
                  </a:lnTo>
                  <a:lnTo>
                    <a:pt x="76" y="28"/>
                  </a:lnTo>
                  <a:lnTo>
                    <a:pt x="83" y="21"/>
                  </a:lnTo>
                  <a:lnTo>
                    <a:pt x="86" y="17"/>
                  </a:lnTo>
                  <a:lnTo>
                    <a:pt x="90" y="11"/>
                  </a:lnTo>
                  <a:lnTo>
                    <a:pt x="95" y="7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9" name="Freeform 407"/>
            <p:cNvSpPr>
              <a:spLocks/>
            </p:cNvSpPr>
            <p:nvPr/>
          </p:nvSpPr>
          <p:spPr bwMode="auto">
            <a:xfrm>
              <a:off x="7041" y="3683"/>
              <a:ext cx="14" cy="15"/>
            </a:xfrm>
            <a:custGeom>
              <a:avLst/>
              <a:gdLst>
                <a:gd name="T0" fmla="*/ 0 w 55"/>
                <a:gd name="T1" fmla="*/ 0 h 60"/>
                <a:gd name="T2" fmla="*/ 0 w 55"/>
                <a:gd name="T3" fmla="*/ 0 h 60"/>
                <a:gd name="T4" fmla="*/ 0 w 55"/>
                <a:gd name="T5" fmla="*/ 0 h 60"/>
                <a:gd name="T6" fmla="*/ 0 w 55"/>
                <a:gd name="T7" fmla="*/ 0 h 60"/>
                <a:gd name="T8" fmla="*/ 0 w 55"/>
                <a:gd name="T9" fmla="*/ 0 h 60"/>
                <a:gd name="T10" fmla="*/ 0 w 55"/>
                <a:gd name="T11" fmla="*/ 0 h 60"/>
                <a:gd name="T12" fmla="*/ 0 w 55"/>
                <a:gd name="T13" fmla="*/ 0 h 60"/>
                <a:gd name="T14" fmla="*/ 0 w 55"/>
                <a:gd name="T15" fmla="*/ 0 h 60"/>
                <a:gd name="T16" fmla="*/ 0 w 55"/>
                <a:gd name="T17" fmla="*/ 0 h 60"/>
                <a:gd name="T18" fmla="*/ 0 w 55"/>
                <a:gd name="T19" fmla="*/ 0 h 60"/>
                <a:gd name="T20" fmla="*/ 0 w 55"/>
                <a:gd name="T21" fmla="*/ 0 h 60"/>
                <a:gd name="T22" fmla="*/ 0 w 55"/>
                <a:gd name="T23" fmla="*/ 0 h 60"/>
                <a:gd name="T24" fmla="*/ 0 w 55"/>
                <a:gd name="T25" fmla="*/ 0 h 60"/>
                <a:gd name="T26" fmla="*/ 0 w 55"/>
                <a:gd name="T27" fmla="*/ 0 h 60"/>
                <a:gd name="T28" fmla="*/ 0 w 55"/>
                <a:gd name="T29" fmla="*/ 0 h 60"/>
                <a:gd name="T30" fmla="*/ 0 w 55"/>
                <a:gd name="T31" fmla="*/ 0 h 60"/>
                <a:gd name="T32" fmla="*/ 0 w 55"/>
                <a:gd name="T33" fmla="*/ 0 h 60"/>
                <a:gd name="T34" fmla="*/ 0 w 55"/>
                <a:gd name="T35" fmla="*/ 0 h 60"/>
                <a:gd name="T36" fmla="*/ 0 w 55"/>
                <a:gd name="T37" fmla="*/ 0 h 60"/>
                <a:gd name="T38" fmla="*/ 0 w 55"/>
                <a:gd name="T39" fmla="*/ 0 h 60"/>
                <a:gd name="T40" fmla="*/ 0 w 55"/>
                <a:gd name="T41" fmla="*/ 0 h 60"/>
                <a:gd name="T42" fmla="*/ 0 w 55"/>
                <a:gd name="T43" fmla="*/ 0 h 60"/>
                <a:gd name="T44" fmla="*/ 0 w 55"/>
                <a:gd name="T45" fmla="*/ 0 h 60"/>
                <a:gd name="T46" fmla="*/ 0 w 55"/>
                <a:gd name="T47" fmla="*/ 0 h 60"/>
                <a:gd name="T48" fmla="*/ 0 w 55"/>
                <a:gd name="T49" fmla="*/ 0 h 60"/>
                <a:gd name="T50" fmla="*/ 0 w 55"/>
                <a:gd name="T51" fmla="*/ 0 h 60"/>
                <a:gd name="T52" fmla="*/ 0 w 55"/>
                <a:gd name="T53" fmla="*/ 0 h 60"/>
                <a:gd name="T54" fmla="*/ 0 w 55"/>
                <a:gd name="T55" fmla="*/ 0 h 60"/>
                <a:gd name="T56" fmla="*/ 0 w 55"/>
                <a:gd name="T57" fmla="*/ 0 h 60"/>
                <a:gd name="T58" fmla="*/ 0 w 55"/>
                <a:gd name="T59" fmla="*/ 0 h 60"/>
                <a:gd name="T60" fmla="*/ 0 w 55"/>
                <a:gd name="T61" fmla="*/ 0 h 60"/>
                <a:gd name="T62" fmla="*/ 0 w 55"/>
                <a:gd name="T63" fmla="*/ 0 h 60"/>
                <a:gd name="T64" fmla="*/ 0 w 55"/>
                <a:gd name="T65" fmla="*/ 0 h 60"/>
                <a:gd name="T66" fmla="*/ 0 w 55"/>
                <a:gd name="T67" fmla="*/ 0 h 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5"/>
                <a:gd name="T103" fmla="*/ 0 h 60"/>
                <a:gd name="T104" fmla="*/ 55 w 55"/>
                <a:gd name="T105" fmla="*/ 60 h 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5" h="60">
                  <a:moveTo>
                    <a:pt x="6" y="0"/>
                  </a:moveTo>
                  <a:lnTo>
                    <a:pt x="15" y="4"/>
                  </a:lnTo>
                  <a:lnTo>
                    <a:pt x="26" y="3"/>
                  </a:lnTo>
                  <a:lnTo>
                    <a:pt x="31" y="1"/>
                  </a:lnTo>
                  <a:lnTo>
                    <a:pt x="36" y="1"/>
                  </a:lnTo>
                  <a:lnTo>
                    <a:pt x="43" y="2"/>
                  </a:lnTo>
                  <a:lnTo>
                    <a:pt x="50" y="5"/>
                  </a:lnTo>
                  <a:lnTo>
                    <a:pt x="48" y="7"/>
                  </a:lnTo>
                  <a:lnTo>
                    <a:pt x="46" y="9"/>
                  </a:lnTo>
                  <a:lnTo>
                    <a:pt x="53" y="13"/>
                  </a:lnTo>
                  <a:lnTo>
                    <a:pt x="55" y="18"/>
                  </a:lnTo>
                  <a:lnTo>
                    <a:pt x="55" y="25"/>
                  </a:lnTo>
                  <a:lnTo>
                    <a:pt x="53" y="30"/>
                  </a:lnTo>
                  <a:lnTo>
                    <a:pt x="48" y="37"/>
                  </a:lnTo>
                  <a:lnTo>
                    <a:pt x="46" y="43"/>
                  </a:lnTo>
                  <a:lnTo>
                    <a:pt x="46" y="48"/>
                  </a:lnTo>
                  <a:lnTo>
                    <a:pt x="50" y="55"/>
                  </a:lnTo>
                  <a:lnTo>
                    <a:pt x="43" y="56"/>
                  </a:lnTo>
                  <a:lnTo>
                    <a:pt x="36" y="57"/>
                  </a:lnTo>
                  <a:lnTo>
                    <a:pt x="30" y="58"/>
                  </a:lnTo>
                  <a:lnTo>
                    <a:pt x="23" y="60"/>
                  </a:lnTo>
                  <a:lnTo>
                    <a:pt x="26" y="51"/>
                  </a:lnTo>
                  <a:lnTo>
                    <a:pt x="29" y="43"/>
                  </a:lnTo>
                  <a:lnTo>
                    <a:pt x="29" y="34"/>
                  </a:lnTo>
                  <a:lnTo>
                    <a:pt x="27" y="28"/>
                  </a:lnTo>
                  <a:lnTo>
                    <a:pt x="23" y="24"/>
                  </a:lnTo>
                  <a:lnTo>
                    <a:pt x="19" y="21"/>
                  </a:lnTo>
                  <a:lnTo>
                    <a:pt x="11" y="21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1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0" name="Freeform 408"/>
            <p:cNvSpPr>
              <a:spLocks/>
            </p:cNvSpPr>
            <p:nvPr/>
          </p:nvSpPr>
          <p:spPr bwMode="auto">
            <a:xfrm>
              <a:off x="6736" y="3684"/>
              <a:ext cx="9" cy="18"/>
            </a:xfrm>
            <a:custGeom>
              <a:avLst/>
              <a:gdLst>
                <a:gd name="T0" fmla="*/ 0 w 39"/>
                <a:gd name="T1" fmla="*/ 0 h 72"/>
                <a:gd name="T2" fmla="*/ 0 w 39"/>
                <a:gd name="T3" fmla="*/ 0 h 72"/>
                <a:gd name="T4" fmla="*/ 0 w 39"/>
                <a:gd name="T5" fmla="*/ 0 h 72"/>
                <a:gd name="T6" fmla="*/ 0 w 39"/>
                <a:gd name="T7" fmla="*/ 0 h 72"/>
                <a:gd name="T8" fmla="*/ 0 w 39"/>
                <a:gd name="T9" fmla="*/ 0 h 72"/>
                <a:gd name="T10" fmla="*/ 0 w 39"/>
                <a:gd name="T11" fmla="*/ 0 h 72"/>
                <a:gd name="T12" fmla="*/ 0 w 39"/>
                <a:gd name="T13" fmla="*/ 0 h 72"/>
                <a:gd name="T14" fmla="*/ 0 w 39"/>
                <a:gd name="T15" fmla="*/ 0 h 72"/>
                <a:gd name="T16" fmla="*/ 0 w 39"/>
                <a:gd name="T17" fmla="*/ 0 h 72"/>
                <a:gd name="T18" fmla="*/ 0 w 39"/>
                <a:gd name="T19" fmla="*/ 0 h 72"/>
                <a:gd name="T20" fmla="*/ 0 w 39"/>
                <a:gd name="T21" fmla="*/ 0 h 72"/>
                <a:gd name="T22" fmla="*/ 0 w 39"/>
                <a:gd name="T23" fmla="*/ 0 h 72"/>
                <a:gd name="T24" fmla="*/ 0 w 39"/>
                <a:gd name="T25" fmla="*/ 0 h 72"/>
                <a:gd name="T26" fmla="*/ 0 w 39"/>
                <a:gd name="T27" fmla="*/ 0 h 72"/>
                <a:gd name="T28" fmla="*/ 0 w 39"/>
                <a:gd name="T29" fmla="*/ 0 h 72"/>
                <a:gd name="T30" fmla="*/ 0 w 39"/>
                <a:gd name="T31" fmla="*/ 0 h 72"/>
                <a:gd name="T32" fmla="*/ 0 w 39"/>
                <a:gd name="T33" fmla="*/ 0 h 72"/>
                <a:gd name="T34" fmla="*/ 0 w 39"/>
                <a:gd name="T35" fmla="*/ 0 h 72"/>
                <a:gd name="T36" fmla="*/ 0 w 39"/>
                <a:gd name="T37" fmla="*/ 0 h 72"/>
                <a:gd name="T38" fmla="*/ 0 w 39"/>
                <a:gd name="T39" fmla="*/ 0 h 72"/>
                <a:gd name="T40" fmla="*/ 0 w 39"/>
                <a:gd name="T41" fmla="*/ 0 h 72"/>
                <a:gd name="T42" fmla="*/ 0 w 39"/>
                <a:gd name="T43" fmla="*/ 0 h 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9"/>
                <a:gd name="T67" fmla="*/ 0 h 72"/>
                <a:gd name="T68" fmla="*/ 39 w 39"/>
                <a:gd name="T69" fmla="*/ 72 h 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9" h="72">
                  <a:moveTo>
                    <a:pt x="30" y="0"/>
                  </a:moveTo>
                  <a:lnTo>
                    <a:pt x="36" y="2"/>
                  </a:lnTo>
                  <a:lnTo>
                    <a:pt x="39" y="7"/>
                  </a:lnTo>
                  <a:lnTo>
                    <a:pt x="39" y="11"/>
                  </a:lnTo>
                  <a:lnTo>
                    <a:pt x="39" y="19"/>
                  </a:lnTo>
                  <a:lnTo>
                    <a:pt x="30" y="27"/>
                  </a:lnTo>
                  <a:lnTo>
                    <a:pt x="22" y="38"/>
                  </a:lnTo>
                  <a:lnTo>
                    <a:pt x="14" y="48"/>
                  </a:lnTo>
                  <a:lnTo>
                    <a:pt x="11" y="55"/>
                  </a:lnTo>
                  <a:lnTo>
                    <a:pt x="17" y="67"/>
                  </a:lnTo>
                  <a:lnTo>
                    <a:pt x="9" y="72"/>
                  </a:lnTo>
                  <a:lnTo>
                    <a:pt x="1" y="64"/>
                  </a:lnTo>
                  <a:lnTo>
                    <a:pt x="0" y="56"/>
                  </a:lnTo>
                  <a:lnTo>
                    <a:pt x="1" y="48"/>
                  </a:lnTo>
                  <a:lnTo>
                    <a:pt x="4" y="40"/>
                  </a:lnTo>
                  <a:lnTo>
                    <a:pt x="6" y="34"/>
                  </a:lnTo>
                  <a:lnTo>
                    <a:pt x="10" y="28"/>
                  </a:lnTo>
                  <a:lnTo>
                    <a:pt x="14" y="22"/>
                  </a:lnTo>
                  <a:lnTo>
                    <a:pt x="17" y="17"/>
                  </a:lnTo>
                  <a:lnTo>
                    <a:pt x="24" y="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1" name="Freeform 409"/>
            <p:cNvSpPr>
              <a:spLocks/>
            </p:cNvSpPr>
            <p:nvPr/>
          </p:nvSpPr>
          <p:spPr bwMode="auto">
            <a:xfrm>
              <a:off x="7061" y="3687"/>
              <a:ext cx="11" cy="7"/>
            </a:xfrm>
            <a:custGeom>
              <a:avLst/>
              <a:gdLst>
                <a:gd name="T0" fmla="*/ 0 w 43"/>
                <a:gd name="T1" fmla="*/ 0 h 28"/>
                <a:gd name="T2" fmla="*/ 0 w 43"/>
                <a:gd name="T3" fmla="*/ 0 h 28"/>
                <a:gd name="T4" fmla="*/ 0 w 43"/>
                <a:gd name="T5" fmla="*/ 0 h 28"/>
                <a:gd name="T6" fmla="*/ 0 w 43"/>
                <a:gd name="T7" fmla="*/ 0 h 28"/>
                <a:gd name="T8" fmla="*/ 0 w 43"/>
                <a:gd name="T9" fmla="*/ 0 h 28"/>
                <a:gd name="T10" fmla="*/ 0 w 43"/>
                <a:gd name="T11" fmla="*/ 0 h 28"/>
                <a:gd name="T12" fmla="*/ 0 w 43"/>
                <a:gd name="T13" fmla="*/ 0 h 28"/>
                <a:gd name="T14" fmla="*/ 0 w 43"/>
                <a:gd name="T15" fmla="*/ 0 h 28"/>
                <a:gd name="T16" fmla="*/ 0 w 43"/>
                <a:gd name="T17" fmla="*/ 0 h 28"/>
                <a:gd name="T18" fmla="*/ 0 w 43"/>
                <a:gd name="T19" fmla="*/ 0 h 28"/>
                <a:gd name="T20" fmla="*/ 0 w 43"/>
                <a:gd name="T21" fmla="*/ 0 h 28"/>
                <a:gd name="T22" fmla="*/ 0 w 43"/>
                <a:gd name="T23" fmla="*/ 0 h 28"/>
                <a:gd name="T24" fmla="*/ 0 w 43"/>
                <a:gd name="T25" fmla="*/ 0 h 28"/>
                <a:gd name="T26" fmla="*/ 0 w 43"/>
                <a:gd name="T27" fmla="*/ 0 h 28"/>
                <a:gd name="T28" fmla="*/ 0 w 43"/>
                <a:gd name="T29" fmla="*/ 0 h 28"/>
                <a:gd name="T30" fmla="*/ 0 w 43"/>
                <a:gd name="T31" fmla="*/ 0 h 28"/>
                <a:gd name="T32" fmla="*/ 0 w 43"/>
                <a:gd name="T33" fmla="*/ 0 h 28"/>
                <a:gd name="T34" fmla="*/ 0 w 43"/>
                <a:gd name="T35" fmla="*/ 0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28"/>
                <a:gd name="T56" fmla="*/ 43 w 43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28">
                  <a:moveTo>
                    <a:pt x="22" y="0"/>
                  </a:moveTo>
                  <a:lnTo>
                    <a:pt x="26" y="1"/>
                  </a:lnTo>
                  <a:lnTo>
                    <a:pt x="32" y="7"/>
                  </a:lnTo>
                  <a:lnTo>
                    <a:pt x="37" y="11"/>
                  </a:lnTo>
                  <a:lnTo>
                    <a:pt x="43" y="16"/>
                  </a:lnTo>
                  <a:lnTo>
                    <a:pt x="43" y="17"/>
                  </a:lnTo>
                  <a:lnTo>
                    <a:pt x="43" y="18"/>
                  </a:lnTo>
                  <a:lnTo>
                    <a:pt x="37" y="15"/>
                  </a:lnTo>
                  <a:lnTo>
                    <a:pt x="30" y="15"/>
                  </a:lnTo>
                  <a:lnTo>
                    <a:pt x="25" y="15"/>
                  </a:lnTo>
                  <a:lnTo>
                    <a:pt x="19" y="18"/>
                  </a:lnTo>
                  <a:lnTo>
                    <a:pt x="9" y="24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9" y="13"/>
                  </a:lnTo>
                  <a:lnTo>
                    <a:pt x="17" y="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2" name="Freeform 410"/>
            <p:cNvSpPr>
              <a:spLocks/>
            </p:cNvSpPr>
            <p:nvPr/>
          </p:nvSpPr>
          <p:spPr bwMode="auto">
            <a:xfrm>
              <a:off x="6857" y="3688"/>
              <a:ext cx="17" cy="13"/>
            </a:xfrm>
            <a:custGeom>
              <a:avLst/>
              <a:gdLst>
                <a:gd name="T0" fmla="*/ 0 w 68"/>
                <a:gd name="T1" fmla="*/ 0 h 49"/>
                <a:gd name="T2" fmla="*/ 0 w 68"/>
                <a:gd name="T3" fmla="*/ 0 h 49"/>
                <a:gd name="T4" fmla="*/ 0 w 68"/>
                <a:gd name="T5" fmla="*/ 0 h 49"/>
                <a:gd name="T6" fmla="*/ 0 w 68"/>
                <a:gd name="T7" fmla="*/ 0 h 49"/>
                <a:gd name="T8" fmla="*/ 0 w 68"/>
                <a:gd name="T9" fmla="*/ 0 h 49"/>
                <a:gd name="T10" fmla="*/ 0 w 68"/>
                <a:gd name="T11" fmla="*/ 0 h 49"/>
                <a:gd name="T12" fmla="*/ 0 w 68"/>
                <a:gd name="T13" fmla="*/ 0 h 49"/>
                <a:gd name="T14" fmla="*/ 0 w 68"/>
                <a:gd name="T15" fmla="*/ 0 h 49"/>
                <a:gd name="T16" fmla="*/ 0 w 68"/>
                <a:gd name="T17" fmla="*/ 0 h 49"/>
                <a:gd name="T18" fmla="*/ 0 w 68"/>
                <a:gd name="T19" fmla="*/ 0 h 49"/>
                <a:gd name="T20" fmla="*/ 0 w 68"/>
                <a:gd name="T21" fmla="*/ 0 h 49"/>
                <a:gd name="T22" fmla="*/ 0 w 68"/>
                <a:gd name="T23" fmla="*/ 0 h 49"/>
                <a:gd name="T24" fmla="*/ 0 w 68"/>
                <a:gd name="T25" fmla="*/ 0 h 49"/>
                <a:gd name="T26" fmla="*/ 0 w 68"/>
                <a:gd name="T27" fmla="*/ 0 h 49"/>
                <a:gd name="T28" fmla="*/ 0 w 68"/>
                <a:gd name="T29" fmla="*/ 0 h 49"/>
                <a:gd name="T30" fmla="*/ 0 w 68"/>
                <a:gd name="T31" fmla="*/ 0 h 49"/>
                <a:gd name="T32" fmla="*/ 0 w 68"/>
                <a:gd name="T33" fmla="*/ 0 h 49"/>
                <a:gd name="T34" fmla="*/ 0 w 68"/>
                <a:gd name="T35" fmla="*/ 0 h 49"/>
                <a:gd name="T36" fmla="*/ 0 w 68"/>
                <a:gd name="T37" fmla="*/ 0 h 49"/>
                <a:gd name="T38" fmla="*/ 0 w 68"/>
                <a:gd name="T39" fmla="*/ 0 h 49"/>
                <a:gd name="T40" fmla="*/ 0 w 68"/>
                <a:gd name="T41" fmla="*/ 0 h 49"/>
                <a:gd name="T42" fmla="*/ 0 w 68"/>
                <a:gd name="T43" fmla="*/ 0 h 49"/>
                <a:gd name="T44" fmla="*/ 0 w 68"/>
                <a:gd name="T45" fmla="*/ 0 h 49"/>
                <a:gd name="T46" fmla="*/ 0 w 68"/>
                <a:gd name="T47" fmla="*/ 0 h 49"/>
                <a:gd name="T48" fmla="*/ 0 w 68"/>
                <a:gd name="T49" fmla="*/ 0 h 49"/>
                <a:gd name="T50" fmla="*/ 0 w 68"/>
                <a:gd name="T51" fmla="*/ 0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49"/>
                <a:gd name="T80" fmla="*/ 68 w 68"/>
                <a:gd name="T81" fmla="*/ 49 h 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49">
                  <a:moveTo>
                    <a:pt x="54" y="0"/>
                  </a:moveTo>
                  <a:lnTo>
                    <a:pt x="59" y="4"/>
                  </a:lnTo>
                  <a:lnTo>
                    <a:pt x="63" y="9"/>
                  </a:lnTo>
                  <a:lnTo>
                    <a:pt x="67" y="16"/>
                  </a:lnTo>
                  <a:lnTo>
                    <a:pt x="68" y="24"/>
                  </a:lnTo>
                  <a:lnTo>
                    <a:pt x="60" y="22"/>
                  </a:lnTo>
                  <a:lnTo>
                    <a:pt x="53" y="23"/>
                  </a:lnTo>
                  <a:lnTo>
                    <a:pt x="48" y="25"/>
                  </a:lnTo>
                  <a:lnTo>
                    <a:pt x="42" y="30"/>
                  </a:lnTo>
                  <a:lnTo>
                    <a:pt x="36" y="35"/>
                  </a:lnTo>
                  <a:lnTo>
                    <a:pt x="30" y="39"/>
                  </a:lnTo>
                  <a:lnTo>
                    <a:pt x="25" y="44"/>
                  </a:lnTo>
                  <a:lnTo>
                    <a:pt x="19" y="47"/>
                  </a:lnTo>
                  <a:lnTo>
                    <a:pt x="15" y="48"/>
                  </a:lnTo>
                  <a:lnTo>
                    <a:pt x="10" y="49"/>
                  </a:lnTo>
                  <a:lnTo>
                    <a:pt x="4" y="48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12" y="33"/>
                  </a:lnTo>
                  <a:lnTo>
                    <a:pt x="17" y="26"/>
                  </a:lnTo>
                  <a:lnTo>
                    <a:pt x="24" y="21"/>
                  </a:lnTo>
                  <a:lnTo>
                    <a:pt x="29" y="16"/>
                  </a:lnTo>
                  <a:lnTo>
                    <a:pt x="37" y="10"/>
                  </a:lnTo>
                  <a:lnTo>
                    <a:pt x="44" y="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3" name="Freeform 411"/>
            <p:cNvSpPr>
              <a:spLocks/>
            </p:cNvSpPr>
            <p:nvPr/>
          </p:nvSpPr>
          <p:spPr bwMode="auto">
            <a:xfrm>
              <a:off x="6713" y="3690"/>
              <a:ext cx="7" cy="8"/>
            </a:xfrm>
            <a:custGeom>
              <a:avLst/>
              <a:gdLst>
                <a:gd name="T0" fmla="*/ 0 w 30"/>
                <a:gd name="T1" fmla="*/ 0 h 31"/>
                <a:gd name="T2" fmla="*/ 0 w 30"/>
                <a:gd name="T3" fmla="*/ 0 h 31"/>
                <a:gd name="T4" fmla="*/ 0 w 30"/>
                <a:gd name="T5" fmla="*/ 0 h 31"/>
                <a:gd name="T6" fmla="*/ 0 w 30"/>
                <a:gd name="T7" fmla="*/ 0 h 31"/>
                <a:gd name="T8" fmla="*/ 0 w 30"/>
                <a:gd name="T9" fmla="*/ 0 h 31"/>
                <a:gd name="T10" fmla="*/ 0 w 30"/>
                <a:gd name="T11" fmla="*/ 0 h 31"/>
                <a:gd name="T12" fmla="*/ 0 w 30"/>
                <a:gd name="T13" fmla="*/ 0 h 31"/>
                <a:gd name="T14" fmla="*/ 0 w 30"/>
                <a:gd name="T15" fmla="*/ 0 h 31"/>
                <a:gd name="T16" fmla="*/ 0 w 30"/>
                <a:gd name="T17" fmla="*/ 0 h 31"/>
                <a:gd name="T18" fmla="*/ 0 w 30"/>
                <a:gd name="T19" fmla="*/ 0 h 31"/>
                <a:gd name="T20" fmla="*/ 0 w 30"/>
                <a:gd name="T21" fmla="*/ 0 h 31"/>
                <a:gd name="T22" fmla="*/ 0 w 30"/>
                <a:gd name="T23" fmla="*/ 0 h 31"/>
                <a:gd name="T24" fmla="*/ 0 w 30"/>
                <a:gd name="T25" fmla="*/ 0 h 31"/>
                <a:gd name="T26" fmla="*/ 0 w 30"/>
                <a:gd name="T27" fmla="*/ 0 h 31"/>
                <a:gd name="T28" fmla="*/ 0 w 30"/>
                <a:gd name="T29" fmla="*/ 0 h 31"/>
                <a:gd name="T30" fmla="*/ 0 w 30"/>
                <a:gd name="T31" fmla="*/ 0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"/>
                <a:gd name="T49" fmla="*/ 0 h 31"/>
                <a:gd name="T50" fmla="*/ 30 w 30"/>
                <a:gd name="T51" fmla="*/ 31 h 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" h="31">
                  <a:moveTo>
                    <a:pt x="21" y="0"/>
                  </a:moveTo>
                  <a:lnTo>
                    <a:pt x="27" y="4"/>
                  </a:lnTo>
                  <a:lnTo>
                    <a:pt x="30" y="8"/>
                  </a:lnTo>
                  <a:lnTo>
                    <a:pt x="27" y="12"/>
                  </a:lnTo>
                  <a:lnTo>
                    <a:pt x="21" y="17"/>
                  </a:lnTo>
                  <a:lnTo>
                    <a:pt x="13" y="23"/>
                  </a:lnTo>
                  <a:lnTo>
                    <a:pt x="8" y="31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3" y="14"/>
                  </a:lnTo>
                  <a:lnTo>
                    <a:pt x="8" y="9"/>
                  </a:lnTo>
                  <a:lnTo>
                    <a:pt x="14" y="6"/>
                  </a:lnTo>
                  <a:lnTo>
                    <a:pt x="18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4" name="Freeform 412"/>
            <p:cNvSpPr>
              <a:spLocks/>
            </p:cNvSpPr>
            <p:nvPr/>
          </p:nvSpPr>
          <p:spPr bwMode="auto">
            <a:xfrm>
              <a:off x="6769" y="3693"/>
              <a:ext cx="17" cy="13"/>
            </a:xfrm>
            <a:custGeom>
              <a:avLst/>
              <a:gdLst>
                <a:gd name="T0" fmla="*/ 0 w 68"/>
                <a:gd name="T1" fmla="*/ 0 h 53"/>
                <a:gd name="T2" fmla="*/ 0 w 68"/>
                <a:gd name="T3" fmla="*/ 0 h 53"/>
                <a:gd name="T4" fmla="*/ 0 w 68"/>
                <a:gd name="T5" fmla="*/ 0 h 53"/>
                <a:gd name="T6" fmla="*/ 0 w 68"/>
                <a:gd name="T7" fmla="*/ 0 h 53"/>
                <a:gd name="T8" fmla="*/ 0 w 68"/>
                <a:gd name="T9" fmla="*/ 0 h 53"/>
                <a:gd name="T10" fmla="*/ 0 w 68"/>
                <a:gd name="T11" fmla="*/ 0 h 53"/>
                <a:gd name="T12" fmla="*/ 0 w 68"/>
                <a:gd name="T13" fmla="*/ 0 h 53"/>
                <a:gd name="T14" fmla="*/ 0 w 68"/>
                <a:gd name="T15" fmla="*/ 0 h 53"/>
                <a:gd name="T16" fmla="*/ 0 w 68"/>
                <a:gd name="T17" fmla="*/ 0 h 53"/>
                <a:gd name="T18" fmla="*/ 0 w 68"/>
                <a:gd name="T19" fmla="*/ 0 h 53"/>
                <a:gd name="T20" fmla="*/ 0 w 68"/>
                <a:gd name="T21" fmla="*/ 0 h 53"/>
                <a:gd name="T22" fmla="*/ 0 w 68"/>
                <a:gd name="T23" fmla="*/ 0 h 53"/>
                <a:gd name="T24" fmla="*/ 0 w 68"/>
                <a:gd name="T25" fmla="*/ 0 h 53"/>
                <a:gd name="T26" fmla="*/ 0 w 68"/>
                <a:gd name="T27" fmla="*/ 0 h 53"/>
                <a:gd name="T28" fmla="*/ 0 w 68"/>
                <a:gd name="T29" fmla="*/ 0 h 53"/>
                <a:gd name="T30" fmla="*/ 0 w 68"/>
                <a:gd name="T31" fmla="*/ 0 h 53"/>
                <a:gd name="T32" fmla="*/ 0 w 68"/>
                <a:gd name="T33" fmla="*/ 0 h 53"/>
                <a:gd name="T34" fmla="*/ 0 w 68"/>
                <a:gd name="T35" fmla="*/ 0 h 53"/>
                <a:gd name="T36" fmla="*/ 0 w 68"/>
                <a:gd name="T37" fmla="*/ 0 h 53"/>
                <a:gd name="T38" fmla="*/ 0 w 68"/>
                <a:gd name="T39" fmla="*/ 0 h 53"/>
                <a:gd name="T40" fmla="*/ 0 w 68"/>
                <a:gd name="T41" fmla="*/ 0 h 53"/>
                <a:gd name="T42" fmla="*/ 0 w 68"/>
                <a:gd name="T43" fmla="*/ 0 h 53"/>
                <a:gd name="T44" fmla="*/ 0 w 68"/>
                <a:gd name="T45" fmla="*/ 0 h 53"/>
                <a:gd name="T46" fmla="*/ 0 w 68"/>
                <a:gd name="T47" fmla="*/ 0 h 53"/>
                <a:gd name="T48" fmla="*/ 0 w 68"/>
                <a:gd name="T49" fmla="*/ 0 h 53"/>
                <a:gd name="T50" fmla="*/ 0 w 68"/>
                <a:gd name="T51" fmla="*/ 0 h 5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53"/>
                <a:gd name="T80" fmla="*/ 68 w 68"/>
                <a:gd name="T81" fmla="*/ 53 h 5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53">
                  <a:moveTo>
                    <a:pt x="42" y="0"/>
                  </a:moveTo>
                  <a:lnTo>
                    <a:pt x="47" y="4"/>
                  </a:lnTo>
                  <a:lnTo>
                    <a:pt x="56" y="8"/>
                  </a:lnTo>
                  <a:lnTo>
                    <a:pt x="63" y="15"/>
                  </a:lnTo>
                  <a:lnTo>
                    <a:pt x="68" y="24"/>
                  </a:lnTo>
                  <a:lnTo>
                    <a:pt x="61" y="19"/>
                  </a:lnTo>
                  <a:lnTo>
                    <a:pt x="56" y="19"/>
                  </a:lnTo>
                  <a:lnTo>
                    <a:pt x="51" y="18"/>
                  </a:lnTo>
                  <a:lnTo>
                    <a:pt x="48" y="21"/>
                  </a:lnTo>
                  <a:lnTo>
                    <a:pt x="41" y="27"/>
                  </a:lnTo>
                  <a:lnTo>
                    <a:pt x="34" y="36"/>
                  </a:lnTo>
                  <a:lnTo>
                    <a:pt x="27" y="42"/>
                  </a:lnTo>
                  <a:lnTo>
                    <a:pt x="21" y="47"/>
                  </a:lnTo>
                  <a:lnTo>
                    <a:pt x="15" y="50"/>
                  </a:lnTo>
                  <a:lnTo>
                    <a:pt x="10" y="52"/>
                  </a:lnTo>
                  <a:lnTo>
                    <a:pt x="6" y="52"/>
                  </a:lnTo>
                  <a:lnTo>
                    <a:pt x="0" y="53"/>
                  </a:lnTo>
                  <a:lnTo>
                    <a:pt x="4" y="46"/>
                  </a:lnTo>
                  <a:lnTo>
                    <a:pt x="9" y="39"/>
                  </a:lnTo>
                  <a:lnTo>
                    <a:pt x="14" y="32"/>
                  </a:lnTo>
                  <a:lnTo>
                    <a:pt x="21" y="27"/>
                  </a:lnTo>
                  <a:lnTo>
                    <a:pt x="25" y="19"/>
                  </a:lnTo>
                  <a:lnTo>
                    <a:pt x="31" y="13"/>
                  </a:lnTo>
                  <a:lnTo>
                    <a:pt x="36" y="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5" name="Freeform 413"/>
            <p:cNvSpPr>
              <a:spLocks/>
            </p:cNvSpPr>
            <p:nvPr/>
          </p:nvSpPr>
          <p:spPr bwMode="auto">
            <a:xfrm>
              <a:off x="6926" y="3693"/>
              <a:ext cx="17" cy="10"/>
            </a:xfrm>
            <a:custGeom>
              <a:avLst/>
              <a:gdLst>
                <a:gd name="T0" fmla="*/ 0 w 69"/>
                <a:gd name="T1" fmla="*/ 0 h 38"/>
                <a:gd name="T2" fmla="*/ 0 w 69"/>
                <a:gd name="T3" fmla="*/ 0 h 38"/>
                <a:gd name="T4" fmla="*/ 0 w 69"/>
                <a:gd name="T5" fmla="*/ 0 h 38"/>
                <a:gd name="T6" fmla="*/ 0 w 69"/>
                <a:gd name="T7" fmla="*/ 0 h 38"/>
                <a:gd name="T8" fmla="*/ 0 w 69"/>
                <a:gd name="T9" fmla="*/ 0 h 38"/>
                <a:gd name="T10" fmla="*/ 0 w 69"/>
                <a:gd name="T11" fmla="*/ 0 h 38"/>
                <a:gd name="T12" fmla="*/ 0 w 69"/>
                <a:gd name="T13" fmla="*/ 0 h 38"/>
                <a:gd name="T14" fmla="*/ 0 w 69"/>
                <a:gd name="T15" fmla="*/ 0 h 38"/>
                <a:gd name="T16" fmla="*/ 0 w 69"/>
                <a:gd name="T17" fmla="*/ 0 h 38"/>
                <a:gd name="T18" fmla="*/ 0 w 69"/>
                <a:gd name="T19" fmla="*/ 0 h 38"/>
                <a:gd name="T20" fmla="*/ 0 w 69"/>
                <a:gd name="T21" fmla="*/ 0 h 38"/>
                <a:gd name="T22" fmla="*/ 0 w 69"/>
                <a:gd name="T23" fmla="*/ 0 h 38"/>
                <a:gd name="T24" fmla="*/ 0 w 69"/>
                <a:gd name="T25" fmla="*/ 0 h 38"/>
                <a:gd name="T26" fmla="*/ 0 w 69"/>
                <a:gd name="T27" fmla="*/ 0 h 38"/>
                <a:gd name="T28" fmla="*/ 0 w 69"/>
                <a:gd name="T29" fmla="*/ 0 h 38"/>
                <a:gd name="T30" fmla="*/ 0 w 69"/>
                <a:gd name="T31" fmla="*/ 0 h 38"/>
                <a:gd name="T32" fmla="*/ 0 w 69"/>
                <a:gd name="T33" fmla="*/ 0 h 38"/>
                <a:gd name="T34" fmla="*/ 0 w 69"/>
                <a:gd name="T35" fmla="*/ 0 h 38"/>
                <a:gd name="T36" fmla="*/ 0 w 69"/>
                <a:gd name="T37" fmla="*/ 0 h 38"/>
                <a:gd name="T38" fmla="*/ 0 w 69"/>
                <a:gd name="T39" fmla="*/ 0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9"/>
                <a:gd name="T61" fmla="*/ 0 h 38"/>
                <a:gd name="T62" fmla="*/ 69 w 69"/>
                <a:gd name="T63" fmla="*/ 38 h 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9" h="38">
                  <a:moveTo>
                    <a:pt x="32" y="0"/>
                  </a:moveTo>
                  <a:lnTo>
                    <a:pt x="41" y="2"/>
                  </a:lnTo>
                  <a:lnTo>
                    <a:pt x="51" y="7"/>
                  </a:lnTo>
                  <a:lnTo>
                    <a:pt x="59" y="15"/>
                  </a:lnTo>
                  <a:lnTo>
                    <a:pt x="69" y="21"/>
                  </a:lnTo>
                  <a:lnTo>
                    <a:pt x="59" y="17"/>
                  </a:lnTo>
                  <a:lnTo>
                    <a:pt x="52" y="16"/>
                  </a:lnTo>
                  <a:lnTo>
                    <a:pt x="42" y="17"/>
                  </a:lnTo>
                  <a:lnTo>
                    <a:pt x="34" y="20"/>
                  </a:lnTo>
                  <a:lnTo>
                    <a:pt x="26" y="24"/>
                  </a:lnTo>
                  <a:lnTo>
                    <a:pt x="17" y="28"/>
                  </a:lnTo>
                  <a:lnTo>
                    <a:pt x="9" y="33"/>
                  </a:lnTo>
                  <a:lnTo>
                    <a:pt x="0" y="38"/>
                  </a:lnTo>
                  <a:lnTo>
                    <a:pt x="5" y="31"/>
                  </a:lnTo>
                  <a:lnTo>
                    <a:pt x="10" y="26"/>
                  </a:lnTo>
                  <a:lnTo>
                    <a:pt x="15" y="19"/>
                  </a:lnTo>
                  <a:lnTo>
                    <a:pt x="20" y="14"/>
                  </a:lnTo>
                  <a:lnTo>
                    <a:pt x="26" y="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6" name="Freeform 414"/>
            <p:cNvSpPr>
              <a:spLocks/>
            </p:cNvSpPr>
            <p:nvPr/>
          </p:nvSpPr>
          <p:spPr bwMode="auto">
            <a:xfrm>
              <a:off x="7105" y="3694"/>
              <a:ext cx="17" cy="16"/>
            </a:xfrm>
            <a:custGeom>
              <a:avLst/>
              <a:gdLst>
                <a:gd name="T0" fmla="*/ 0 w 67"/>
                <a:gd name="T1" fmla="*/ 0 h 63"/>
                <a:gd name="T2" fmla="*/ 0 w 67"/>
                <a:gd name="T3" fmla="*/ 0 h 63"/>
                <a:gd name="T4" fmla="*/ 0 w 67"/>
                <a:gd name="T5" fmla="*/ 0 h 63"/>
                <a:gd name="T6" fmla="*/ 0 w 67"/>
                <a:gd name="T7" fmla="*/ 0 h 63"/>
                <a:gd name="T8" fmla="*/ 0 w 67"/>
                <a:gd name="T9" fmla="*/ 0 h 63"/>
                <a:gd name="T10" fmla="*/ 0 w 67"/>
                <a:gd name="T11" fmla="*/ 0 h 63"/>
                <a:gd name="T12" fmla="*/ 0 w 67"/>
                <a:gd name="T13" fmla="*/ 0 h 63"/>
                <a:gd name="T14" fmla="*/ 0 w 67"/>
                <a:gd name="T15" fmla="*/ 0 h 63"/>
                <a:gd name="T16" fmla="*/ 0 w 67"/>
                <a:gd name="T17" fmla="*/ 0 h 63"/>
                <a:gd name="T18" fmla="*/ 0 w 67"/>
                <a:gd name="T19" fmla="*/ 0 h 63"/>
                <a:gd name="T20" fmla="*/ 0 w 67"/>
                <a:gd name="T21" fmla="*/ 0 h 63"/>
                <a:gd name="T22" fmla="*/ 0 w 67"/>
                <a:gd name="T23" fmla="*/ 0 h 63"/>
                <a:gd name="T24" fmla="*/ 0 w 67"/>
                <a:gd name="T25" fmla="*/ 0 h 63"/>
                <a:gd name="T26" fmla="*/ 0 w 67"/>
                <a:gd name="T27" fmla="*/ 0 h 63"/>
                <a:gd name="T28" fmla="*/ 0 w 67"/>
                <a:gd name="T29" fmla="*/ 0 h 63"/>
                <a:gd name="T30" fmla="*/ 0 w 67"/>
                <a:gd name="T31" fmla="*/ 0 h 63"/>
                <a:gd name="T32" fmla="*/ 0 w 67"/>
                <a:gd name="T33" fmla="*/ 0 h 63"/>
                <a:gd name="T34" fmla="*/ 0 w 67"/>
                <a:gd name="T35" fmla="*/ 0 h 63"/>
                <a:gd name="T36" fmla="*/ 0 w 67"/>
                <a:gd name="T37" fmla="*/ 0 h 63"/>
                <a:gd name="T38" fmla="*/ 0 w 67"/>
                <a:gd name="T39" fmla="*/ 0 h 63"/>
                <a:gd name="T40" fmla="*/ 0 w 67"/>
                <a:gd name="T41" fmla="*/ 0 h 63"/>
                <a:gd name="T42" fmla="*/ 0 w 67"/>
                <a:gd name="T43" fmla="*/ 0 h 63"/>
                <a:gd name="T44" fmla="*/ 0 w 67"/>
                <a:gd name="T45" fmla="*/ 0 h 63"/>
                <a:gd name="T46" fmla="*/ 0 w 67"/>
                <a:gd name="T47" fmla="*/ 0 h 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7"/>
                <a:gd name="T73" fmla="*/ 0 h 63"/>
                <a:gd name="T74" fmla="*/ 67 w 67"/>
                <a:gd name="T75" fmla="*/ 63 h 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7" h="63">
                  <a:moveTo>
                    <a:pt x="42" y="0"/>
                  </a:moveTo>
                  <a:lnTo>
                    <a:pt x="48" y="2"/>
                  </a:lnTo>
                  <a:lnTo>
                    <a:pt x="55" y="9"/>
                  </a:lnTo>
                  <a:lnTo>
                    <a:pt x="60" y="15"/>
                  </a:lnTo>
                  <a:lnTo>
                    <a:pt x="67" y="22"/>
                  </a:lnTo>
                  <a:lnTo>
                    <a:pt x="60" y="27"/>
                  </a:lnTo>
                  <a:lnTo>
                    <a:pt x="55" y="36"/>
                  </a:lnTo>
                  <a:lnTo>
                    <a:pt x="47" y="43"/>
                  </a:lnTo>
                  <a:lnTo>
                    <a:pt x="40" y="51"/>
                  </a:lnTo>
                  <a:lnTo>
                    <a:pt x="31" y="56"/>
                  </a:lnTo>
                  <a:lnTo>
                    <a:pt x="22" y="62"/>
                  </a:lnTo>
                  <a:lnTo>
                    <a:pt x="17" y="62"/>
                  </a:lnTo>
                  <a:lnTo>
                    <a:pt x="11" y="63"/>
                  </a:lnTo>
                  <a:lnTo>
                    <a:pt x="6" y="62"/>
                  </a:lnTo>
                  <a:lnTo>
                    <a:pt x="0" y="61"/>
                  </a:lnTo>
                  <a:lnTo>
                    <a:pt x="8" y="52"/>
                  </a:lnTo>
                  <a:lnTo>
                    <a:pt x="14" y="43"/>
                  </a:lnTo>
                  <a:lnTo>
                    <a:pt x="19" y="34"/>
                  </a:lnTo>
                  <a:lnTo>
                    <a:pt x="24" y="25"/>
                  </a:lnTo>
                  <a:lnTo>
                    <a:pt x="28" y="17"/>
                  </a:lnTo>
                  <a:lnTo>
                    <a:pt x="31" y="12"/>
                  </a:lnTo>
                  <a:lnTo>
                    <a:pt x="35" y="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7" name="Freeform 415"/>
            <p:cNvSpPr>
              <a:spLocks/>
            </p:cNvSpPr>
            <p:nvPr/>
          </p:nvSpPr>
          <p:spPr bwMode="auto">
            <a:xfrm>
              <a:off x="6943" y="3696"/>
              <a:ext cx="12" cy="10"/>
            </a:xfrm>
            <a:custGeom>
              <a:avLst/>
              <a:gdLst>
                <a:gd name="T0" fmla="*/ 0 w 48"/>
                <a:gd name="T1" fmla="*/ 0 h 41"/>
                <a:gd name="T2" fmla="*/ 0 w 48"/>
                <a:gd name="T3" fmla="*/ 0 h 41"/>
                <a:gd name="T4" fmla="*/ 0 w 48"/>
                <a:gd name="T5" fmla="*/ 0 h 41"/>
                <a:gd name="T6" fmla="*/ 0 w 48"/>
                <a:gd name="T7" fmla="*/ 0 h 41"/>
                <a:gd name="T8" fmla="*/ 0 w 48"/>
                <a:gd name="T9" fmla="*/ 0 h 41"/>
                <a:gd name="T10" fmla="*/ 0 w 48"/>
                <a:gd name="T11" fmla="*/ 0 h 41"/>
                <a:gd name="T12" fmla="*/ 0 w 48"/>
                <a:gd name="T13" fmla="*/ 0 h 41"/>
                <a:gd name="T14" fmla="*/ 0 w 48"/>
                <a:gd name="T15" fmla="*/ 0 h 41"/>
                <a:gd name="T16" fmla="*/ 0 w 48"/>
                <a:gd name="T17" fmla="*/ 0 h 41"/>
                <a:gd name="T18" fmla="*/ 0 w 48"/>
                <a:gd name="T19" fmla="*/ 0 h 41"/>
                <a:gd name="T20" fmla="*/ 0 w 48"/>
                <a:gd name="T21" fmla="*/ 0 h 41"/>
                <a:gd name="T22" fmla="*/ 0 w 48"/>
                <a:gd name="T23" fmla="*/ 0 h 41"/>
                <a:gd name="T24" fmla="*/ 0 w 48"/>
                <a:gd name="T25" fmla="*/ 0 h 41"/>
                <a:gd name="T26" fmla="*/ 0 w 48"/>
                <a:gd name="T27" fmla="*/ 0 h 41"/>
                <a:gd name="T28" fmla="*/ 0 w 48"/>
                <a:gd name="T29" fmla="*/ 0 h 41"/>
                <a:gd name="T30" fmla="*/ 0 w 48"/>
                <a:gd name="T31" fmla="*/ 0 h 41"/>
                <a:gd name="T32" fmla="*/ 0 w 48"/>
                <a:gd name="T33" fmla="*/ 0 h 41"/>
                <a:gd name="T34" fmla="*/ 0 w 48"/>
                <a:gd name="T35" fmla="*/ 0 h 41"/>
                <a:gd name="T36" fmla="*/ 0 w 48"/>
                <a:gd name="T37" fmla="*/ 0 h 41"/>
                <a:gd name="T38" fmla="*/ 0 w 48"/>
                <a:gd name="T39" fmla="*/ 0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"/>
                <a:gd name="T61" fmla="*/ 0 h 41"/>
                <a:gd name="T62" fmla="*/ 48 w 48"/>
                <a:gd name="T63" fmla="*/ 41 h 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" h="41">
                  <a:moveTo>
                    <a:pt x="35" y="0"/>
                  </a:moveTo>
                  <a:lnTo>
                    <a:pt x="41" y="1"/>
                  </a:lnTo>
                  <a:lnTo>
                    <a:pt x="44" y="4"/>
                  </a:lnTo>
                  <a:lnTo>
                    <a:pt x="47" y="5"/>
                  </a:lnTo>
                  <a:lnTo>
                    <a:pt x="48" y="7"/>
                  </a:lnTo>
                  <a:lnTo>
                    <a:pt x="47" y="12"/>
                  </a:lnTo>
                  <a:lnTo>
                    <a:pt x="44" y="17"/>
                  </a:lnTo>
                  <a:lnTo>
                    <a:pt x="41" y="22"/>
                  </a:lnTo>
                  <a:lnTo>
                    <a:pt x="35" y="27"/>
                  </a:lnTo>
                  <a:lnTo>
                    <a:pt x="26" y="32"/>
                  </a:lnTo>
                  <a:lnTo>
                    <a:pt x="19" y="37"/>
                  </a:lnTo>
                  <a:lnTo>
                    <a:pt x="10" y="39"/>
                  </a:lnTo>
                  <a:lnTo>
                    <a:pt x="5" y="41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7" y="15"/>
                  </a:lnTo>
                  <a:lnTo>
                    <a:pt x="16" y="7"/>
                  </a:lnTo>
                  <a:lnTo>
                    <a:pt x="24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8" name="Freeform 416"/>
            <p:cNvSpPr>
              <a:spLocks/>
            </p:cNvSpPr>
            <p:nvPr/>
          </p:nvSpPr>
          <p:spPr bwMode="auto">
            <a:xfrm>
              <a:off x="6978" y="3696"/>
              <a:ext cx="22" cy="14"/>
            </a:xfrm>
            <a:custGeom>
              <a:avLst/>
              <a:gdLst>
                <a:gd name="T0" fmla="*/ 0 w 86"/>
                <a:gd name="T1" fmla="*/ 0 h 56"/>
                <a:gd name="T2" fmla="*/ 0 w 86"/>
                <a:gd name="T3" fmla="*/ 0 h 56"/>
                <a:gd name="T4" fmla="*/ 0 w 86"/>
                <a:gd name="T5" fmla="*/ 0 h 56"/>
                <a:gd name="T6" fmla="*/ 0 w 86"/>
                <a:gd name="T7" fmla="*/ 0 h 56"/>
                <a:gd name="T8" fmla="*/ 0 w 86"/>
                <a:gd name="T9" fmla="*/ 0 h 56"/>
                <a:gd name="T10" fmla="*/ 0 w 86"/>
                <a:gd name="T11" fmla="*/ 0 h 56"/>
                <a:gd name="T12" fmla="*/ 0 w 86"/>
                <a:gd name="T13" fmla="*/ 0 h 56"/>
                <a:gd name="T14" fmla="*/ 0 w 86"/>
                <a:gd name="T15" fmla="*/ 0 h 56"/>
                <a:gd name="T16" fmla="*/ 0 w 86"/>
                <a:gd name="T17" fmla="*/ 0 h 56"/>
                <a:gd name="T18" fmla="*/ 0 w 86"/>
                <a:gd name="T19" fmla="*/ 0 h 56"/>
                <a:gd name="T20" fmla="*/ 0 w 86"/>
                <a:gd name="T21" fmla="*/ 0 h 56"/>
                <a:gd name="T22" fmla="*/ 0 w 86"/>
                <a:gd name="T23" fmla="*/ 0 h 56"/>
                <a:gd name="T24" fmla="*/ 0 w 86"/>
                <a:gd name="T25" fmla="*/ 0 h 56"/>
                <a:gd name="T26" fmla="*/ 0 w 86"/>
                <a:gd name="T27" fmla="*/ 0 h 56"/>
                <a:gd name="T28" fmla="*/ 0 w 86"/>
                <a:gd name="T29" fmla="*/ 0 h 56"/>
                <a:gd name="T30" fmla="*/ 0 w 86"/>
                <a:gd name="T31" fmla="*/ 0 h 56"/>
                <a:gd name="T32" fmla="*/ 0 w 86"/>
                <a:gd name="T33" fmla="*/ 0 h 56"/>
                <a:gd name="T34" fmla="*/ 0 w 86"/>
                <a:gd name="T35" fmla="*/ 0 h 56"/>
                <a:gd name="T36" fmla="*/ 0 w 86"/>
                <a:gd name="T37" fmla="*/ 0 h 56"/>
                <a:gd name="T38" fmla="*/ 0 w 86"/>
                <a:gd name="T39" fmla="*/ 0 h 56"/>
                <a:gd name="T40" fmla="*/ 0 w 86"/>
                <a:gd name="T41" fmla="*/ 0 h 56"/>
                <a:gd name="T42" fmla="*/ 0 w 86"/>
                <a:gd name="T43" fmla="*/ 0 h 56"/>
                <a:gd name="T44" fmla="*/ 0 w 86"/>
                <a:gd name="T45" fmla="*/ 0 h 56"/>
                <a:gd name="T46" fmla="*/ 0 w 86"/>
                <a:gd name="T47" fmla="*/ 0 h 56"/>
                <a:gd name="T48" fmla="*/ 0 w 86"/>
                <a:gd name="T49" fmla="*/ 0 h 56"/>
                <a:gd name="T50" fmla="*/ 0 w 86"/>
                <a:gd name="T51" fmla="*/ 0 h 56"/>
                <a:gd name="T52" fmla="*/ 0 w 86"/>
                <a:gd name="T53" fmla="*/ 0 h 56"/>
                <a:gd name="T54" fmla="*/ 0 w 86"/>
                <a:gd name="T55" fmla="*/ 0 h 56"/>
                <a:gd name="T56" fmla="*/ 0 w 86"/>
                <a:gd name="T57" fmla="*/ 0 h 56"/>
                <a:gd name="T58" fmla="*/ 0 w 86"/>
                <a:gd name="T59" fmla="*/ 0 h 56"/>
                <a:gd name="T60" fmla="*/ 0 w 86"/>
                <a:gd name="T61" fmla="*/ 0 h 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6"/>
                <a:gd name="T94" fmla="*/ 0 h 56"/>
                <a:gd name="T95" fmla="*/ 86 w 86"/>
                <a:gd name="T96" fmla="*/ 56 h 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6" h="56">
                  <a:moveTo>
                    <a:pt x="57" y="0"/>
                  </a:moveTo>
                  <a:lnTo>
                    <a:pt x="66" y="2"/>
                  </a:lnTo>
                  <a:lnTo>
                    <a:pt x="77" y="6"/>
                  </a:lnTo>
                  <a:lnTo>
                    <a:pt x="83" y="15"/>
                  </a:lnTo>
                  <a:lnTo>
                    <a:pt x="86" y="26"/>
                  </a:lnTo>
                  <a:lnTo>
                    <a:pt x="79" y="22"/>
                  </a:lnTo>
                  <a:lnTo>
                    <a:pt x="74" y="21"/>
                  </a:lnTo>
                  <a:lnTo>
                    <a:pt x="67" y="21"/>
                  </a:lnTo>
                  <a:lnTo>
                    <a:pt x="62" y="21"/>
                  </a:lnTo>
                  <a:lnTo>
                    <a:pt x="55" y="21"/>
                  </a:lnTo>
                  <a:lnTo>
                    <a:pt x="49" y="24"/>
                  </a:lnTo>
                  <a:lnTo>
                    <a:pt x="43" y="25"/>
                  </a:lnTo>
                  <a:lnTo>
                    <a:pt x="38" y="27"/>
                  </a:lnTo>
                  <a:lnTo>
                    <a:pt x="29" y="32"/>
                  </a:lnTo>
                  <a:lnTo>
                    <a:pt x="21" y="38"/>
                  </a:lnTo>
                  <a:lnTo>
                    <a:pt x="18" y="45"/>
                  </a:lnTo>
                  <a:lnTo>
                    <a:pt x="16" y="53"/>
                  </a:lnTo>
                  <a:lnTo>
                    <a:pt x="14" y="56"/>
                  </a:lnTo>
                  <a:lnTo>
                    <a:pt x="6" y="48"/>
                  </a:lnTo>
                  <a:lnTo>
                    <a:pt x="1" y="44"/>
                  </a:lnTo>
                  <a:lnTo>
                    <a:pt x="0" y="39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3" y="25"/>
                  </a:lnTo>
                  <a:lnTo>
                    <a:pt x="20" y="19"/>
                  </a:lnTo>
                  <a:lnTo>
                    <a:pt x="30" y="15"/>
                  </a:lnTo>
                  <a:lnTo>
                    <a:pt x="37" y="11"/>
                  </a:lnTo>
                  <a:lnTo>
                    <a:pt x="44" y="6"/>
                  </a:lnTo>
                  <a:lnTo>
                    <a:pt x="51" y="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9" name="Freeform 417"/>
            <p:cNvSpPr>
              <a:spLocks/>
            </p:cNvSpPr>
            <p:nvPr/>
          </p:nvSpPr>
          <p:spPr bwMode="auto">
            <a:xfrm>
              <a:off x="7079" y="3699"/>
              <a:ext cx="18" cy="14"/>
            </a:xfrm>
            <a:custGeom>
              <a:avLst/>
              <a:gdLst>
                <a:gd name="T0" fmla="*/ 0 w 75"/>
                <a:gd name="T1" fmla="*/ 0 h 57"/>
                <a:gd name="T2" fmla="*/ 0 w 75"/>
                <a:gd name="T3" fmla="*/ 0 h 57"/>
                <a:gd name="T4" fmla="*/ 0 w 75"/>
                <a:gd name="T5" fmla="*/ 0 h 57"/>
                <a:gd name="T6" fmla="*/ 0 w 75"/>
                <a:gd name="T7" fmla="*/ 0 h 57"/>
                <a:gd name="T8" fmla="*/ 0 w 75"/>
                <a:gd name="T9" fmla="*/ 0 h 57"/>
                <a:gd name="T10" fmla="*/ 0 w 75"/>
                <a:gd name="T11" fmla="*/ 0 h 57"/>
                <a:gd name="T12" fmla="*/ 0 w 75"/>
                <a:gd name="T13" fmla="*/ 0 h 57"/>
                <a:gd name="T14" fmla="*/ 0 w 75"/>
                <a:gd name="T15" fmla="*/ 0 h 57"/>
                <a:gd name="T16" fmla="*/ 0 w 75"/>
                <a:gd name="T17" fmla="*/ 0 h 57"/>
                <a:gd name="T18" fmla="*/ 0 w 75"/>
                <a:gd name="T19" fmla="*/ 0 h 57"/>
                <a:gd name="T20" fmla="*/ 0 w 75"/>
                <a:gd name="T21" fmla="*/ 0 h 57"/>
                <a:gd name="T22" fmla="*/ 0 w 75"/>
                <a:gd name="T23" fmla="*/ 0 h 57"/>
                <a:gd name="T24" fmla="*/ 0 w 75"/>
                <a:gd name="T25" fmla="*/ 0 h 57"/>
                <a:gd name="T26" fmla="*/ 0 w 75"/>
                <a:gd name="T27" fmla="*/ 0 h 57"/>
                <a:gd name="T28" fmla="*/ 0 w 75"/>
                <a:gd name="T29" fmla="*/ 0 h 57"/>
                <a:gd name="T30" fmla="*/ 0 w 75"/>
                <a:gd name="T31" fmla="*/ 0 h 57"/>
                <a:gd name="T32" fmla="*/ 0 w 75"/>
                <a:gd name="T33" fmla="*/ 0 h 57"/>
                <a:gd name="T34" fmla="*/ 0 w 75"/>
                <a:gd name="T35" fmla="*/ 0 h 57"/>
                <a:gd name="T36" fmla="*/ 0 w 75"/>
                <a:gd name="T37" fmla="*/ 0 h 57"/>
                <a:gd name="T38" fmla="*/ 0 w 75"/>
                <a:gd name="T39" fmla="*/ 0 h 57"/>
                <a:gd name="T40" fmla="*/ 0 w 75"/>
                <a:gd name="T41" fmla="*/ 0 h 57"/>
                <a:gd name="T42" fmla="*/ 0 w 75"/>
                <a:gd name="T43" fmla="*/ 0 h 57"/>
                <a:gd name="T44" fmla="*/ 0 w 75"/>
                <a:gd name="T45" fmla="*/ 0 h 57"/>
                <a:gd name="T46" fmla="*/ 0 w 75"/>
                <a:gd name="T47" fmla="*/ 0 h 5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5"/>
                <a:gd name="T73" fmla="*/ 0 h 57"/>
                <a:gd name="T74" fmla="*/ 75 w 75"/>
                <a:gd name="T75" fmla="*/ 57 h 5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5" h="57">
                  <a:moveTo>
                    <a:pt x="53" y="0"/>
                  </a:moveTo>
                  <a:lnTo>
                    <a:pt x="59" y="2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5" y="19"/>
                  </a:lnTo>
                  <a:lnTo>
                    <a:pt x="66" y="18"/>
                  </a:lnTo>
                  <a:lnTo>
                    <a:pt x="58" y="21"/>
                  </a:lnTo>
                  <a:lnTo>
                    <a:pt x="52" y="23"/>
                  </a:lnTo>
                  <a:lnTo>
                    <a:pt x="46" y="30"/>
                  </a:lnTo>
                  <a:lnTo>
                    <a:pt x="39" y="34"/>
                  </a:lnTo>
                  <a:lnTo>
                    <a:pt x="33" y="41"/>
                  </a:lnTo>
                  <a:lnTo>
                    <a:pt x="25" y="45"/>
                  </a:lnTo>
                  <a:lnTo>
                    <a:pt x="21" y="52"/>
                  </a:lnTo>
                  <a:lnTo>
                    <a:pt x="10" y="56"/>
                  </a:lnTo>
                  <a:lnTo>
                    <a:pt x="0" y="57"/>
                  </a:lnTo>
                  <a:lnTo>
                    <a:pt x="1" y="47"/>
                  </a:lnTo>
                  <a:lnTo>
                    <a:pt x="6" y="40"/>
                  </a:lnTo>
                  <a:lnTo>
                    <a:pt x="11" y="32"/>
                  </a:lnTo>
                  <a:lnTo>
                    <a:pt x="21" y="26"/>
                  </a:lnTo>
                  <a:lnTo>
                    <a:pt x="27" y="19"/>
                  </a:lnTo>
                  <a:lnTo>
                    <a:pt x="36" y="13"/>
                  </a:lnTo>
                  <a:lnTo>
                    <a:pt x="45" y="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D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20" name="Freeform 418"/>
            <p:cNvSpPr>
              <a:spLocks/>
            </p:cNvSpPr>
            <p:nvPr/>
          </p:nvSpPr>
          <p:spPr bwMode="auto">
            <a:xfrm>
              <a:off x="7021" y="3703"/>
              <a:ext cx="11" cy="10"/>
            </a:xfrm>
            <a:custGeom>
              <a:avLst/>
              <a:gdLst>
                <a:gd name="T0" fmla="*/ 0 w 41"/>
                <a:gd name="T1" fmla="*/ 0 h 43"/>
                <a:gd name="T2" fmla="*/ 0 w 41"/>
                <a:gd name="T3" fmla="*/ 0 h 43"/>
                <a:gd name="T4" fmla="*/ 0 w 41"/>
                <a:gd name="T5" fmla="*/ 0 h 43"/>
                <a:gd name="T6" fmla="*/ 0 w 41"/>
                <a:gd name="T7" fmla="*/ 0 h 43"/>
                <a:gd name="T8" fmla="*/ 0 w 41"/>
                <a:gd name="T9" fmla="*/ 0 h 43"/>
                <a:gd name="T10" fmla="*/ 0 w 41"/>
                <a:gd name="T11" fmla="*/ 0 h 43"/>
                <a:gd name="T12" fmla="*/ 0 w 41"/>
                <a:gd name="T13" fmla="*/ 0 h 43"/>
                <a:gd name="T14" fmla="*/ 0 w 41"/>
                <a:gd name="T15" fmla="*/ 0 h 43"/>
                <a:gd name="T16" fmla="*/ 0 w 41"/>
                <a:gd name="T17" fmla="*/ 0 h 43"/>
                <a:gd name="T18" fmla="*/ 0 w 41"/>
                <a:gd name="T19" fmla="*/ 0 h 43"/>
                <a:gd name="T20" fmla="*/ 0 w 41"/>
                <a:gd name="T21" fmla="*/ 0 h 43"/>
                <a:gd name="T22" fmla="*/ 0 w 41"/>
                <a:gd name="T23" fmla="*/ 0 h 43"/>
                <a:gd name="T24" fmla="*/ 0 w 41"/>
                <a:gd name="T25" fmla="*/ 0 h 43"/>
                <a:gd name="T26" fmla="*/ 0 w 41"/>
                <a:gd name="T27" fmla="*/ 0 h 43"/>
                <a:gd name="T28" fmla="*/ 0 w 41"/>
                <a:gd name="T29" fmla="*/ 0 h 43"/>
                <a:gd name="T30" fmla="*/ 0 w 41"/>
                <a:gd name="T31" fmla="*/ 0 h 43"/>
                <a:gd name="T32" fmla="*/ 0 w 41"/>
                <a:gd name="T33" fmla="*/ 0 h 43"/>
                <a:gd name="T34" fmla="*/ 0 w 41"/>
                <a:gd name="T35" fmla="*/ 0 h 43"/>
                <a:gd name="T36" fmla="*/ 0 w 41"/>
                <a:gd name="T37" fmla="*/ 0 h 43"/>
                <a:gd name="T38" fmla="*/ 0 w 41"/>
                <a:gd name="T39" fmla="*/ 0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1"/>
                <a:gd name="T61" fmla="*/ 0 h 43"/>
                <a:gd name="T62" fmla="*/ 41 w 41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1" h="43">
                  <a:moveTo>
                    <a:pt x="22" y="0"/>
                  </a:moveTo>
                  <a:lnTo>
                    <a:pt x="27" y="3"/>
                  </a:lnTo>
                  <a:lnTo>
                    <a:pt x="31" y="8"/>
                  </a:lnTo>
                  <a:lnTo>
                    <a:pt x="34" y="13"/>
                  </a:lnTo>
                  <a:lnTo>
                    <a:pt x="41" y="15"/>
                  </a:lnTo>
                  <a:lnTo>
                    <a:pt x="31" y="18"/>
                  </a:lnTo>
                  <a:lnTo>
                    <a:pt x="22" y="25"/>
                  </a:lnTo>
                  <a:lnTo>
                    <a:pt x="17" y="32"/>
                  </a:lnTo>
                  <a:lnTo>
                    <a:pt x="17" y="43"/>
                  </a:lnTo>
                  <a:lnTo>
                    <a:pt x="10" y="43"/>
                  </a:lnTo>
                  <a:lnTo>
                    <a:pt x="6" y="43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0" y="35"/>
                  </a:lnTo>
                  <a:lnTo>
                    <a:pt x="4" y="30"/>
                  </a:lnTo>
                  <a:lnTo>
                    <a:pt x="7" y="20"/>
                  </a:lnTo>
                  <a:lnTo>
                    <a:pt x="12" y="12"/>
                  </a:lnTo>
                  <a:lnTo>
                    <a:pt x="18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21" name="Freeform 419"/>
            <p:cNvSpPr>
              <a:spLocks/>
            </p:cNvSpPr>
            <p:nvPr/>
          </p:nvSpPr>
          <p:spPr bwMode="auto">
            <a:xfrm>
              <a:off x="6829" y="3708"/>
              <a:ext cx="13" cy="8"/>
            </a:xfrm>
            <a:custGeom>
              <a:avLst/>
              <a:gdLst>
                <a:gd name="T0" fmla="*/ 0 w 52"/>
                <a:gd name="T1" fmla="*/ 0 h 32"/>
                <a:gd name="T2" fmla="*/ 0 w 52"/>
                <a:gd name="T3" fmla="*/ 0 h 32"/>
                <a:gd name="T4" fmla="*/ 0 w 52"/>
                <a:gd name="T5" fmla="*/ 0 h 32"/>
                <a:gd name="T6" fmla="*/ 0 w 52"/>
                <a:gd name="T7" fmla="*/ 0 h 32"/>
                <a:gd name="T8" fmla="*/ 0 w 52"/>
                <a:gd name="T9" fmla="*/ 0 h 32"/>
                <a:gd name="T10" fmla="*/ 0 w 52"/>
                <a:gd name="T11" fmla="*/ 0 h 32"/>
                <a:gd name="T12" fmla="*/ 0 w 52"/>
                <a:gd name="T13" fmla="*/ 0 h 32"/>
                <a:gd name="T14" fmla="*/ 0 w 52"/>
                <a:gd name="T15" fmla="*/ 0 h 32"/>
                <a:gd name="T16" fmla="*/ 0 w 52"/>
                <a:gd name="T17" fmla="*/ 0 h 32"/>
                <a:gd name="T18" fmla="*/ 0 w 52"/>
                <a:gd name="T19" fmla="*/ 0 h 32"/>
                <a:gd name="T20" fmla="*/ 0 w 52"/>
                <a:gd name="T21" fmla="*/ 0 h 32"/>
                <a:gd name="T22" fmla="*/ 0 w 52"/>
                <a:gd name="T23" fmla="*/ 0 h 32"/>
                <a:gd name="T24" fmla="*/ 0 w 52"/>
                <a:gd name="T25" fmla="*/ 0 h 32"/>
                <a:gd name="T26" fmla="*/ 0 w 52"/>
                <a:gd name="T27" fmla="*/ 0 h 32"/>
                <a:gd name="T28" fmla="*/ 0 w 52"/>
                <a:gd name="T29" fmla="*/ 0 h 32"/>
                <a:gd name="T30" fmla="*/ 0 w 52"/>
                <a:gd name="T31" fmla="*/ 0 h 32"/>
                <a:gd name="T32" fmla="*/ 0 w 52"/>
                <a:gd name="T33" fmla="*/ 0 h 32"/>
                <a:gd name="T34" fmla="*/ 0 w 52"/>
                <a:gd name="T35" fmla="*/ 0 h 32"/>
                <a:gd name="T36" fmla="*/ 0 w 52"/>
                <a:gd name="T37" fmla="*/ 0 h 32"/>
                <a:gd name="T38" fmla="*/ 0 w 52"/>
                <a:gd name="T39" fmla="*/ 0 h 32"/>
                <a:gd name="T40" fmla="*/ 0 w 52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"/>
                <a:gd name="T64" fmla="*/ 0 h 32"/>
                <a:gd name="T65" fmla="*/ 52 w 52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" h="32">
                  <a:moveTo>
                    <a:pt x="26" y="2"/>
                  </a:moveTo>
                  <a:lnTo>
                    <a:pt x="34" y="0"/>
                  </a:lnTo>
                  <a:lnTo>
                    <a:pt x="40" y="1"/>
                  </a:lnTo>
                  <a:lnTo>
                    <a:pt x="43" y="3"/>
                  </a:lnTo>
                  <a:lnTo>
                    <a:pt x="46" y="8"/>
                  </a:lnTo>
                  <a:lnTo>
                    <a:pt x="46" y="11"/>
                  </a:lnTo>
                  <a:lnTo>
                    <a:pt x="47" y="16"/>
                  </a:lnTo>
                  <a:lnTo>
                    <a:pt x="48" y="22"/>
                  </a:lnTo>
                  <a:lnTo>
                    <a:pt x="52" y="27"/>
                  </a:lnTo>
                  <a:lnTo>
                    <a:pt x="46" y="27"/>
                  </a:lnTo>
                  <a:lnTo>
                    <a:pt x="38" y="27"/>
                  </a:lnTo>
                  <a:lnTo>
                    <a:pt x="32" y="27"/>
                  </a:lnTo>
                  <a:lnTo>
                    <a:pt x="26" y="27"/>
                  </a:lnTo>
                  <a:lnTo>
                    <a:pt x="16" y="28"/>
                  </a:lnTo>
                  <a:lnTo>
                    <a:pt x="5" y="32"/>
                  </a:lnTo>
                  <a:lnTo>
                    <a:pt x="0" y="22"/>
                  </a:lnTo>
                  <a:lnTo>
                    <a:pt x="7" y="15"/>
                  </a:lnTo>
                  <a:lnTo>
                    <a:pt x="13" y="11"/>
                  </a:lnTo>
                  <a:lnTo>
                    <a:pt x="20" y="6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22" name="Freeform 420"/>
            <p:cNvSpPr>
              <a:spLocks/>
            </p:cNvSpPr>
            <p:nvPr/>
          </p:nvSpPr>
          <p:spPr bwMode="auto">
            <a:xfrm>
              <a:off x="6878" y="3716"/>
              <a:ext cx="15" cy="13"/>
            </a:xfrm>
            <a:custGeom>
              <a:avLst/>
              <a:gdLst>
                <a:gd name="T0" fmla="*/ 0 w 61"/>
                <a:gd name="T1" fmla="*/ 0 h 54"/>
                <a:gd name="T2" fmla="*/ 0 w 61"/>
                <a:gd name="T3" fmla="*/ 0 h 54"/>
                <a:gd name="T4" fmla="*/ 0 w 61"/>
                <a:gd name="T5" fmla="*/ 0 h 54"/>
                <a:gd name="T6" fmla="*/ 0 w 61"/>
                <a:gd name="T7" fmla="*/ 0 h 54"/>
                <a:gd name="T8" fmla="*/ 0 w 61"/>
                <a:gd name="T9" fmla="*/ 0 h 54"/>
                <a:gd name="T10" fmla="*/ 0 w 61"/>
                <a:gd name="T11" fmla="*/ 0 h 54"/>
                <a:gd name="T12" fmla="*/ 0 w 61"/>
                <a:gd name="T13" fmla="*/ 0 h 54"/>
                <a:gd name="T14" fmla="*/ 0 w 61"/>
                <a:gd name="T15" fmla="*/ 0 h 54"/>
                <a:gd name="T16" fmla="*/ 0 w 61"/>
                <a:gd name="T17" fmla="*/ 0 h 54"/>
                <a:gd name="T18" fmla="*/ 0 w 61"/>
                <a:gd name="T19" fmla="*/ 0 h 54"/>
                <a:gd name="T20" fmla="*/ 0 w 61"/>
                <a:gd name="T21" fmla="*/ 0 h 54"/>
                <a:gd name="T22" fmla="*/ 0 w 61"/>
                <a:gd name="T23" fmla="*/ 0 h 54"/>
                <a:gd name="T24" fmla="*/ 0 w 61"/>
                <a:gd name="T25" fmla="*/ 0 h 54"/>
                <a:gd name="T26" fmla="*/ 0 w 61"/>
                <a:gd name="T27" fmla="*/ 0 h 54"/>
                <a:gd name="T28" fmla="*/ 0 w 61"/>
                <a:gd name="T29" fmla="*/ 0 h 54"/>
                <a:gd name="T30" fmla="*/ 0 w 61"/>
                <a:gd name="T31" fmla="*/ 0 h 54"/>
                <a:gd name="T32" fmla="*/ 0 w 61"/>
                <a:gd name="T33" fmla="*/ 0 h 54"/>
                <a:gd name="T34" fmla="*/ 0 w 61"/>
                <a:gd name="T35" fmla="*/ 0 h 54"/>
                <a:gd name="T36" fmla="*/ 0 w 61"/>
                <a:gd name="T37" fmla="*/ 0 h 54"/>
                <a:gd name="T38" fmla="*/ 0 w 61"/>
                <a:gd name="T39" fmla="*/ 0 h 54"/>
                <a:gd name="T40" fmla="*/ 0 w 61"/>
                <a:gd name="T41" fmla="*/ 0 h 54"/>
                <a:gd name="T42" fmla="*/ 0 w 61"/>
                <a:gd name="T43" fmla="*/ 0 h 54"/>
                <a:gd name="T44" fmla="*/ 0 w 61"/>
                <a:gd name="T45" fmla="*/ 0 h 54"/>
                <a:gd name="T46" fmla="*/ 0 w 61"/>
                <a:gd name="T47" fmla="*/ 0 h 54"/>
                <a:gd name="T48" fmla="*/ 0 w 61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"/>
                <a:gd name="T76" fmla="*/ 0 h 54"/>
                <a:gd name="T77" fmla="*/ 61 w 61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" h="54">
                  <a:moveTo>
                    <a:pt x="32" y="0"/>
                  </a:moveTo>
                  <a:lnTo>
                    <a:pt x="37" y="2"/>
                  </a:lnTo>
                  <a:lnTo>
                    <a:pt x="44" y="6"/>
                  </a:lnTo>
                  <a:lnTo>
                    <a:pt x="49" y="10"/>
                  </a:lnTo>
                  <a:lnTo>
                    <a:pt x="53" y="16"/>
                  </a:lnTo>
                  <a:lnTo>
                    <a:pt x="55" y="21"/>
                  </a:lnTo>
                  <a:lnTo>
                    <a:pt x="59" y="27"/>
                  </a:lnTo>
                  <a:lnTo>
                    <a:pt x="60" y="32"/>
                  </a:lnTo>
                  <a:lnTo>
                    <a:pt x="61" y="39"/>
                  </a:lnTo>
                  <a:lnTo>
                    <a:pt x="57" y="44"/>
                  </a:lnTo>
                  <a:lnTo>
                    <a:pt x="50" y="49"/>
                  </a:lnTo>
                  <a:lnTo>
                    <a:pt x="45" y="50"/>
                  </a:lnTo>
                  <a:lnTo>
                    <a:pt x="39" y="53"/>
                  </a:lnTo>
                  <a:lnTo>
                    <a:pt x="33" y="53"/>
                  </a:lnTo>
                  <a:lnTo>
                    <a:pt x="26" y="54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6" y="35"/>
                  </a:lnTo>
                  <a:lnTo>
                    <a:pt x="10" y="30"/>
                  </a:lnTo>
                  <a:lnTo>
                    <a:pt x="15" y="23"/>
                  </a:lnTo>
                  <a:lnTo>
                    <a:pt x="19" y="17"/>
                  </a:lnTo>
                  <a:lnTo>
                    <a:pt x="24" y="10"/>
                  </a:lnTo>
                  <a:lnTo>
                    <a:pt x="27" y="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23" name="Freeform 421"/>
            <p:cNvSpPr>
              <a:spLocks/>
            </p:cNvSpPr>
            <p:nvPr/>
          </p:nvSpPr>
          <p:spPr bwMode="auto">
            <a:xfrm>
              <a:off x="6683" y="3716"/>
              <a:ext cx="30" cy="32"/>
            </a:xfrm>
            <a:custGeom>
              <a:avLst/>
              <a:gdLst>
                <a:gd name="T0" fmla="*/ 0 w 121"/>
                <a:gd name="T1" fmla="*/ 0 h 126"/>
                <a:gd name="T2" fmla="*/ 0 w 121"/>
                <a:gd name="T3" fmla="*/ 0 h 126"/>
                <a:gd name="T4" fmla="*/ 0 w 121"/>
                <a:gd name="T5" fmla="*/ 0 h 126"/>
                <a:gd name="T6" fmla="*/ 0 w 121"/>
                <a:gd name="T7" fmla="*/ 0 h 126"/>
                <a:gd name="T8" fmla="*/ 0 w 121"/>
                <a:gd name="T9" fmla="*/ 0 h 126"/>
                <a:gd name="T10" fmla="*/ 0 w 121"/>
                <a:gd name="T11" fmla="*/ 0 h 126"/>
                <a:gd name="T12" fmla="*/ 0 w 121"/>
                <a:gd name="T13" fmla="*/ 0 h 126"/>
                <a:gd name="T14" fmla="*/ 0 w 121"/>
                <a:gd name="T15" fmla="*/ 0 h 126"/>
                <a:gd name="T16" fmla="*/ 0 w 121"/>
                <a:gd name="T17" fmla="*/ 0 h 126"/>
                <a:gd name="T18" fmla="*/ 0 w 121"/>
                <a:gd name="T19" fmla="*/ 0 h 126"/>
                <a:gd name="T20" fmla="*/ 0 w 121"/>
                <a:gd name="T21" fmla="*/ 0 h 126"/>
                <a:gd name="T22" fmla="*/ 0 w 121"/>
                <a:gd name="T23" fmla="*/ 0 h 126"/>
                <a:gd name="T24" fmla="*/ 0 w 121"/>
                <a:gd name="T25" fmla="*/ 0 h 126"/>
                <a:gd name="T26" fmla="*/ 0 w 121"/>
                <a:gd name="T27" fmla="*/ 0 h 126"/>
                <a:gd name="T28" fmla="*/ 0 w 121"/>
                <a:gd name="T29" fmla="*/ 0 h 126"/>
                <a:gd name="T30" fmla="*/ 0 w 121"/>
                <a:gd name="T31" fmla="*/ 0 h 126"/>
                <a:gd name="T32" fmla="*/ 0 w 121"/>
                <a:gd name="T33" fmla="*/ 0 h 126"/>
                <a:gd name="T34" fmla="*/ 0 w 121"/>
                <a:gd name="T35" fmla="*/ 0 h 126"/>
                <a:gd name="T36" fmla="*/ 0 w 121"/>
                <a:gd name="T37" fmla="*/ 0 h 126"/>
                <a:gd name="T38" fmla="*/ 0 w 121"/>
                <a:gd name="T39" fmla="*/ 0 h 126"/>
                <a:gd name="T40" fmla="*/ 0 w 121"/>
                <a:gd name="T41" fmla="*/ 0 h 126"/>
                <a:gd name="T42" fmla="*/ 0 w 121"/>
                <a:gd name="T43" fmla="*/ 0 h 126"/>
                <a:gd name="T44" fmla="*/ 0 w 121"/>
                <a:gd name="T45" fmla="*/ 0 h 126"/>
                <a:gd name="T46" fmla="*/ 0 w 121"/>
                <a:gd name="T47" fmla="*/ 0 h 126"/>
                <a:gd name="T48" fmla="*/ 0 w 121"/>
                <a:gd name="T49" fmla="*/ 0 h 126"/>
                <a:gd name="T50" fmla="*/ 0 w 121"/>
                <a:gd name="T51" fmla="*/ 0 h 126"/>
                <a:gd name="T52" fmla="*/ 0 w 121"/>
                <a:gd name="T53" fmla="*/ 0 h 126"/>
                <a:gd name="T54" fmla="*/ 0 w 121"/>
                <a:gd name="T55" fmla="*/ 0 h 126"/>
                <a:gd name="T56" fmla="*/ 0 w 121"/>
                <a:gd name="T57" fmla="*/ 0 h 126"/>
                <a:gd name="T58" fmla="*/ 0 w 121"/>
                <a:gd name="T59" fmla="*/ 0 h 126"/>
                <a:gd name="T60" fmla="*/ 0 w 121"/>
                <a:gd name="T61" fmla="*/ 0 h 126"/>
                <a:gd name="T62" fmla="*/ 0 w 121"/>
                <a:gd name="T63" fmla="*/ 0 h 126"/>
                <a:gd name="T64" fmla="*/ 0 w 121"/>
                <a:gd name="T65" fmla="*/ 0 h 126"/>
                <a:gd name="T66" fmla="*/ 0 w 121"/>
                <a:gd name="T67" fmla="*/ 0 h 1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1"/>
                <a:gd name="T103" fmla="*/ 0 h 126"/>
                <a:gd name="T104" fmla="*/ 121 w 121"/>
                <a:gd name="T105" fmla="*/ 126 h 12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1" h="126">
                  <a:moveTo>
                    <a:pt x="51" y="0"/>
                  </a:moveTo>
                  <a:lnTo>
                    <a:pt x="63" y="0"/>
                  </a:lnTo>
                  <a:lnTo>
                    <a:pt x="75" y="3"/>
                  </a:lnTo>
                  <a:lnTo>
                    <a:pt x="85" y="6"/>
                  </a:lnTo>
                  <a:lnTo>
                    <a:pt x="94" y="12"/>
                  </a:lnTo>
                  <a:lnTo>
                    <a:pt x="100" y="18"/>
                  </a:lnTo>
                  <a:lnTo>
                    <a:pt x="107" y="25"/>
                  </a:lnTo>
                  <a:lnTo>
                    <a:pt x="112" y="32"/>
                  </a:lnTo>
                  <a:lnTo>
                    <a:pt x="117" y="41"/>
                  </a:lnTo>
                  <a:lnTo>
                    <a:pt x="120" y="50"/>
                  </a:lnTo>
                  <a:lnTo>
                    <a:pt x="121" y="59"/>
                  </a:lnTo>
                  <a:lnTo>
                    <a:pt x="120" y="69"/>
                  </a:lnTo>
                  <a:lnTo>
                    <a:pt x="118" y="79"/>
                  </a:lnTo>
                  <a:lnTo>
                    <a:pt x="114" y="87"/>
                  </a:lnTo>
                  <a:lnTo>
                    <a:pt x="110" y="96"/>
                  </a:lnTo>
                  <a:lnTo>
                    <a:pt x="104" y="104"/>
                  </a:lnTo>
                  <a:lnTo>
                    <a:pt x="98" y="113"/>
                  </a:lnTo>
                  <a:lnTo>
                    <a:pt x="87" y="119"/>
                  </a:lnTo>
                  <a:lnTo>
                    <a:pt x="77" y="126"/>
                  </a:lnTo>
                  <a:lnTo>
                    <a:pt x="77" y="121"/>
                  </a:lnTo>
                  <a:lnTo>
                    <a:pt x="80" y="114"/>
                  </a:lnTo>
                  <a:lnTo>
                    <a:pt x="81" y="107"/>
                  </a:lnTo>
                  <a:lnTo>
                    <a:pt x="83" y="100"/>
                  </a:lnTo>
                  <a:lnTo>
                    <a:pt x="85" y="92"/>
                  </a:lnTo>
                  <a:lnTo>
                    <a:pt x="86" y="83"/>
                  </a:lnTo>
                  <a:lnTo>
                    <a:pt x="87" y="76"/>
                  </a:lnTo>
                  <a:lnTo>
                    <a:pt x="87" y="68"/>
                  </a:lnTo>
                  <a:lnTo>
                    <a:pt x="87" y="59"/>
                  </a:lnTo>
                  <a:lnTo>
                    <a:pt x="86" y="52"/>
                  </a:lnTo>
                  <a:lnTo>
                    <a:pt x="83" y="45"/>
                  </a:lnTo>
                  <a:lnTo>
                    <a:pt x="81" y="40"/>
                  </a:lnTo>
                  <a:lnTo>
                    <a:pt x="76" y="34"/>
                  </a:lnTo>
                  <a:lnTo>
                    <a:pt x="71" y="31"/>
                  </a:lnTo>
                  <a:lnTo>
                    <a:pt x="64" y="29"/>
                  </a:lnTo>
                  <a:lnTo>
                    <a:pt x="56" y="29"/>
                  </a:lnTo>
                  <a:lnTo>
                    <a:pt x="54" y="33"/>
                  </a:lnTo>
                  <a:lnTo>
                    <a:pt x="53" y="39"/>
                  </a:lnTo>
                  <a:lnTo>
                    <a:pt x="53" y="45"/>
                  </a:lnTo>
                  <a:lnTo>
                    <a:pt x="53" y="52"/>
                  </a:lnTo>
                  <a:lnTo>
                    <a:pt x="52" y="58"/>
                  </a:lnTo>
                  <a:lnTo>
                    <a:pt x="52" y="65"/>
                  </a:lnTo>
                  <a:lnTo>
                    <a:pt x="51" y="70"/>
                  </a:lnTo>
                  <a:lnTo>
                    <a:pt x="51" y="78"/>
                  </a:lnTo>
                  <a:lnTo>
                    <a:pt x="47" y="82"/>
                  </a:lnTo>
                  <a:lnTo>
                    <a:pt x="45" y="87"/>
                  </a:lnTo>
                  <a:lnTo>
                    <a:pt x="41" y="91"/>
                  </a:lnTo>
                  <a:lnTo>
                    <a:pt x="39" y="94"/>
                  </a:lnTo>
                  <a:lnTo>
                    <a:pt x="33" y="94"/>
                  </a:lnTo>
                  <a:lnTo>
                    <a:pt x="28" y="95"/>
                  </a:lnTo>
                  <a:lnTo>
                    <a:pt x="20" y="93"/>
                  </a:lnTo>
                  <a:lnTo>
                    <a:pt x="14" y="91"/>
                  </a:lnTo>
                  <a:lnTo>
                    <a:pt x="6" y="83"/>
                  </a:lnTo>
                  <a:lnTo>
                    <a:pt x="4" y="78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4" y="45"/>
                  </a:lnTo>
                  <a:lnTo>
                    <a:pt x="6" y="39"/>
                  </a:lnTo>
                  <a:lnTo>
                    <a:pt x="10" y="32"/>
                  </a:lnTo>
                  <a:lnTo>
                    <a:pt x="15" y="26"/>
                  </a:lnTo>
                  <a:lnTo>
                    <a:pt x="18" y="19"/>
                  </a:lnTo>
                  <a:lnTo>
                    <a:pt x="26" y="15"/>
                  </a:lnTo>
                  <a:lnTo>
                    <a:pt x="30" y="10"/>
                  </a:lnTo>
                  <a:lnTo>
                    <a:pt x="38" y="6"/>
                  </a:lnTo>
                  <a:lnTo>
                    <a:pt x="44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24" name="Freeform 422"/>
            <p:cNvSpPr>
              <a:spLocks/>
            </p:cNvSpPr>
            <p:nvPr/>
          </p:nvSpPr>
          <p:spPr bwMode="auto">
            <a:xfrm>
              <a:off x="7107" y="3716"/>
              <a:ext cx="23" cy="13"/>
            </a:xfrm>
            <a:custGeom>
              <a:avLst/>
              <a:gdLst>
                <a:gd name="T0" fmla="*/ 0 w 90"/>
                <a:gd name="T1" fmla="*/ 0 h 51"/>
                <a:gd name="T2" fmla="*/ 0 w 90"/>
                <a:gd name="T3" fmla="*/ 0 h 51"/>
                <a:gd name="T4" fmla="*/ 0 w 90"/>
                <a:gd name="T5" fmla="*/ 0 h 51"/>
                <a:gd name="T6" fmla="*/ 0 w 90"/>
                <a:gd name="T7" fmla="*/ 0 h 51"/>
                <a:gd name="T8" fmla="*/ 0 w 90"/>
                <a:gd name="T9" fmla="*/ 0 h 51"/>
                <a:gd name="T10" fmla="*/ 0 w 90"/>
                <a:gd name="T11" fmla="*/ 0 h 51"/>
                <a:gd name="T12" fmla="*/ 0 w 90"/>
                <a:gd name="T13" fmla="*/ 0 h 51"/>
                <a:gd name="T14" fmla="*/ 0 w 90"/>
                <a:gd name="T15" fmla="*/ 0 h 51"/>
                <a:gd name="T16" fmla="*/ 0 w 90"/>
                <a:gd name="T17" fmla="*/ 0 h 51"/>
                <a:gd name="T18" fmla="*/ 0 w 90"/>
                <a:gd name="T19" fmla="*/ 0 h 51"/>
                <a:gd name="T20" fmla="*/ 0 w 90"/>
                <a:gd name="T21" fmla="*/ 0 h 51"/>
                <a:gd name="T22" fmla="*/ 0 w 90"/>
                <a:gd name="T23" fmla="*/ 0 h 51"/>
                <a:gd name="T24" fmla="*/ 0 w 90"/>
                <a:gd name="T25" fmla="*/ 0 h 51"/>
                <a:gd name="T26" fmla="*/ 0 w 90"/>
                <a:gd name="T27" fmla="*/ 0 h 51"/>
                <a:gd name="T28" fmla="*/ 0 w 90"/>
                <a:gd name="T29" fmla="*/ 0 h 51"/>
                <a:gd name="T30" fmla="*/ 0 w 90"/>
                <a:gd name="T31" fmla="*/ 0 h 51"/>
                <a:gd name="T32" fmla="*/ 0 w 90"/>
                <a:gd name="T33" fmla="*/ 0 h 51"/>
                <a:gd name="T34" fmla="*/ 0 w 90"/>
                <a:gd name="T35" fmla="*/ 0 h 51"/>
                <a:gd name="T36" fmla="*/ 0 w 90"/>
                <a:gd name="T37" fmla="*/ 0 h 51"/>
                <a:gd name="T38" fmla="*/ 0 w 90"/>
                <a:gd name="T39" fmla="*/ 0 h 51"/>
                <a:gd name="T40" fmla="*/ 0 w 90"/>
                <a:gd name="T41" fmla="*/ 0 h 51"/>
                <a:gd name="T42" fmla="*/ 0 w 90"/>
                <a:gd name="T43" fmla="*/ 0 h 51"/>
                <a:gd name="T44" fmla="*/ 0 w 90"/>
                <a:gd name="T45" fmla="*/ 0 h 51"/>
                <a:gd name="T46" fmla="*/ 0 w 90"/>
                <a:gd name="T47" fmla="*/ 0 h 51"/>
                <a:gd name="T48" fmla="*/ 0 w 90"/>
                <a:gd name="T49" fmla="*/ 0 h 51"/>
                <a:gd name="T50" fmla="*/ 0 w 90"/>
                <a:gd name="T51" fmla="*/ 0 h 51"/>
                <a:gd name="T52" fmla="*/ 0 w 90"/>
                <a:gd name="T53" fmla="*/ 0 h 51"/>
                <a:gd name="T54" fmla="*/ 0 w 90"/>
                <a:gd name="T55" fmla="*/ 0 h 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0"/>
                <a:gd name="T85" fmla="*/ 0 h 51"/>
                <a:gd name="T86" fmla="*/ 90 w 90"/>
                <a:gd name="T87" fmla="*/ 51 h 5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0" h="51">
                  <a:moveTo>
                    <a:pt x="74" y="0"/>
                  </a:moveTo>
                  <a:lnTo>
                    <a:pt x="79" y="6"/>
                  </a:lnTo>
                  <a:lnTo>
                    <a:pt x="84" y="11"/>
                  </a:lnTo>
                  <a:lnTo>
                    <a:pt x="89" y="16"/>
                  </a:lnTo>
                  <a:lnTo>
                    <a:pt x="90" y="24"/>
                  </a:lnTo>
                  <a:lnTo>
                    <a:pt x="81" y="26"/>
                  </a:lnTo>
                  <a:lnTo>
                    <a:pt x="73" y="30"/>
                  </a:lnTo>
                  <a:lnTo>
                    <a:pt x="65" y="36"/>
                  </a:lnTo>
                  <a:lnTo>
                    <a:pt x="57" y="41"/>
                  </a:lnTo>
                  <a:lnTo>
                    <a:pt x="48" y="46"/>
                  </a:lnTo>
                  <a:lnTo>
                    <a:pt x="39" y="50"/>
                  </a:lnTo>
                  <a:lnTo>
                    <a:pt x="30" y="51"/>
                  </a:lnTo>
                  <a:lnTo>
                    <a:pt x="21" y="51"/>
                  </a:lnTo>
                  <a:lnTo>
                    <a:pt x="20" y="48"/>
                  </a:lnTo>
                  <a:lnTo>
                    <a:pt x="24" y="45"/>
                  </a:lnTo>
                  <a:lnTo>
                    <a:pt x="16" y="44"/>
                  </a:lnTo>
                  <a:lnTo>
                    <a:pt x="12" y="44"/>
                  </a:lnTo>
                  <a:lnTo>
                    <a:pt x="4" y="44"/>
                  </a:lnTo>
                  <a:lnTo>
                    <a:pt x="0" y="45"/>
                  </a:lnTo>
                  <a:lnTo>
                    <a:pt x="7" y="38"/>
                  </a:lnTo>
                  <a:lnTo>
                    <a:pt x="16" y="31"/>
                  </a:lnTo>
                  <a:lnTo>
                    <a:pt x="26" y="26"/>
                  </a:lnTo>
                  <a:lnTo>
                    <a:pt x="37" y="21"/>
                  </a:lnTo>
                  <a:lnTo>
                    <a:pt x="47" y="17"/>
                  </a:lnTo>
                  <a:lnTo>
                    <a:pt x="57" y="12"/>
                  </a:lnTo>
                  <a:lnTo>
                    <a:pt x="66" y="6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D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25" name="Freeform 423"/>
            <p:cNvSpPr>
              <a:spLocks/>
            </p:cNvSpPr>
            <p:nvPr/>
          </p:nvSpPr>
          <p:spPr bwMode="auto">
            <a:xfrm>
              <a:off x="6746" y="3721"/>
              <a:ext cx="36" cy="32"/>
            </a:xfrm>
            <a:custGeom>
              <a:avLst/>
              <a:gdLst>
                <a:gd name="T0" fmla="*/ 0 w 145"/>
                <a:gd name="T1" fmla="*/ 0 h 129"/>
                <a:gd name="T2" fmla="*/ 0 w 145"/>
                <a:gd name="T3" fmla="*/ 0 h 129"/>
                <a:gd name="T4" fmla="*/ 0 w 145"/>
                <a:gd name="T5" fmla="*/ 0 h 129"/>
                <a:gd name="T6" fmla="*/ 0 w 145"/>
                <a:gd name="T7" fmla="*/ 0 h 129"/>
                <a:gd name="T8" fmla="*/ 0 w 145"/>
                <a:gd name="T9" fmla="*/ 0 h 129"/>
                <a:gd name="T10" fmla="*/ 0 w 145"/>
                <a:gd name="T11" fmla="*/ 0 h 129"/>
                <a:gd name="T12" fmla="*/ 0 w 145"/>
                <a:gd name="T13" fmla="*/ 0 h 129"/>
                <a:gd name="T14" fmla="*/ 0 w 145"/>
                <a:gd name="T15" fmla="*/ 0 h 129"/>
                <a:gd name="T16" fmla="*/ 0 w 145"/>
                <a:gd name="T17" fmla="*/ 0 h 129"/>
                <a:gd name="T18" fmla="*/ 0 w 145"/>
                <a:gd name="T19" fmla="*/ 0 h 129"/>
                <a:gd name="T20" fmla="*/ 0 w 145"/>
                <a:gd name="T21" fmla="*/ 0 h 129"/>
                <a:gd name="T22" fmla="*/ 0 w 145"/>
                <a:gd name="T23" fmla="*/ 0 h 129"/>
                <a:gd name="T24" fmla="*/ 0 w 145"/>
                <a:gd name="T25" fmla="*/ 0 h 129"/>
                <a:gd name="T26" fmla="*/ 0 w 145"/>
                <a:gd name="T27" fmla="*/ 0 h 129"/>
                <a:gd name="T28" fmla="*/ 0 w 145"/>
                <a:gd name="T29" fmla="*/ 0 h 129"/>
                <a:gd name="T30" fmla="*/ 0 w 145"/>
                <a:gd name="T31" fmla="*/ 0 h 129"/>
                <a:gd name="T32" fmla="*/ 0 w 145"/>
                <a:gd name="T33" fmla="*/ 0 h 129"/>
                <a:gd name="T34" fmla="*/ 0 w 145"/>
                <a:gd name="T35" fmla="*/ 0 h 129"/>
                <a:gd name="T36" fmla="*/ 0 w 145"/>
                <a:gd name="T37" fmla="*/ 0 h 129"/>
                <a:gd name="T38" fmla="*/ 0 w 145"/>
                <a:gd name="T39" fmla="*/ 0 h 129"/>
                <a:gd name="T40" fmla="*/ 0 w 145"/>
                <a:gd name="T41" fmla="*/ 0 h 129"/>
                <a:gd name="T42" fmla="*/ 0 w 145"/>
                <a:gd name="T43" fmla="*/ 0 h 129"/>
                <a:gd name="T44" fmla="*/ 0 w 145"/>
                <a:gd name="T45" fmla="*/ 0 h 129"/>
                <a:gd name="T46" fmla="*/ 0 w 145"/>
                <a:gd name="T47" fmla="*/ 0 h 129"/>
                <a:gd name="T48" fmla="*/ 0 w 145"/>
                <a:gd name="T49" fmla="*/ 0 h 129"/>
                <a:gd name="T50" fmla="*/ 0 w 145"/>
                <a:gd name="T51" fmla="*/ 0 h 129"/>
                <a:gd name="T52" fmla="*/ 0 w 145"/>
                <a:gd name="T53" fmla="*/ 0 h 129"/>
                <a:gd name="T54" fmla="*/ 0 w 145"/>
                <a:gd name="T55" fmla="*/ 0 h 129"/>
                <a:gd name="T56" fmla="*/ 0 w 145"/>
                <a:gd name="T57" fmla="*/ 0 h 129"/>
                <a:gd name="T58" fmla="*/ 0 w 145"/>
                <a:gd name="T59" fmla="*/ 0 h 129"/>
                <a:gd name="T60" fmla="*/ 0 w 145"/>
                <a:gd name="T61" fmla="*/ 0 h 129"/>
                <a:gd name="T62" fmla="*/ 0 w 145"/>
                <a:gd name="T63" fmla="*/ 0 h 129"/>
                <a:gd name="T64" fmla="*/ 0 w 145"/>
                <a:gd name="T65" fmla="*/ 0 h 129"/>
                <a:gd name="T66" fmla="*/ 0 w 145"/>
                <a:gd name="T67" fmla="*/ 0 h 129"/>
                <a:gd name="T68" fmla="*/ 0 w 145"/>
                <a:gd name="T69" fmla="*/ 0 h 1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5"/>
                <a:gd name="T106" fmla="*/ 0 h 129"/>
                <a:gd name="T107" fmla="*/ 145 w 145"/>
                <a:gd name="T108" fmla="*/ 129 h 1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5" h="129">
                  <a:moveTo>
                    <a:pt x="50" y="3"/>
                  </a:moveTo>
                  <a:lnTo>
                    <a:pt x="59" y="0"/>
                  </a:lnTo>
                  <a:lnTo>
                    <a:pt x="70" y="1"/>
                  </a:lnTo>
                  <a:lnTo>
                    <a:pt x="80" y="3"/>
                  </a:lnTo>
                  <a:lnTo>
                    <a:pt x="92" y="9"/>
                  </a:lnTo>
                  <a:lnTo>
                    <a:pt x="100" y="13"/>
                  </a:lnTo>
                  <a:lnTo>
                    <a:pt x="111" y="20"/>
                  </a:lnTo>
                  <a:lnTo>
                    <a:pt x="120" y="27"/>
                  </a:lnTo>
                  <a:lnTo>
                    <a:pt x="128" y="36"/>
                  </a:lnTo>
                  <a:lnTo>
                    <a:pt x="134" y="45"/>
                  </a:lnTo>
                  <a:lnTo>
                    <a:pt x="139" y="53"/>
                  </a:lnTo>
                  <a:lnTo>
                    <a:pt x="143" y="64"/>
                  </a:lnTo>
                  <a:lnTo>
                    <a:pt x="145" y="75"/>
                  </a:lnTo>
                  <a:lnTo>
                    <a:pt x="144" y="83"/>
                  </a:lnTo>
                  <a:lnTo>
                    <a:pt x="141" y="93"/>
                  </a:lnTo>
                  <a:lnTo>
                    <a:pt x="135" y="102"/>
                  </a:lnTo>
                  <a:lnTo>
                    <a:pt x="129" y="111"/>
                  </a:lnTo>
                  <a:lnTo>
                    <a:pt x="123" y="113"/>
                  </a:lnTo>
                  <a:lnTo>
                    <a:pt x="117" y="116"/>
                  </a:lnTo>
                  <a:lnTo>
                    <a:pt x="110" y="117"/>
                  </a:lnTo>
                  <a:lnTo>
                    <a:pt x="103" y="120"/>
                  </a:lnTo>
                  <a:lnTo>
                    <a:pt x="94" y="122"/>
                  </a:lnTo>
                  <a:lnTo>
                    <a:pt x="87" y="126"/>
                  </a:lnTo>
                  <a:lnTo>
                    <a:pt x="78" y="127"/>
                  </a:lnTo>
                  <a:lnTo>
                    <a:pt x="71" y="128"/>
                  </a:lnTo>
                  <a:lnTo>
                    <a:pt x="64" y="129"/>
                  </a:lnTo>
                  <a:lnTo>
                    <a:pt x="58" y="128"/>
                  </a:lnTo>
                  <a:lnTo>
                    <a:pt x="67" y="122"/>
                  </a:lnTo>
                  <a:lnTo>
                    <a:pt x="76" y="116"/>
                  </a:lnTo>
                  <a:lnTo>
                    <a:pt x="81" y="106"/>
                  </a:lnTo>
                  <a:lnTo>
                    <a:pt x="87" y="96"/>
                  </a:lnTo>
                  <a:lnTo>
                    <a:pt x="88" y="85"/>
                  </a:lnTo>
                  <a:lnTo>
                    <a:pt x="91" y="75"/>
                  </a:lnTo>
                  <a:lnTo>
                    <a:pt x="90" y="63"/>
                  </a:lnTo>
                  <a:lnTo>
                    <a:pt x="88" y="53"/>
                  </a:lnTo>
                  <a:lnTo>
                    <a:pt x="85" y="42"/>
                  </a:lnTo>
                  <a:lnTo>
                    <a:pt x="79" y="35"/>
                  </a:lnTo>
                  <a:lnTo>
                    <a:pt x="73" y="28"/>
                  </a:lnTo>
                  <a:lnTo>
                    <a:pt x="65" y="25"/>
                  </a:lnTo>
                  <a:lnTo>
                    <a:pt x="56" y="23"/>
                  </a:lnTo>
                  <a:lnTo>
                    <a:pt x="47" y="25"/>
                  </a:lnTo>
                  <a:lnTo>
                    <a:pt x="37" y="32"/>
                  </a:lnTo>
                  <a:lnTo>
                    <a:pt x="26" y="41"/>
                  </a:lnTo>
                  <a:lnTo>
                    <a:pt x="26" y="56"/>
                  </a:lnTo>
                  <a:lnTo>
                    <a:pt x="33" y="56"/>
                  </a:lnTo>
                  <a:lnTo>
                    <a:pt x="40" y="59"/>
                  </a:lnTo>
                  <a:lnTo>
                    <a:pt x="44" y="60"/>
                  </a:lnTo>
                  <a:lnTo>
                    <a:pt x="49" y="63"/>
                  </a:lnTo>
                  <a:lnTo>
                    <a:pt x="52" y="67"/>
                  </a:lnTo>
                  <a:lnTo>
                    <a:pt x="53" y="75"/>
                  </a:lnTo>
                  <a:lnTo>
                    <a:pt x="49" y="82"/>
                  </a:lnTo>
                  <a:lnTo>
                    <a:pt x="44" y="91"/>
                  </a:lnTo>
                  <a:lnTo>
                    <a:pt x="39" y="100"/>
                  </a:lnTo>
                  <a:lnTo>
                    <a:pt x="34" y="108"/>
                  </a:lnTo>
                  <a:lnTo>
                    <a:pt x="23" y="103"/>
                  </a:lnTo>
                  <a:lnTo>
                    <a:pt x="17" y="98"/>
                  </a:lnTo>
                  <a:lnTo>
                    <a:pt x="9" y="91"/>
                  </a:lnTo>
                  <a:lnTo>
                    <a:pt x="6" y="85"/>
                  </a:lnTo>
                  <a:lnTo>
                    <a:pt x="3" y="77"/>
                  </a:lnTo>
                  <a:lnTo>
                    <a:pt x="2" y="69"/>
                  </a:lnTo>
                  <a:lnTo>
                    <a:pt x="0" y="62"/>
                  </a:lnTo>
                  <a:lnTo>
                    <a:pt x="3" y="53"/>
                  </a:lnTo>
                  <a:lnTo>
                    <a:pt x="4" y="45"/>
                  </a:lnTo>
                  <a:lnTo>
                    <a:pt x="8" y="37"/>
                  </a:lnTo>
                  <a:lnTo>
                    <a:pt x="11" y="29"/>
                  </a:lnTo>
                  <a:lnTo>
                    <a:pt x="18" y="23"/>
                  </a:lnTo>
                  <a:lnTo>
                    <a:pt x="23" y="16"/>
                  </a:lnTo>
                  <a:lnTo>
                    <a:pt x="31" y="11"/>
                  </a:lnTo>
                  <a:lnTo>
                    <a:pt x="40" y="7"/>
                  </a:lnTo>
                  <a:lnTo>
                    <a:pt x="5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26" name="Freeform 424"/>
            <p:cNvSpPr>
              <a:spLocks/>
            </p:cNvSpPr>
            <p:nvPr/>
          </p:nvSpPr>
          <p:spPr bwMode="auto">
            <a:xfrm>
              <a:off x="6988" y="3722"/>
              <a:ext cx="11" cy="18"/>
            </a:xfrm>
            <a:custGeom>
              <a:avLst/>
              <a:gdLst>
                <a:gd name="T0" fmla="*/ 0 w 42"/>
                <a:gd name="T1" fmla="*/ 0 h 70"/>
                <a:gd name="T2" fmla="*/ 0 w 42"/>
                <a:gd name="T3" fmla="*/ 0 h 70"/>
                <a:gd name="T4" fmla="*/ 0 w 42"/>
                <a:gd name="T5" fmla="*/ 0 h 70"/>
                <a:gd name="T6" fmla="*/ 0 w 42"/>
                <a:gd name="T7" fmla="*/ 0 h 70"/>
                <a:gd name="T8" fmla="*/ 0 w 42"/>
                <a:gd name="T9" fmla="*/ 0 h 70"/>
                <a:gd name="T10" fmla="*/ 0 w 42"/>
                <a:gd name="T11" fmla="*/ 0 h 70"/>
                <a:gd name="T12" fmla="*/ 0 w 42"/>
                <a:gd name="T13" fmla="*/ 0 h 70"/>
                <a:gd name="T14" fmla="*/ 0 w 42"/>
                <a:gd name="T15" fmla="*/ 0 h 70"/>
                <a:gd name="T16" fmla="*/ 0 w 42"/>
                <a:gd name="T17" fmla="*/ 0 h 70"/>
                <a:gd name="T18" fmla="*/ 0 w 42"/>
                <a:gd name="T19" fmla="*/ 0 h 70"/>
                <a:gd name="T20" fmla="*/ 0 w 42"/>
                <a:gd name="T21" fmla="*/ 0 h 70"/>
                <a:gd name="T22" fmla="*/ 0 w 42"/>
                <a:gd name="T23" fmla="*/ 0 h 70"/>
                <a:gd name="T24" fmla="*/ 0 w 42"/>
                <a:gd name="T25" fmla="*/ 0 h 70"/>
                <a:gd name="T26" fmla="*/ 0 w 42"/>
                <a:gd name="T27" fmla="*/ 0 h 70"/>
                <a:gd name="T28" fmla="*/ 0 w 42"/>
                <a:gd name="T29" fmla="*/ 0 h 70"/>
                <a:gd name="T30" fmla="*/ 0 w 42"/>
                <a:gd name="T31" fmla="*/ 0 h 70"/>
                <a:gd name="T32" fmla="*/ 0 w 42"/>
                <a:gd name="T33" fmla="*/ 0 h 70"/>
                <a:gd name="T34" fmla="*/ 0 w 42"/>
                <a:gd name="T35" fmla="*/ 0 h 70"/>
                <a:gd name="T36" fmla="*/ 0 w 42"/>
                <a:gd name="T37" fmla="*/ 0 h 70"/>
                <a:gd name="T38" fmla="*/ 0 w 42"/>
                <a:gd name="T39" fmla="*/ 0 h 70"/>
                <a:gd name="T40" fmla="*/ 0 w 42"/>
                <a:gd name="T41" fmla="*/ 0 h 70"/>
                <a:gd name="T42" fmla="*/ 0 w 42"/>
                <a:gd name="T43" fmla="*/ 0 h 70"/>
                <a:gd name="T44" fmla="*/ 0 w 42"/>
                <a:gd name="T45" fmla="*/ 0 h 70"/>
                <a:gd name="T46" fmla="*/ 0 w 42"/>
                <a:gd name="T47" fmla="*/ 0 h 70"/>
                <a:gd name="T48" fmla="*/ 0 w 42"/>
                <a:gd name="T49" fmla="*/ 0 h 70"/>
                <a:gd name="T50" fmla="*/ 0 w 42"/>
                <a:gd name="T51" fmla="*/ 0 h 70"/>
                <a:gd name="T52" fmla="*/ 0 w 42"/>
                <a:gd name="T53" fmla="*/ 0 h 70"/>
                <a:gd name="T54" fmla="*/ 0 w 42"/>
                <a:gd name="T55" fmla="*/ 0 h 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2"/>
                <a:gd name="T85" fmla="*/ 0 h 70"/>
                <a:gd name="T86" fmla="*/ 42 w 42"/>
                <a:gd name="T87" fmla="*/ 70 h 7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2" h="70">
                  <a:moveTo>
                    <a:pt x="13" y="2"/>
                  </a:moveTo>
                  <a:lnTo>
                    <a:pt x="18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7" y="5"/>
                  </a:lnTo>
                  <a:lnTo>
                    <a:pt x="41" y="12"/>
                  </a:lnTo>
                  <a:lnTo>
                    <a:pt x="41" y="17"/>
                  </a:lnTo>
                  <a:lnTo>
                    <a:pt x="42" y="23"/>
                  </a:lnTo>
                  <a:lnTo>
                    <a:pt x="41" y="29"/>
                  </a:lnTo>
                  <a:lnTo>
                    <a:pt x="38" y="35"/>
                  </a:lnTo>
                  <a:lnTo>
                    <a:pt x="33" y="45"/>
                  </a:lnTo>
                  <a:lnTo>
                    <a:pt x="26" y="56"/>
                  </a:lnTo>
                  <a:lnTo>
                    <a:pt x="18" y="63"/>
                  </a:lnTo>
                  <a:lnTo>
                    <a:pt x="8" y="70"/>
                  </a:lnTo>
                  <a:lnTo>
                    <a:pt x="4" y="63"/>
                  </a:lnTo>
                  <a:lnTo>
                    <a:pt x="3" y="58"/>
                  </a:lnTo>
                  <a:lnTo>
                    <a:pt x="2" y="50"/>
                  </a:lnTo>
                  <a:lnTo>
                    <a:pt x="2" y="44"/>
                  </a:lnTo>
                  <a:lnTo>
                    <a:pt x="2" y="36"/>
                  </a:lnTo>
                  <a:lnTo>
                    <a:pt x="2" y="29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6" y="14"/>
                  </a:lnTo>
                  <a:lnTo>
                    <a:pt x="12" y="12"/>
                  </a:lnTo>
                  <a:lnTo>
                    <a:pt x="14" y="7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27" name="Freeform 425"/>
            <p:cNvSpPr>
              <a:spLocks/>
            </p:cNvSpPr>
            <p:nvPr/>
          </p:nvSpPr>
          <p:spPr bwMode="auto">
            <a:xfrm>
              <a:off x="6722" y="3726"/>
              <a:ext cx="21" cy="6"/>
            </a:xfrm>
            <a:custGeom>
              <a:avLst/>
              <a:gdLst>
                <a:gd name="T0" fmla="*/ 0 w 83"/>
                <a:gd name="T1" fmla="*/ 0 h 24"/>
                <a:gd name="T2" fmla="*/ 0 w 83"/>
                <a:gd name="T3" fmla="*/ 0 h 24"/>
                <a:gd name="T4" fmla="*/ 0 w 83"/>
                <a:gd name="T5" fmla="*/ 0 h 24"/>
                <a:gd name="T6" fmla="*/ 0 w 83"/>
                <a:gd name="T7" fmla="*/ 0 h 24"/>
                <a:gd name="T8" fmla="*/ 0 w 83"/>
                <a:gd name="T9" fmla="*/ 0 h 24"/>
                <a:gd name="T10" fmla="*/ 0 w 83"/>
                <a:gd name="T11" fmla="*/ 0 h 24"/>
                <a:gd name="T12" fmla="*/ 0 w 83"/>
                <a:gd name="T13" fmla="*/ 0 h 24"/>
                <a:gd name="T14" fmla="*/ 0 w 83"/>
                <a:gd name="T15" fmla="*/ 0 h 24"/>
                <a:gd name="T16" fmla="*/ 0 w 83"/>
                <a:gd name="T17" fmla="*/ 0 h 24"/>
                <a:gd name="T18" fmla="*/ 0 w 83"/>
                <a:gd name="T19" fmla="*/ 0 h 24"/>
                <a:gd name="T20" fmla="*/ 0 w 83"/>
                <a:gd name="T21" fmla="*/ 0 h 24"/>
                <a:gd name="T22" fmla="*/ 0 w 83"/>
                <a:gd name="T23" fmla="*/ 0 h 24"/>
                <a:gd name="T24" fmla="*/ 0 w 83"/>
                <a:gd name="T25" fmla="*/ 0 h 24"/>
                <a:gd name="T26" fmla="*/ 0 w 83"/>
                <a:gd name="T27" fmla="*/ 0 h 24"/>
                <a:gd name="T28" fmla="*/ 0 w 83"/>
                <a:gd name="T29" fmla="*/ 0 h 24"/>
                <a:gd name="T30" fmla="*/ 0 w 83"/>
                <a:gd name="T31" fmla="*/ 0 h 24"/>
                <a:gd name="T32" fmla="*/ 0 w 83"/>
                <a:gd name="T33" fmla="*/ 0 h 24"/>
                <a:gd name="T34" fmla="*/ 0 w 83"/>
                <a:gd name="T35" fmla="*/ 0 h 24"/>
                <a:gd name="T36" fmla="*/ 0 w 83"/>
                <a:gd name="T37" fmla="*/ 0 h 24"/>
                <a:gd name="T38" fmla="*/ 0 w 83"/>
                <a:gd name="T39" fmla="*/ 0 h 24"/>
                <a:gd name="T40" fmla="*/ 0 w 83"/>
                <a:gd name="T41" fmla="*/ 0 h 24"/>
                <a:gd name="T42" fmla="*/ 0 w 83"/>
                <a:gd name="T43" fmla="*/ 0 h 24"/>
                <a:gd name="T44" fmla="*/ 0 w 83"/>
                <a:gd name="T45" fmla="*/ 0 h 24"/>
                <a:gd name="T46" fmla="*/ 0 w 83"/>
                <a:gd name="T47" fmla="*/ 0 h 24"/>
                <a:gd name="T48" fmla="*/ 0 w 83"/>
                <a:gd name="T49" fmla="*/ 0 h 24"/>
                <a:gd name="T50" fmla="*/ 0 w 83"/>
                <a:gd name="T51" fmla="*/ 0 h 24"/>
                <a:gd name="T52" fmla="*/ 0 w 83"/>
                <a:gd name="T53" fmla="*/ 0 h 24"/>
                <a:gd name="T54" fmla="*/ 0 w 83"/>
                <a:gd name="T55" fmla="*/ 0 h 2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3"/>
                <a:gd name="T85" fmla="*/ 0 h 24"/>
                <a:gd name="T86" fmla="*/ 83 w 83"/>
                <a:gd name="T87" fmla="*/ 24 h 2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3" h="24">
                  <a:moveTo>
                    <a:pt x="17" y="1"/>
                  </a:moveTo>
                  <a:lnTo>
                    <a:pt x="25" y="0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7" y="1"/>
                  </a:lnTo>
                  <a:lnTo>
                    <a:pt x="75" y="2"/>
                  </a:lnTo>
                  <a:lnTo>
                    <a:pt x="83" y="5"/>
                  </a:lnTo>
                  <a:lnTo>
                    <a:pt x="79" y="7"/>
                  </a:lnTo>
                  <a:lnTo>
                    <a:pt x="76" y="11"/>
                  </a:lnTo>
                  <a:lnTo>
                    <a:pt x="73" y="16"/>
                  </a:lnTo>
                  <a:lnTo>
                    <a:pt x="75" y="23"/>
                  </a:lnTo>
                  <a:lnTo>
                    <a:pt x="69" y="23"/>
                  </a:lnTo>
                  <a:lnTo>
                    <a:pt x="60" y="23"/>
                  </a:lnTo>
                  <a:lnTo>
                    <a:pt x="52" y="23"/>
                  </a:lnTo>
                  <a:lnTo>
                    <a:pt x="43" y="24"/>
                  </a:lnTo>
                  <a:lnTo>
                    <a:pt x="34" y="23"/>
                  </a:lnTo>
                  <a:lnTo>
                    <a:pt x="23" y="21"/>
                  </a:lnTo>
                  <a:lnTo>
                    <a:pt x="14" y="20"/>
                  </a:lnTo>
                  <a:lnTo>
                    <a:pt x="8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6"/>
                  </a:lnTo>
                  <a:lnTo>
                    <a:pt x="9" y="3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28" name="Freeform 426"/>
            <p:cNvSpPr>
              <a:spLocks/>
            </p:cNvSpPr>
            <p:nvPr/>
          </p:nvSpPr>
          <p:spPr bwMode="auto">
            <a:xfrm>
              <a:off x="6789" y="3731"/>
              <a:ext cx="382" cy="183"/>
            </a:xfrm>
            <a:custGeom>
              <a:avLst/>
              <a:gdLst>
                <a:gd name="T0" fmla="*/ 0 w 1527"/>
                <a:gd name="T1" fmla="*/ 0 h 733"/>
                <a:gd name="T2" fmla="*/ 0 w 1527"/>
                <a:gd name="T3" fmla="*/ 0 h 733"/>
                <a:gd name="T4" fmla="*/ 0 w 1527"/>
                <a:gd name="T5" fmla="*/ 0 h 733"/>
                <a:gd name="T6" fmla="*/ 0 w 1527"/>
                <a:gd name="T7" fmla="*/ 0 h 733"/>
                <a:gd name="T8" fmla="*/ 0 w 1527"/>
                <a:gd name="T9" fmla="*/ 0 h 733"/>
                <a:gd name="T10" fmla="*/ 0 w 1527"/>
                <a:gd name="T11" fmla="*/ 0 h 733"/>
                <a:gd name="T12" fmla="*/ 0 w 1527"/>
                <a:gd name="T13" fmla="*/ 0 h 733"/>
                <a:gd name="T14" fmla="*/ 0 w 1527"/>
                <a:gd name="T15" fmla="*/ 0 h 733"/>
                <a:gd name="T16" fmla="*/ 0 w 1527"/>
                <a:gd name="T17" fmla="*/ 0 h 733"/>
                <a:gd name="T18" fmla="*/ 0 w 1527"/>
                <a:gd name="T19" fmla="*/ 0 h 733"/>
                <a:gd name="T20" fmla="*/ 0 w 1527"/>
                <a:gd name="T21" fmla="*/ 0 h 733"/>
                <a:gd name="T22" fmla="*/ 0 w 1527"/>
                <a:gd name="T23" fmla="*/ 0 h 733"/>
                <a:gd name="T24" fmla="*/ 0 w 1527"/>
                <a:gd name="T25" fmla="*/ 0 h 733"/>
                <a:gd name="T26" fmla="*/ 0 w 1527"/>
                <a:gd name="T27" fmla="*/ 0 h 733"/>
                <a:gd name="T28" fmla="*/ 0 w 1527"/>
                <a:gd name="T29" fmla="*/ 0 h 733"/>
                <a:gd name="T30" fmla="*/ 0 w 1527"/>
                <a:gd name="T31" fmla="*/ 0 h 733"/>
                <a:gd name="T32" fmla="*/ 0 w 1527"/>
                <a:gd name="T33" fmla="*/ 0 h 733"/>
                <a:gd name="T34" fmla="*/ 0 w 1527"/>
                <a:gd name="T35" fmla="*/ 0 h 733"/>
                <a:gd name="T36" fmla="*/ 0 w 1527"/>
                <a:gd name="T37" fmla="*/ 0 h 733"/>
                <a:gd name="T38" fmla="*/ 0 w 1527"/>
                <a:gd name="T39" fmla="*/ 0 h 733"/>
                <a:gd name="T40" fmla="*/ 0 w 1527"/>
                <a:gd name="T41" fmla="*/ 0 h 733"/>
                <a:gd name="T42" fmla="*/ 0 w 1527"/>
                <a:gd name="T43" fmla="*/ 0 h 733"/>
                <a:gd name="T44" fmla="*/ 0 w 1527"/>
                <a:gd name="T45" fmla="*/ 0 h 733"/>
                <a:gd name="T46" fmla="*/ 0 w 1527"/>
                <a:gd name="T47" fmla="*/ 0 h 733"/>
                <a:gd name="T48" fmla="*/ 0 w 1527"/>
                <a:gd name="T49" fmla="*/ 0 h 733"/>
                <a:gd name="T50" fmla="*/ 0 w 1527"/>
                <a:gd name="T51" fmla="*/ 0 h 733"/>
                <a:gd name="T52" fmla="*/ 0 w 1527"/>
                <a:gd name="T53" fmla="*/ 0 h 733"/>
                <a:gd name="T54" fmla="*/ 0 w 1527"/>
                <a:gd name="T55" fmla="*/ 0 h 733"/>
                <a:gd name="T56" fmla="*/ 0 w 1527"/>
                <a:gd name="T57" fmla="*/ 0 h 733"/>
                <a:gd name="T58" fmla="*/ 0 w 1527"/>
                <a:gd name="T59" fmla="*/ 0 h 733"/>
                <a:gd name="T60" fmla="*/ 0 w 1527"/>
                <a:gd name="T61" fmla="*/ 0 h 733"/>
                <a:gd name="T62" fmla="*/ 0 w 1527"/>
                <a:gd name="T63" fmla="*/ 0 h 733"/>
                <a:gd name="T64" fmla="*/ 0 w 1527"/>
                <a:gd name="T65" fmla="*/ 0 h 733"/>
                <a:gd name="T66" fmla="*/ 0 w 1527"/>
                <a:gd name="T67" fmla="*/ 0 h 733"/>
                <a:gd name="T68" fmla="*/ 0 w 1527"/>
                <a:gd name="T69" fmla="*/ 0 h 733"/>
                <a:gd name="T70" fmla="*/ 0 w 1527"/>
                <a:gd name="T71" fmla="*/ 0 h 733"/>
                <a:gd name="T72" fmla="*/ 0 w 1527"/>
                <a:gd name="T73" fmla="*/ 0 h 733"/>
                <a:gd name="T74" fmla="*/ 0 w 1527"/>
                <a:gd name="T75" fmla="*/ 0 h 733"/>
                <a:gd name="T76" fmla="*/ 0 w 1527"/>
                <a:gd name="T77" fmla="*/ 0 h 733"/>
                <a:gd name="T78" fmla="*/ 0 w 1527"/>
                <a:gd name="T79" fmla="*/ 0 h 733"/>
                <a:gd name="T80" fmla="*/ 0 w 1527"/>
                <a:gd name="T81" fmla="*/ 0 h 733"/>
                <a:gd name="T82" fmla="*/ 0 w 1527"/>
                <a:gd name="T83" fmla="*/ 0 h 733"/>
                <a:gd name="T84" fmla="*/ 0 w 1527"/>
                <a:gd name="T85" fmla="*/ 0 h 733"/>
                <a:gd name="T86" fmla="*/ 0 w 1527"/>
                <a:gd name="T87" fmla="*/ 0 h 733"/>
                <a:gd name="T88" fmla="*/ 0 w 1527"/>
                <a:gd name="T89" fmla="*/ 0 h 733"/>
                <a:gd name="T90" fmla="*/ 0 w 1527"/>
                <a:gd name="T91" fmla="*/ 0 h 733"/>
                <a:gd name="T92" fmla="*/ 0 w 1527"/>
                <a:gd name="T93" fmla="*/ 0 h 733"/>
                <a:gd name="T94" fmla="*/ 0 w 1527"/>
                <a:gd name="T95" fmla="*/ 0 h 733"/>
                <a:gd name="T96" fmla="*/ 0 w 1527"/>
                <a:gd name="T97" fmla="*/ 0 h 733"/>
                <a:gd name="T98" fmla="*/ 0 w 1527"/>
                <a:gd name="T99" fmla="*/ 0 h 733"/>
                <a:gd name="T100" fmla="*/ 0 w 1527"/>
                <a:gd name="T101" fmla="*/ 0 h 733"/>
                <a:gd name="T102" fmla="*/ 0 w 1527"/>
                <a:gd name="T103" fmla="*/ 0 h 733"/>
                <a:gd name="T104" fmla="*/ 0 w 1527"/>
                <a:gd name="T105" fmla="*/ 0 h 733"/>
                <a:gd name="T106" fmla="*/ 0 w 1527"/>
                <a:gd name="T107" fmla="*/ 0 h 733"/>
                <a:gd name="T108" fmla="*/ 0 w 1527"/>
                <a:gd name="T109" fmla="*/ 0 h 733"/>
                <a:gd name="T110" fmla="*/ 0 w 1527"/>
                <a:gd name="T111" fmla="*/ 0 h 733"/>
                <a:gd name="T112" fmla="*/ 0 w 1527"/>
                <a:gd name="T113" fmla="*/ 0 h 733"/>
                <a:gd name="T114" fmla="*/ 0 w 1527"/>
                <a:gd name="T115" fmla="*/ 0 h 733"/>
                <a:gd name="T116" fmla="*/ 0 w 1527"/>
                <a:gd name="T117" fmla="*/ 0 h 733"/>
                <a:gd name="T118" fmla="*/ 0 w 1527"/>
                <a:gd name="T119" fmla="*/ 0 h 733"/>
                <a:gd name="T120" fmla="*/ 0 w 1527"/>
                <a:gd name="T121" fmla="*/ 0 h 733"/>
                <a:gd name="T122" fmla="*/ 0 w 1527"/>
                <a:gd name="T123" fmla="*/ 0 h 73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27"/>
                <a:gd name="T187" fmla="*/ 0 h 733"/>
                <a:gd name="T188" fmla="*/ 1527 w 1527"/>
                <a:gd name="T189" fmla="*/ 733 h 73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27" h="733">
                  <a:moveTo>
                    <a:pt x="3" y="0"/>
                  </a:moveTo>
                  <a:lnTo>
                    <a:pt x="22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79" y="1"/>
                  </a:lnTo>
                  <a:lnTo>
                    <a:pt x="97" y="1"/>
                  </a:lnTo>
                  <a:lnTo>
                    <a:pt x="116" y="3"/>
                  </a:lnTo>
                  <a:lnTo>
                    <a:pt x="135" y="3"/>
                  </a:lnTo>
                  <a:lnTo>
                    <a:pt x="154" y="7"/>
                  </a:lnTo>
                  <a:lnTo>
                    <a:pt x="172" y="8"/>
                  </a:lnTo>
                  <a:lnTo>
                    <a:pt x="191" y="10"/>
                  </a:lnTo>
                  <a:lnTo>
                    <a:pt x="209" y="13"/>
                  </a:lnTo>
                  <a:lnTo>
                    <a:pt x="228" y="15"/>
                  </a:lnTo>
                  <a:lnTo>
                    <a:pt x="244" y="19"/>
                  </a:lnTo>
                  <a:lnTo>
                    <a:pt x="262" y="22"/>
                  </a:lnTo>
                  <a:lnTo>
                    <a:pt x="278" y="25"/>
                  </a:lnTo>
                  <a:lnTo>
                    <a:pt x="295" y="29"/>
                  </a:lnTo>
                  <a:lnTo>
                    <a:pt x="297" y="41"/>
                  </a:lnTo>
                  <a:lnTo>
                    <a:pt x="298" y="54"/>
                  </a:lnTo>
                  <a:lnTo>
                    <a:pt x="298" y="67"/>
                  </a:lnTo>
                  <a:lnTo>
                    <a:pt x="299" y="79"/>
                  </a:lnTo>
                  <a:lnTo>
                    <a:pt x="298" y="91"/>
                  </a:lnTo>
                  <a:lnTo>
                    <a:pt x="298" y="105"/>
                  </a:lnTo>
                  <a:lnTo>
                    <a:pt x="298" y="117"/>
                  </a:lnTo>
                  <a:lnTo>
                    <a:pt x="298" y="130"/>
                  </a:lnTo>
                  <a:lnTo>
                    <a:pt x="297" y="142"/>
                  </a:lnTo>
                  <a:lnTo>
                    <a:pt x="295" y="155"/>
                  </a:lnTo>
                  <a:lnTo>
                    <a:pt x="295" y="168"/>
                  </a:lnTo>
                  <a:lnTo>
                    <a:pt x="295" y="181"/>
                  </a:lnTo>
                  <a:lnTo>
                    <a:pt x="295" y="193"/>
                  </a:lnTo>
                  <a:lnTo>
                    <a:pt x="295" y="206"/>
                  </a:lnTo>
                  <a:lnTo>
                    <a:pt x="297" y="219"/>
                  </a:lnTo>
                  <a:lnTo>
                    <a:pt x="300" y="232"/>
                  </a:lnTo>
                  <a:lnTo>
                    <a:pt x="371" y="224"/>
                  </a:lnTo>
                  <a:lnTo>
                    <a:pt x="442" y="216"/>
                  </a:lnTo>
                  <a:lnTo>
                    <a:pt x="515" y="211"/>
                  </a:lnTo>
                  <a:lnTo>
                    <a:pt x="588" y="205"/>
                  </a:lnTo>
                  <a:lnTo>
                    <a:pt x="660" y="199"/>
                  </a:lnTo>
                  <a:lnTo>
                    <a:pt x="733" y="193"/>
                  </a:lnTo>
                  <a:lnTo>
                    <a:pt x="806" y="187"/>
                  </a:lnTo>
                  <a:lnTo>
                    <a:pt x="879" y="183"/>
                  </a:lnTo>
                  <a:lnTo>
                    <a:pt x="952" y="177"/>
                  </a:lnTo>
                  <a:lnTo>
                    <a:pt x="1024" y="173"/>
                  </a:lnTo>
                  <a:lnTo>
                    <a:pt x="1097" y="169"/>
                  </a:lnTo>
                  <a:lnTo>
                    <a:pt x="1171" y="164"/>
                  </a:lnTo>
                  <a:lnTo>
                    <a:pt x="1242" y="161"/>
                  </a:lnTo>
                  <a:lnTo>
                    <a:pt x="1315" y="158"/>
                  </a:lnTo>
                  <a:lnTo>
                    <a:pt x="1389" y="155"/>
                  </a:lnTo>
                  <a:lnTo>
                    <a:pt x="1461" y="152"/>
                  </a:lnTo>
                  <a:lnTo>
                    <a:pt x="1465" y="158"/>
                  </a:lnTo>
                  <a:lnTo>
                    <a:pt x="1473" y="159"/>
                  </a:lnTo>
                  <a:lnTo>
                    <a:pt x="1483" y="154"/>
                  </a:lnTo>
                  <a:lnTo>
                    <a:pt x="1494" y="148"/>
                  </a:lnTo>
                  <a:lnTo>
                    <a:pt x="1500" y="141"/>
                  </a:lnTo>
                  <a:lnTo>
                    <a:pt x="1505" y="132"/>
                  </a:lnTo>
                  <a:lnTo>
                    <a:pt x="1503" y="130"/>
                  </a:lnTo>
                  <a:lnTo>
                    <a:pt x="1502" y="127"/>
                  </a:lnTo>
                  <a:lnTo>
                    <a:pt x="1497" y="124"/>
                  </a:lnTo>
                  <a:lnTo>
                    <a:pt x="1493" y="124"/>
                  </a:lnTo>
                  <a:lnTo>
                    <a:pt x="1483" y="120"/>
                  </a:lnTo>
                  <a:lnTo>
                    <a:pt x="1473" y="117"/>
                  </a:lnTo>
                  <a:lnTo>
                    <a:pt x="1464" y="112"/>
                  </a:lnTo>
                  <a:lnTo>
                    <a:pt x="1454" y="109"/>
                  </a:lnTo>
                  <a:lnTo>
                    <a:pt x="1454" y="101"/>
                  </a:lnTo>
                  <a:lnTo>
                    <a:pt x="1454" y="93"/>
                  </a:lnTo>
                  <a:lnTo>
                    <a:pt x="1461" y="92"/>
                  </a:lnTo>
                  <a:lnTo>
                    <a:pt x="1470" y="94"/>
                  </a:lnTo>
                  <a:lnTo>
                    <a:pt x="1477" y="96"/>
                  </a:lnTo>
                  <a:lnTo>
                    <a:pt x="1485" y="100"/>
                  </a:lnTo>
                  <a:lnTo>
                    <a:pt x="1493" y="103"/>
                  </a:lnTo>
                  <a:lnTo>
                    <a:pt x="1500" y="109"/>
                  </a:lnTo>
                  <a:lnTo>
                    <a:pt x="1506" y="115"/>
                  </a:lnTo>
                  <a:lnTo>
                    <a:pt x="1512" y="120"/>
                  </a:lnTo>
                  <a:lnTo>
                    <a:pt x="1518" y="129"/>
                  </a:lnTo>
                  <a:lnTo>
                    <a:pt x="1521" y="137"/>
                  </a:lnTo>
                  <a:lnTo>
                    <a:pt x="1525" y="146"/>
                  </a:lnTo>
                  <a:lnTo>
                    <a:pt x="1527" y="155"/>
                  </a:lnTo>
                  <a:lnTo>
                    <a:pt x="1527" y="161"/>
                  </a:lnTo>
                  <a:lnTo>
                    <a:pt x="1526" y="170"/>
                  </a:lnTo>
                  <a:lnTo>
                    <a:pt x="1521" y="174"/>
                  </a:lnTo>
                  <a:lnTo>
                    <a:pt x="1517" y="181"/>
                  </a:lnTo>
                  <a:lnTo>
                    <a:pt x="1508" y="183"/>
                  </a:lnTo>
                  <a:lnTo>
                    <a:pt x="1501" y="186"/>
                  </a:lnTo>
                  <a:lnTo>
                    <a:pt x="1491" y="186"/>
                  </a:lnTo>
                  <a:lnTo>
                    <a:pt x="1482" y="186"/>
                  </a:lnTo>
                  <a:lnTo>
                    <a:pt x="1442" y="189"/>
                  </a:lnTo>
                  <a:lnTo>
                    <a:pt x="1403" y="193"/>
                  </a:lnTo>
                  <a:lnTo>
                    <a:pt x="1365" y="195"/>
                  </a:lnTo>
                  <a:lnTo>
                    <a:pt x="1326" y="198"/>
                  </a:lnTo>
                  <a:lnTo>
                    <a:pt x="1287" y="200"/>
                  </a:lnTo>
                  <a:lnTo>
                    <a:pt x="1249" y="202"/>
                  </a:lnTo>
                  <a:lnTo>
                    <a:pt x="1209" y="205"/>
                  </a:lnTo>
                  <a:lnTo>
                    <a:pt x="1171" y="206"/>
                  </a:lnTo>
                  <a:lnTo>
                    <a:pt x="1131" y="207"/>
                  </a:lnTo>
                  <a:lnTo>
                    <a:pt x="1090" y="209"/>
                  </a:lnTo>
                  <a:lnTo>
                    <a:pt x="1051" y="211"/>
                  </a:lnTo>
                  <a:lnTo>
                    <a:pt x="1011" y="214"/>
                  </a:lnTo>
                  <a:lnTo>
                    <a:pt x="970" y="215"/>
                  </a:lnTo>
                  <a:lnTo>
                    <a:pt x="928" y="219"/>
                  </a:lnTo>
                  <a:lnTo>
                    <a:pt x="887" y="222"/>
                  </a:lnTo>
                  <a:lnTo>
                    <a:pt x="846" y="225"/>
                  </a:lnTo>
                  <a:lnTo>
                    <a:pt x="811" y="228"/>
                  </a:lnTo>
                  <a:lnTo>
                    <a:pt x="776" y="232"/>
                  </a:lnTo>
                  <a:lnTo>
                    <a:pt x="741" y="235"/>
                  </a:lnTo>
                  <a:lnTo>
                    <a:pt x="707" y="238"/>
                  </a:lnTo>
                  <a:lnTo>
                    <a:pt x="672" y="241"/>
                  </a:lnTo>
                  <a:lnTo>
                    <a:pt x="637" y="245"/>
                  </a:lnTo>
                  <a:lnTo>
                    <a:pt x="602" y="247"/>
                  </a:lnTo>
                  <a:lnTo>
                    <a:pt x="569" y="250"/>
                  </a:lnTo>
                  <a:lnTo>
                    <a:pt x="533" y="253"/>
                  </a:lnTo>
                  <a:lnTo>
                    <a:pt x="499" y="256"/>
                  </a:lnTo>
                  <a:lnTo>
                    <a:pt x="464" y="259"/>
                  </a:lnTo>
                  <a:lnTo>
                    <a:pt x="430" y="263"/>
                  </a:lnTo>
                  <a:lnTo>
                    <a:pt x="397" y="267"/>
                  </a:lnTo>
                  <a:lnTo>
                    <a:pt x="364" y="272"/>
                  </a:lnTo>
                  <a:lnTo>
                    <a:pt x="331" y="277"/>
                  </a:lnTo>
                  <a:lnTo>
                    <a:pt x="300" y="282"/>
                  </a:lnTo>
                  <a:lnTo>
                    <a:pt x="299" y="308"/>
                  </a:lnTo>
                  <a:lnTo>
                    <a:pt x="298" y="333"/>
                  </a:lnTo>
                  <a:lnTo>
                    <a:pt x="298" y="360"/>
                  </a:lnTo>
                  <a:lnTo>
                    <a:pt x="299" y="386"/>
                  </a:lnTo>
                  <a:lnTo>
                    <a:pt x="299" y="412"/>
                  </a:lnTo>
                  <a:lnTo>
                    <a:pt x="299" y="438"/>
                  </a:lnTo>
                  <a:lnTo>
                    <a:pt x="300" y="465"/>
                  </a:lnTo>
                  <a:lnTo>
                    <a:pt x="301" y="491"/>
                  </a:lnTo>
                  <a:lnTo>
                    <a:pt x="301" y="516"/>
                  </a:lnTo>
                  <a:lnTo>
                    <a:pt x="304" y="542"/>
                  </a:lnTo>
                  <a:lnTo>
                    <a:pt x="305" y="566"/>
                  </a:lnTo>
                  <a:lnTo>
                    <a:pt x="307" y="592"/>
                  </a:lnTo>
                  <a:lnTo>
                    <a:pt x="309" y="615"/>
                  </a:lnTo>
                  <a:lnTo>
                    <a:pt x="311" y="639"/>
                  </a:lnTo>
                  <a:lnTo>
                    <a:pt x="313" y="663"/>
                  </a:lnTo>
                  <a:lnTo>
                    <a:pt x="315" y="687"/>
                  </a:lnTo>
                  <a:lnTo>
                    <a:pt x="330" y="682"/>
                  </a:lnTo>
                  <a:lnTo>
                    <a:pt x="347" y="679"/>
                  </a:lnTo>
                  <a:lnTo>
                    <a:pt x="363" y="676"/>
                  </a:lnTo>
                  <a:lnTo>
                    <a:pt x="381" y="673"/>
                  </a:lnTo>
                  <a:lnTo>
                    <a:pt x="397" y="668"/>
                  </a:lnTo>
                  <a:lnTo>
                    <a:pt x="413" y="666"/>
                  </a:lnTo>
                  <a:lnTo>
                    <a:pt x="430" y="663"/>
                  </a:lnTo>
                  <a:lnTo>
                    <a:pt x="448" y="661"/>
                  </a:lnTo>
                  <a:lnTo>
                    <a:pt x="464" y="659"/>
                  </a:lnTo>
                  <a:lnTo>
                    <a:pt x="481" y="655"/>
                  </a:lnTo>
                  <a:lnTo>
                    <a:pt x="498" y="653"/>
                  </a:lnTo>
                  <a:lnTo>
                    <a:pt x="515" y="653"/>
                  </a:lnTo>
                  <a:lnTo>
                    <a:pt x="531" y="651"/>
                  </a:lnTo>
                  <a:lnTo>
                    <a:pt x="547" y="651"/>
                  </a:lnTo>
                  <a:lnTo>
                    <a:pt x="564" y="651"/>
                  </a:lnTo>
                  <a:lnTo>
                    <a:pt x="581" y="652"/>
                  </a:lnTo>
                  <a:lnTo>
                    <a:pt x="580" y="660"/>
                  </a:lnTo>
                  <a:lnTo>
                    <a:pt x="581" y="668"/>
                  </a:lnTo>
                  <a:lnTo>
                    <a:pt x="581" y="669"/>
                  </a:lnTo>
                  <a:lnTo>
                    <a:pt x="584" y="673"/>
                  </a:lnTo>
                  <a:lnTo>
                    <a:pt x="588" y="672"/>
                  </a:lnTo>
                  <a:lnTo>
                    <a:pt x="594" y="672"/>
                  </a:lnTo>
                  <a:lnTo>
                    <a:pt x="602" y="668"/>
                  </a:lnTo>
                  <a:lnTo>
                    <a:pt x="612" y="666"/>
                  </a:lnTo>
                  <a:lnTo>
                    <a:pt x="621" y="663"/>
                  </a:lnTo>
                  <a:lnTo>
                    <a:pt x="630" y="660"/>
                  </a:lnTo>
                  <a:lnTo>
                    <a:pt x="637" y="655"/>
                  </a:lnTo>
                  <a:lnTo>
                    <a:pt x="648" y="652"/>
                  </a:lnTo>
                  <a:lnTo>
                    <a:pt x="655" y="647"/>
                  </a:lnTo>
                  <a:lnTo>
                    <a:pt x="665" y="645"/>
                  </a:lnTo>
                  <a:lnTo>
                    <a:pt x="674" y="639"/>
                  </a:lnTo>
                  <a:lnTo>
                    <a:pt x="683" y="636"/>
                  </a:lnTo>
                  <a:lnTo>
                    <a:pt x="693" y="633"/>
                  </a:lnTo>
                  <a:lnTo>
                    <a:pt x="702" y="629"/>
                  </a:lnTo>
                  <a:lnTo>
                    <a:pt x="712" y="626"/>
                  </a:lnTo>
                  <a:lnTo>
                    <a:pt x="722" y="625"/>
                  </a:lnTo>
                  <a:lnTo>
                    <a:pt x="731" y="623"/>
                  </a:lnTo>
                  <a:lnTo>
                    <a:pt x="743" y="623"/>
                  </a:lnTo>
                  <a:lnTo>
                    <a:pt x="751" y="622"/>
                  </a:lnTo>
                  <a:lnTo>
                    <a:pt x="758" y="622"/>
                  </a:lnTo>
                  <a:lnTo>
                    <a:pt x="765" y="621"/>
                  </a:lnTo>
                  <a:lnTo>
                    <a:pt x="775" y="620"/>
                  </a:lnTo>
                  <a:lnTo>
                    <a:pt x="782" y="618"/>
                  </a:lnTo>
                  <a:lnTo>
                    <a:pt x="790" y="615"/>
                  </a:lnTo>
                  <a:lnTo>
                    <a:pt x="800" y="614"/>
                  </a:lnTo>
                  <a:lnTo>
                    <a:pt x="808" y="613"/>
                  </a:lnTo>
                  <a:lnTo>
                    <a:pt x="816" y="610"/>
                  </a:lnTo>
                  <a:lnTo>
                    <a:pt x="824" y="609"/>
                  </a:lnTo>
                  <a:lnTo>
                    <a:pt x="834" y="607"/>
                  </a:lnTo>
                  <a:lnTo>
                    <a:pt x="842" y="607"/>
                  </a:lnTo>
                  <a:lnTo>
                    <a:pt x="849" y="607"/>
                  </a:lnTo>
                  <a:lnTo>
                    <a:pt x="858" y="607"/>
                  </a:lnTo>
                  <a:lnTo>
                    <a:pt x="865" y="608"/>
                  </a:lnTo>
                  <a:lnTo>
                    <a:pt x="873" y="611"/>
                  </a:lnTo>
                  <a:lnTo>
                    <a:pt x="878" y="613"/>
                  </a:lnTo>
                  <a:lnTo>
                    <a:pt x="884" y="615"/>
                  </a:lnTo>
                  <a:lnTo>
                    <a:pt x="890" y="620"/>
                  </a:lnTo>
                  <a:lnTo>
                    <a:pt x="895" y="625"/>
                  </a:lnTo>
                  <a:lnTo>
                    <a:pt x="899" y="626"/>
                  </a:lnTo>
                  <a:lnTo>
                    <a:pt x="905" y="626"/>
                  </a:lnTo>
                  <a:lnTo>
                    <a:pt x="912" y="626"/>
                  </a:lnTo>
                  <a:lnTo>
                    <a:pt x="918" y="627"/>
                  </a:lnTo>
                  <a:lnTo>
                    <a:pt x="925" y="627"/>
                  </a:lnTo>
                  <a:lnTo>
                    <a:pt x="931" y="627"/>
                  </a:lnTo>
                  <a:lnTo>
                    <a:pt x="940" y="626"/>
                  </a:lnTo>
                  <a:lnTo>
                    <a:pt x="947" y="626"/>
                  </a:lnTo>
                  <a:lnTo>
                    <a:pt x="952" y="625"/>
                  </a:lnTo>
                  <a:lnTo>
                    <a:pt x="959" y="623"/>
                  </a:lnTo>
                  <a:lnTo>
                    <a:pt x="964" y="621"/>
                  </a:lnTo>
                  <a:lnTo>
                    <a:pt x="970" y="620"/>
                  </a:lnTo>
                  <a:lnTo>
                    <a:pt x="976" y="613"/>
                  </a:lnTo>
                  <a:lnTo>
                    <a:pt x="979" y="607"/>
                  </a:lnTo>
                  <a:lnTo>
                    <a:pt x="993" y="601"/>
                  </a:lnTo>
                  <a:lnTo>
                    <a:pt x="1008" y="597"/>
                  </a:lnTo>
                  <a:lnTo>
                    <a:pt x="1024" y="593"/>
                  </a:lnTo>
                  <a:lnTo>
                    <a:pt x="1041" y="588"/>
                  </a:lnTo>
                  <a:lnTo>
                    <a:pt x="1057" y="584"/>
                  </a:lnTo>
                  <a:lnTo>
                    <a:pt x="1075" y="582"/>
                  </a:lnTo>
                  <a:lnTo>
                    <a:pt x="1091" y="579"/>
                  </a:lnTo>
                  <a:lnTo>
                    <a:pt x="1110" y="578"/>
                  </a:lnTo>
                  <a:lnTo>
                    <a:pt x="1125" y="574"/>
                  </a:lnTo>
                  <a:lnTo>
                    <a:pt x="1142" y="574"/>
                  </a:lnTo>
                  <a:lnTo>
                    <a:pt x="1159" y="574"/>
                  </a:lnTo>
                  <a:lnTo>
                    <a:pt x="1176" y="578"/>
                  </a:lnTo>
                  <a:lnTo>
                    <a:pt x="1191" y="580"/>
                  </a:lnTo>
                  <a:lnTo>
                    <a:pt x="1207" y="584"/>
                  </a:lnTo>
                  <a:lnTo>
                    <a:pt x="1223" y="588"/>
                  </a:lnTo>
                  <a:lnTo>
                    <a:pt x="1240" y="595"/>
                  </a:lnTo>
                  <a:lnTo>
                    <a:pt x="1243" y="595"/>
                  </a:lnTo>
                  <a:lnTo>
                    <a:pt x="1250" y="595"/>
                  </a:lnTo>
                  <a:lnTo>
                    <a:pt x="1255" y="594"/>
                  </a:lnTo>
                  <a:lnTo>
                    <a:pt x="1262" y="593"/>
                  </a:lnTo>
                  <a:lnTo>
                    <a:pt x="1272" y="586"/>
                  </a:lnTo>
                  <a:lnTo>
                    <a:pt x="1278" y="578"/>
                  </a:lnTo>
                  <a:lnTo>
                    <a:pt x="1282" y="573"/>
                  </a:lnTo>
                  <a:lnTo>
                    <a:pt x="1288" y="569"/>
                  </a:lnTo>
                  <a:lnTo>
                    <a:pt x="1295" y="566"/>
                  </a:lnTo>
                  <a:lnTo>
                    <a:pt x="1302" y="563"/>
                  </a:lnTo>
                  <a:lnTo>
                    <a:pt x="1311" y="560"/>
                  </a:lnTo>
                  <a:lnTo>
                    <a:pt x="1319" y="558"/>
                  </a:lnTo>
                  <a:lnTo>
                    <a:pt x="1329" y="556"/>
                  </a:lnTo>
                  <a:lnTo>
                    <a:pt x="1338" y="556"/>
                  </a:lnTo>
                  <a:lnTo>
                    <a:pt x="1347" y="555"/>
                  </a:lnTo>
                  <a:lnTo>
                    <a:pt x="1356" y="555"/>
                  </a:lnTo>
                  <a:lnTo>
                    <a:pt x="1365" y="555"/>
                  </a:lnTo>
                  <a:lnTo>
                    <a:pt x="1373" y="555"/>
                  </a:lnTo>
                  <a:lnTo>
                    <a:pt x="1381" y="555"/>
                  </a:lnTo>
                  <a:lnTo>
                    <a:pt x="1389" y="556"/>
                  </a:lnTo>
                  <a:lnTo>
                    <a:pt x="1395" y="557"/>
                  </a:lnTo>
                  <a:lnTo>
                    <a:pt x="1402" y="558"/>
                  </a:lnTo>
                  <a:lnTo>
                    <a:pt x="1409" y="563"/>
                  </a:lnTo>
                  <a:lnTo>
                    <a:pt x="1415" y="571"/>
                  </a:lnTo>
                  <a:lnTo>
                    <a:pt x="1417" y="579"/>
                  </a:lnTo>
                  <a:lnTo>
                    <a:pt x="1417" y="587"/>
                  </a:lnTo>
                  <a:lnTo>
                    <a:pt x="1413" y="595"/>
                  </a:lnTo>
                  <a:lnTo>
                    <a:pt x="1406" y="602"/>
                  </a:lnTo>
                  <a:lnTo>
                    <a:pt x="1401" y="603"/>
                  </a:lnTo>
                  <a:lnTo>
                    <a:pt x="1395" y="605"/>
                  </a:lnTo>
                  <a:lnTo>
                    <a:pt x="1389" y="605"/>
                  </a:lnTo>
                  <a:lnTo>
                    <a:pt x="1382" y="605"/>
                  </a:lnTo>
                  <a:lnTo>
                    <a:pt x="1342" y="608"/>
                  </a:lnTo>
                  <a:lnTo>
                    <a:pt x="1302" y="611"/>
                  </a:lnTo>
                  <a:lnTo>
                    <a:pt x="1264" y="614"/>
                  </a:lnTo>
                  <a:lnTo>
                    <a:pt x="1224" y="618"/>
                  </a:lnTo>
                  <a:lnTo>
                    <a:pt x="1184" y="621"/>
                  </a:lnTo>
                  <a:lnTo>
                    <a:pt x="1146" y="624"/>
                  </a:lnTo>
                  <a:lnTo>
                    <a:pt x="1106" y="626"/>
                  </a:lnTo>
                  <a:lnTo>
                    <a:pt x="1066" y="631"/>
                  </a:lnTo>
                  <a:lnTo>
                    <a:pt x="1028" y="634"/>
                  </a:lnTo>
                  <a:lnTo>
                    <a:pt x="988" y="638"/>
                  </a:lnTo>
                  <a:lnTo>
                    <a:pt x="949" y="642"/>
                  </a:lnTo>
                  <a:lnTo>
                    <a:pt x="911" y="648"/>
                  </a:lnTo>
                  <a:lnTo>
                    <a:pt x="871" y="654"/>
                  </a:lnTo>
                  <a:lnTo>
                    <a:pt x="833" y="661"/>
                  </a:lnTo>
                  <a:lnTo>
                    <a:pt x="793" y="668"/>
                  </a:lnTo>
                  <a:lnTo>
                    <a:pt x="754" y="679"/>
                  </a:lnTo>
                  <a:lnTo>
                    <a:pt x="727" y="679"/>
                  </a:lnTo>
                  <a:lnTo>
                    <a:pt x="699" y="681"/>
                  </a:lnTo>
                  <a:lnTo>
                    <a:pt x="671" y="684"/>
                  </a:lnTo>
                  <a:lnTo>
                    <a:pt x="643" y="687"/>
                  </a:lnTo>
                  <a:lnTo>
                    <a:pt x="615" y="690"/>
                  </a:lnTo>
                  <a:lnTo>
                    <a:pt x="588" y="692"/>
                  </a:lnTo>
                  <a:lnTo>
                    <a:pt x="559" y="696"/>
                  </a:lnTo>
                  <a:lnTo>
                    <a:pt x="533" y="700"/>
                  </a:lnTo>
                  <a:lnTo>
                    <a:pt x="504" y="703"/>
                  </a:lnTo>
                  <a:lnTo>
                    <a:pt x="476" y="707"/>
                  </a:lnTo>
                  <a:lnTo>
                    <a:pt x="448" y="711"/>
                  </a:lnTo>
                  <a:lnTo>
                    <a:pt x="422" y="716"/>
                  </a:lnTo>
                  <a:lnTo>
                    <a:pt x="393" y="720"/>
                  </a:lnTo>
                  <a:lnTo>
                    <a:pt x="368" y="725"/>
                  </a:lnTo>
                  <a:lnTo>
                    <a:pt x="341" y="729"/>
                  </a:lnTo>
                  <a:lnTo>
                    <a:pt x="315" y="733"/>
                  </a:lnTo>
                  <a:lnTo>
                    <a:pt x="309" y="732"/>
                  </a:lnTo>
                  <a:lnTo>
                    <a:pt x="303" y="732"/>
                  </a:lnTo>
                  <a:lnTo>
                    <a:pt x="297" y="732"/>
                  </a:lnTo>
                  <a:lnTo>
                    <a:pt x="291" y="732"/>
                  </a:lnTo>
                  <a:lnTo>
                    <a:pt x="284" y="731"/>
                  </a:lnTo>
                  <a:lnTo>
                    <a:pt x="278" y="731"/>
                  </a:lnTo>
                  <a:lnTo>
                    <a:pt x="271" y="730"/>
                  </a:lnTo>
                  <a:lnTo>
                    <a:pt x="266" y="730"/>
                  </a:lnTo>
                  <a:lnTo>
                    <a:pt x="257" y="726"/>
                  </a:lnTo>
                  <a:lnTo>
                    <a:pt x="251" y="720"/>
                  </a:lnTo>
                  <a:lnTo>
                    <a:pt x="247" y="714"/>
                  </a:lnTo>
                  <a:lnTo>
                    <a:pt x="247" y="709"/>
                  </a:lnTo>
                  <a:lnTo>
                    <a:pt x="247" y="703"/>
                  </a:lnTo>
                  <a:lnTo>
                    <a:pt x="250" y="696"/>
                  </a:lnTo>
                  <a:lnTo>
                    <a:pt x="248" y="678"/>
                  </a:lnTo>
                  <a:lnTo>
                    <a:pt x="248" y="660"/>
                  </a:lnTo>
                  <a:lnTo>
                    <a:pt x="248" y="642"/>
                  </a:lnTo>
                  <a:lnTo>
                    <a:pt x="248" y="625"/>
                  </a:lnTo>
                  <a:lnTo>
                    <a:pt x="248" y="606"/>
                  </a:lnTo>
                  <a:lnTo>
                    <a:pt x="248" y="588"/>
                  </a:lnTo>
                  <a:lnTo>
                    <a:pt x="248" y="571"/>
                  </a:lnTo>
                  <a:lnTo>
                    <a:pt x="248" y="553"/>
                  </a:lnTo>
                  <a:lnTo>
                    <a:pt x="247" y="535"/>
                  </a:lnTo>
                  <a:lnTo>
                    <a:pt x="247" y="518"/>
                  </a:lnTo>
                  <a:lnTo>
                    <a:pt x="247" y="500"/>
                  </a:lnTo>
                  <a:lnTo>
                    <a:pt x="247" y="482"/>
                  </a:lnTo>
                  <a:lnTo>
                    <a:pt x="247" y="465"/>
                  </a:lnTo>
                  <a:lnTo>
                    <a:pt x="247" y="447"/>
                  </a:lnTo>
                  <a:lnTo>
                    <a:pt x="247" y="429"/>
                  </a:lnTo>
                  <a:lnTo>
                    <a:pt x="247" y="413"/>
                  </a:lnTo>
                  <a:lnTo>
                    <a:pt x="244" y="392"/>
                  </a:lnTo>
                  <a:lnTo>
                    <a:pt x="241" y="371"/>
                  </a:lnTo>
                  <a:lnTo>
                    <a:pt x="239" y="349"/>
                  </a:lnTo>
                  <a:lnTo>
                    <a:pt x="239" y="328"/>
                  </a:lnTo>
                  <a:lnTo>
                    <a:pt x="239" y="305"/>
                  </a:lnTo>
                  <a:lnTo>
                    <a:pt x="239" y="282"/>
                  </a:lnTo>
                  <a:lnTo>
                    <a:pt x="240" y="260"/>
                  </a:lnTo>
                  <a:lnTo>
                    <a:pt x="241" y="238"/>
                  </a:lnTo>
                  <a:lnTo>
                    <a:pt x="240" y="215"/>
                  </a:lnTo>
                  <a:lnTo>
                    <a:pt x="240" y="193"/>
                  </a:lnTo>
                  <a:lnTo>
                    <a:pt x="239" y="171"/>
                  </a:lnTo>
                  <a:lnTo>
                    <a:pt x="239" y="149"/>
                  </a:lnTo>
                  <a:lnTo>
                    <a:pt x="235" y="127"/>
                  </a:lnTo>
                  <a:lnTo>
                    <a:pt x="231" y="106"/>
                  </a:lnTo>
                  <a:lnTo>
                    <a:pt x="227" y="86"/>
                  </a:lnTo>
                  <a:lnTo>
                    <a:pt x="221" y="66"/>
                  </a:lnTo>
                  <a:lnTo>
                    <a:pt x="210" y="67"/>
                  </a:lnTo>
                  <a:lnTo>
                    <a:pt x="199" y="67"/>
                  </a:lnTo>
                  <a:lnTo>
                    <a:pt x="189" y="67"/>
                  </a:lnTo>
                  <a:lnTo>
                    <a:pt x="180" y="67"/>
                  </a:lnTo>
                  <a:lnTo>
                    <a:pt x="170" y="65"/>
                  </a:lnTo>
                  <a:lnTo>
                    <a:pt x="160" y="63"/>
                  </a:lnTo>
                  <a:lnTo>
                    <a:pt x="150" y="61"/>
                  </a:lnTo>
                  <a:lnTo>
                    <a:pt x="141" y="59"/>
                  </a:lnTo>
                  <a:lnTo>
                    <a:pt x="132" y="56"/>
                  </a:lnTo>
                  <a:lnTo>
                    <a:pt x="122" y="55"/>
                  </a:lnTo>
                  <a:lnTo>
                    <a:pt x="113" y="54"/>
                  </a:lnTo>
                  <a:lnTo>
                    <a:pt x="104" y="54"/>
                  </a:lnTo>
                  <a:lnTo>
                    <a:pt x="94" y="54"/>
                  </a:lnTo>
                  <a:lnTo>
                    <a:pt x="86" y="55"/>
                  </a:lnTo>
                  <a:lnTo>
                    <a:pt x="77" y="57"/>
                  </a:lnTo>
                  <a:lnTo>
                    <a:pt x="69" y="62"/>
                  </a:lnTo>
                  <a:lnTo>
                    <a:pt x="66" y="61"/>
                  </a:lnTo>
                  <a:lnTo>
                    <a:pt x="62" y="61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5"/>
                  </a:lnTo>
                  <a:lnTo>
                    <a:pt x="40" y="51"/>
                  </a:lnTo>
                  <a:lnTo>
                    <a:pt x="34" y="47"/>
                  </a:lnTo>
                  <a:lnTo>
                    <a:pt x="33" y="44"/>
                  </a:lnTo>
                  <a:lnTo>
                    <a:pt x="30" y="40"/>
                  </a:lnTo>
                  <a:lnTo>
                    <a:pt x="32" y="37"/>
                  </a:lnTo>
                  <a:lnTo>
                    <a:pt x="35" y="35"/>
                  </a:lnTo>
                  <a:lnTo>
                    <a:pt x="45" y="32"/>
                  </a:lnTo>
                  <a:lnTo>
                    <a:pt x="51" y="32"/>
                  </a:lnTo>
                  <a:lnTo>
                    <a:pt x="57" y="32"/>
                  </a:lnTo>
                  <a:lnTo>
                    <a:pt x="52" y="25"/>
                  </a:lnTo>
                  <a:lnTo>
                    <a:pt x="45" y="22"/>
                  </a:lnTo>
                  <a:lnTo>
                    <a:pt x="36" y="20"/>
                  </a:lnTo>
                  <a:lnTo>
                    <a:pt x="30" y="20"/>
                  </a:lnTo>
                  <a:lnTo>
                    <a:pt x="23" y="19"/>
                  </a:lnTo>
                  <a:lnTo>
                    <a:pt x="16" y="17"/>
                  </a:lnTo>
                  <a:lnTo>
                    <a:pt x="9" y="14"/>
                  </a:lnTo>
                  <a:lnTo>
                    <a:pt x="3" y="12"/>
                  </a:lnTo>
                  <a:lnTo>
                    <a:pt x="0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8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29" name="Freeform 427"/>
            <p:cNvSpPr>
              <a:spLocks/>
            </p:cNvSpPr>
            <p:nvPr/>
          </p:nvSpPr>
          <p:spPr bwMode="auto">
            <a:xfrm>
              <a:off x="7080" y="3731"/>
              <a:ext cx="11" cy="10"/>
            </a:xfrm>
            <a:custGeom>
              <a:avLst/>
              <a:gdLst>
                <a:gd name="T0" fmla="*/ 0 w 44"/>
                <a:gd name="T1" fmla="*/ 0 h 41"/>
                <a:gd name="T2" fmla="*/ 0 w 44"/>
                <a:gd name="T3" fmla="*/ 0 h 41"/>
                <a:gd name="T4" fmla="*/ 0 w 44"/>
                <a:gd name="T5" fmla="*/ 0 h 41"/>
                <a:gd name="T6" fmla="*/ 0 w 44"/>
                <a:gd name="T7" fmla="*/ 0 h 41"/>
                <a:gd name="T8" fmla="*/ 0 w 44"/>
                <a:gd name="T9" fmla="*/ 0 h 41"/>
                <a:gd name="T10" fmla="*/ 0 w 44"/>
                <a:gd name="T11" fmla="*/ 0 h 41"/>
                <a:gd name="T12" fmla="*/ 0 w 44"/>
                <a:gd name="T13" fmla="*/ 0 h 41"/>
                <a:gd name="T14" fmla="*/ 0 w 44"/>
                <a:gd name="T15" fmla="*/ 0 h 41"/>
                <a:gd name="T16" fmla="*/ 0 w 44"/>
                <a:gd name="T17" fmla="*/ 0 h 41"/>
                <a:gd name="T18" fmla="*/ 0 w 44"/>
                <a:gd name="T19" fmla="*/ 0 h 41"/>
                <a:gd name="T20" fmla="*/ 0 w 44"/>
                <a:gd name="T21" fmla="*/ 0 h 41"/>
                <a:gd name="T22" fmla="*/ 0 w 44"/>
                <a:gd name="T23" fmla="*/ 0 h 41"/>
                <a:gd name="T24" fmla="*/ 0 w 44"/>
                <a:gd name="T25" fmla="*/ 0 h 41"/>
                <a:gd name="T26" fmla="*/ 0 w 44"/>
                <a:gd name="T27" fmla="*/ 0 h 41"/>
                <a:gd name="T28" fmla="*/ 0 w 44"/>
                <a:gd name="T29" fmla="*/ 0 h 41"/>
                <a:gd name="T30" fmla="*/ 0 w 44"/>
                <a:gd name="T31" fmla="*/ 0 h 41"/>
                <a:gd name="T32" fmla="*/ 0 w 44"/>
                <a:gd name="T33" fmla="*/ 0 h 41"/>
                <a:gd name="T34" fmla="*/ 0 w 44"/>
                <a:gd name="T35" fmla="*/ 0 h 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41"/>
                <a:gd name="T56" fmla="*/ 44 w 44"/>
                <a:gd name="T57" fmla="*/ 41 h 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41">
                  <a:moveTo>
                    <a:pt x="19" y="0"/>
                  </a:moveTo>
                  <a:lnTo>
                    <a:pt x="25" y="1"/>
                  </a:lnTo>
                  <a:lnTo>
                    <a:pt x="31" y="6"/>
                  </a:lnTo>
                  <a:lnTo>
                    <a:pt x="38" y="11"/>
                  </a:lnTo>
                  <a:lnTo>
                    <a:pt x="44" y="17"/>
                  </a:lnTo>
                  <a:lnTo>
                    <a:pt x="32" y="22"/>
                  </a:lnTo>
                  <a:lnTo>
                    <a:pt x="21" y="28"/>
                  </a:lnTo>
                  <a:lnTo>
                    <a:pt x="11" y="36"/>
                  </a:lnTo>
                  <a:lnTo>
                    <a:pt x="0" y="41"/>
                  </a:lnTo>
                  <a:lnTo>
                    <a:pt x="1" y="34"/>
                  </a:lnTo>
                  <a:lnTo>
                    <a:pt x="2" y="26"/>
                  </a:lnTo>
                  <a:lnTo>
                    <a:pt x="3" y="20"/>
                  </a:lnTo>
                  <a:lnTo>
                    <a:pt x="5" y="13"/>
                  </a:lnTo>
                  <a:lnTo>
                    <a:pt x="6" y="9"/>
                  </a:lnTo>
                  <a:lnTo>
                    <a:pt x="7" y="6"/>
                  </a:lnTo>
                  <a:lnTo>
                    <a:pt x="11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0" name="Freeform 428"/>
            <p:cNvSpPr>
              <a:spLocks/>
            </p:cNvSpPr>
            <p:nvPr/>
          </p:nvSpPr>
          <p:spPr bwMode="auto">
            <a:xfrm>
              <a:off x="6777" y="3734"/>
              <a:ext cx="3" cy="4"/>
            </a:xfrm>
            <a:custGeom>
              <a:avLst/>
              <a:gdLst>
                <a:gd name="T0" fmla="*/ 0 w 12"/>
                <a:gd name="T1" fmla="*/ 0 h 15"/>
                <a:gd name="T2" fmla="*/ 0 w 12"/>
                <a:gd name="T3" fmla="*/ 0 h 15"/>
                <a:gd name="T4" fmla="*/ 0 w 12"/>
                <a:gd name="T5" fmla="*/ 0 h 15"/>
                <a:gd name="T6" fmla="*/ 0 w 12"/>
                <a:gd name="T7" fmla="*/ 0 h 15"/>
                <a:gd name="T8" fmla="*/ 0 w 12"/>
                <a:gd name="T9" fmla="*/ 0 h 15"/>
                <a:gd name="T10" fmla="*/ 0 w 12"/>
                <a:gd name="T11" fmla="*/ 0 h 15"/>
                <a:gd name="T12" fmla="*/ 0 w 12"/>
                <a:gd name="T13" fmla="*/ 0 h 15"/>
                <a:gd name="T14" fmla="*/ 0 w 12"/>
                <a:gd name="T15" fmla="*/ 0 h 15"/>
                <a:gd name="T16" fmla="*/ 0 w 12"/>
                <a:gd name="T17" fmla="*/ 0 h 15"/>
                <a:gd name="T18" fmla="*/ 0 w 12"/>
                <a:gd name="T19" fmla="*/ 0 h 15"/>
                <a:gd name="T20" fmla="*/ 0 w 12"/>
                <a:gd name="T21" fmla="*/ 0 h 15"/>
                <a:gd name="T22" fmla="*/ 0 w 12"/>
                <a:gd name="T23" fmla="*/ 0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"/>
                <a:gd name="T37" fmla="*/ 0 h 15"/>
                <a:gd name="T38" fmla="*/ 12 w 12"/>
                <a:gd name="T39" fmla="*/ 15 h 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" h="15">
                  <a:moveTo>
                    <a:pt x="4" y="0"/>
                  </a:moveTo>
                  <a:lnTo>
                    <a:pt x="9" y="1"/>
                  </a:lnTo>
                  <a:lnTo>
                    <a:pt x="12" y="8"/>
                  </a:lnTo>
                  <a:lnTo>
                    <a:pt x="11" y="12"/>
                  </a:lnTo>
                  <a:lnTo>
                    <a:pt x="11" y="15"/>
                  </a:lnTo>
                  <a:lnTo>
                    <a:pt x="6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1" name="Freeform 429"/>
            <p:cNvSpPr>
              <a:spLocks/>
            </p:cNvSpPr>
            <p:nvPr/>
          </p:nvSpPr>
          <p:spPr bwMode="auto">
            <a:xfrm>
              <a:off x="6547" y="3739"/>
              <a:ext cx="288" cy="184"/>
            </a:xfrm>
            <a:custGeom>
              <a:avLst/>
              <a:gdLst>
                <a:gd name="T0" fmla="*/ 0 w 1151"/>
                <a:gd name="T1" fmla="*/ 0 h 738"/>
                <a:gd name="T2" fmla="*/ 0 w 1151"/>
                <a:gd name="T3" fmla="*/ 0 h 738"/>
                <a:gd name="T4" fmla="*/ 0 w 1151"/>
                <a:gd name="T5" fmla="*/ 0 h 738"/>
                <a:gd name="T6" fmla="*/ 0 w 1151"/>
                <a:gd name="T7" fmla="*/ 0 h 738"/>
                <a:gd name="T8" fmla="*/ 0 w 1151"/>
                <a:gd name="T9" fmla="*/ 0 h 738"/>
                <a:gd name="T10" fmla="*/ 0 w 1151"/>
                <a:gd name="T11" fmla="*/ 0 h 738"/>
                <a:gd name="T12" fmla="*/ 0 w 1151"/>
                <a:gd name="T13" fmla="*/ 0 h 738"/>
                <a:gd name="T14" fmla="*/ 0 w 1151"/>
                <a:gd name="T15" fmla="*/ 0 h 738"/>
                <a:gd name="T16" fmla="*/ 0 w 1151"/>
                <a:gd name="T17" fmla="*/ 0 h 738"/>
                <a:gd name="T18" fmla="*/ 0 w 1151"/>
                <a:gd name="T19" fmla="*/ 0 h 738"/>
                <a:gd name="T20" fmla="*/ 0 w 1151"/>
                <a:gd name="T21" fmla="*/ 0 h 738"/>
                <a:gd name="T22" fmla="*/ 0 w 1151"/>
                <a:gd name="T23" fmla="*/ 0 h 738"/>
                <a:gd name="T24" fmla="*/ 0 w 1151"/>
                <a:gd name="T25" fmla="*/ 0 h 738"/>
                <a:gd name="T26" fmla="*/ 0 w 1151"/>
                <a:gd name="T27" fmla="*/ 0 h 738"/>
                <a:gd name="T28" fmla="*/ 0 w 1151"/>
                <a:gd name="T29" fmla="*/ 0 h 738"/>
                <a:gd name="T30" fmla="*/ 0 w 1151"/>
                <a:gd name="T31" fmla="*/ 0 h 738"/>
                <a:gd name="T32" fmla="*/ 0 w 1151"/>
                <a:gd name="T33" fmla="*/ 0 h 738"/>
                <a:gd name="T34" fmla="*/ 0 w 1151"/>
                <a:gd name="T35" fmla="*/ 0 h 738"/>
                <a:gd name="T36" fmla="*/ 0 w 1151"/>
                <a:gd name="T37" fmla="*/ 0 h 738"/>
                <a:gd name="T38" fmla="*/ 0 w 1151"/>
                <a:gd name="T39" fmla="*/ 0 h 738"/>
                <a:gd name="T40" fmla="*/ 0 w 1151"/>
                <a:gd name="T41" fmla="*/ 0 h 738"/>
                <a:gd name="T42" fmla="*/ 0 w 1151"/>
                <a:gd name="T43" fmla="*/ 0 h 738"/>
                <a:gd name="T44" fmla="*/ 0 w 1151"/>
                <a:gd name="T45" fmla="*/ 0 h 738"/>
                <a:gd name="T46" fmla="*/ 0 w 1151"/>
                <a:gd name="T47" fmla="*/ 0 h 738"/>
                <a:gd name="T48" fmla="*/ 0 w 1151"/>
                <a:gd name="T49" fmla="*/ 0 h 738"/>
                <a:gd name="T50" fmla="*/ 0 w 1151"/>
                <a:gd name="T51" fmla="*/ 0 h 738"/>
                <a:gd name="T52" fmla="*/ 0 w 1151"/>
                <a:gd name="T53" fmla="*/ 0 h 738"/>
                <a:gd name="T54" fmla="*/ 0 w 1151"/>
                <a:gd name="T55" fmla="*/ 0 h 738"/>
                <a:gd name="T56" fmla="*/ 0 w 1151"/>
                <a:gd name="T57" fmla="*/ 0 h 738"/>
                <a:gd name="T58" fmla="*/ 0 w 1151"/>
                <a:gd name="T59" fmla="*/ 0 h 738"/>
                <a:gd name="T60" fmla="*/ 0 w 1151"/>
                <a:gd name="T61" fmla="*/ 0 h 738"/>
                <a:gd name="T62" fmla="*/ 0 w 1151"/>
                <a:gd name="T63" fmla="*/ 0 h 738"/>
                <a:gd name="T64" fmla="*/ 0 w 1151"/>
                <a:gd name="T65" fmla="*/ 0 h 738"/>
                <a:gd name="T66" fmla="*/ 0 w 1151"/>
                <a:gd name="T67" fmla="*/ 0 h 738"/>
                <a:gd name="T68" fmla="*/ 0 w 1151"/>
                <a:gd name="T69" fmla="*/ 0 h 738"/>
                <a:gd name="T70" fmla="*/ 0 w 1151"/>
                <a:gd name="T71" fmla="*/ 0 h 738"/>
                <a:gd name="T72" fmla="*/ 0 w 1151"/>
                <a:gd name="T73" fmla="*/ 0 h 738"/>
                <a:gd name="T74" fmla="*/ 0 w 1151"/>
                <a:gd name="T75" fmla="*/ 0 h 738"/>
                <a:gd name="T76" fmla="*/ 0 w 1151"/>
                <a:gd name="T77" fmla="*/ 0 h 738"/>
                <a:gd name="T78" fmla="*/ 0 w 1151"/>
                <a:gd name="T79" fmla="*/ 0 h 738"/>
                <a:gd name="T80" fmla="*/ 0 w 1151"/>
                <a:gd name="T81" fmla="*/ 0 h 738"/>
                <a:gd name="T82" fmla="*/ 0 w 1151"/>
                <a:gd name="T83" fmla="*/ 0 h 738"/>
                <a:gd name="T84" fmla="*/ 0 w 1151"/>
                <a:gd name="T85" fmla="*/ 0 h 738"/>
                <a:gd name="T86" fmla="*/ 0 w 1151"/>
                <a:gd name="T87" fmla="*/ 0 h 738"/>
                <a:gd name="T88" fmla="*/ 0 w 1151"/>
                <a:gd name="T89" fmla="*/ 0 h 738"/>
                <a:gd name="T90" fmla="*/ 0 w 1151"/>
                <a:gd name="T91" fmla="*/ 0 h 738"/>
                <a:gd name="T92" fmla="*/ 0 w 1151"/>
                <a:gd name="T93" fmla="*/ 0 h 738"/>
                <a:gd name="T94" fmla="*/ 0 w 1151"/>
                <a:gd name="T95" fmla="*/ 0 h 738"/>
                <a:gd name="T96" fmla="*/ 0 w 1151"/>
                <a:gd name="T97" fmla="*/ 0 h 738"/>
                <a:gd name="T98" fmla="*/ 0 w 1151"/>
                <a:gd name="T99" fmla="*/ 0 h 738"/>
                <a:gd name="T100" fmla="*/ 0 w 1151"/>
                <a:gd name="T101" fmla="*/ 0 h 738"/>
                <a:gd name="T102" fmla="*/ 0 w 1151"/>
                <a:gd name="T103" fmla="*/ 0 h 738"/>
                <a:gd name="T104" fmla="*/ 0 w 1151"/>
                <a:gd name="T105" fmla="*/ 0 h 738"/>
                <a:gd name="T106" fmla="*/ 0 w 1151"/>
                <a:gd name="T107" fmla="*/ 0 h 738"/>
                <a:gd name="T108" fmla="*/ 0 w 1151"/>
                <a:gd name="T109" fmla="*/ 0 h 738"/>
                <a:gd name="T110" fmla="*/ 0 w 1151"/>
                <a:gd name="T111" fmla="*/ 0 h 738"/>
                <a:gd name="T112" fmla="*/ 0 w 1151"/>
                <a:gd name="T113" fmla="*/ 0 h 738"/>
                <a:gd name="T114" fmla="*/ 0 w 1151"/>
                <a:gd name="T115" fmla="*/ 0 h 738"/>
                <a:gd name="T116" fmla="*/ 0 w 1151"/>
                <a:gd name="T117" fmla="*/ 0 h 738"/>
                <a:gd name="T118" fmla="*/ 0 w 1151"/>
                <a:gd name="T119" fmla="*/ 0 h 7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51"/>
                <a:gd name="T181" fmla="*/ 0 h 738"/>
                <a:gd name="T182" fmla="*/ 1151 w 1151"/>
                <a:gd name="T183" fmla="*/ 738 h 7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51" h="738">
                  <a:moveTo>
                    <a:pt x="702" y="0"/>
                  </a:moveTo>
                  <a:lnTo>
                    <a:pt x="711" y="3"/>
                  </a:lnTo>
                  <a:lnTo>
                    <a:pt x="721" y="4"/>
                  </a:lnTo>
                  <a:lnTo>
                    <a:pt x="730" y="3"/>
                  </a:lnTo>
                  <a:lnTo>
                    <a:pt x="742" y="3"/>
                  </a:lnTo>
                  <a:lnTo>
                    <a:pt x="751" y="3"/>
                  </a:lnTo>
                  <a:lnTo>
                    <a:pt x="760" y="4"/>
                  </a:lnTo>
                  <a:lnTo>
                    <a:pt x="763" y="5"/>
                  </a:lnTo>
                  <a:lnTo>
                    <a:pt x="766" y="8"/>
                  </a:lnTo>
                  <a:lnTo>
                    <a:pt x="768" y="12"/>
                  </a:lnTo>
                  <a:lnTo>
                    <a:pt x="769" y="18"/>
                  </a:lnTo>
                  <a:lnTo>
                    <a:pt x="749" y="20"/>
                  </a:lnTo>
                  <a:lnTo>
                    <a:pt x="754" y="32"/>
                  </a:lnTo>
                  <a:lnTo>
                    <a:pt x="760" y="32"/>
                  </a:lnTo>
                  <a:lnTo>
                    <a:pt x="768" y="35"/>
                  </a:lnTo>
                  <a:lnTo>
                    <a:pt x="774" y="37"/>
                  </a:lnTo>
                  <a:lnTo>
                    <a:pt x="780" y="44"/>
                  </a:lnTo>
                  <a:lnTo>
                    <a:pt x="771" y="45"/>
                  </a:lnTo>
                  <a:lnTo>
                    <a:pt x="771" y="47"/>
                  </a:lnTo>
                  <a:lnTo>
                    <a:pt x="777" y="51"/>
                  </a:lnTo>
                  <a:lnTo>
                    <a:pt x="783" y="56"/>
                  </a:lnTo>
                  <a:lnTo>
                    <a:pt x="789" y="59"/>
                  </a:lnTo>
                  <a:lnTo>
                    <a:pt x="795" y="64"/>
                  </a:lnTo>
                  <a:lnTo>
                    <a:pt x="802" y="67"/>
                  </a:lnTo>
                  <a:lnTo>
                    <a:pt x="808" y="71"/>
                  </a:lnTo>
                  <a:lnTo>
                    <a:pt x="816" y="74"/>
                  </a:lnTo>
                  <a:lnTo>
                    <a:pt x="824" y="77"/>
                  </a:lnTo>
                  <a:lnTo>
                    <a:pt x="830" y="77"/>
                  </a:lnTo>
                  <a:lnTo>
                    <a:pt x="837" y="80"/>
                  </a:lnTo>
                  <a:lnTo>
                    <a:pt x="846" y="80"/>
                  </a:lnTo>
                  <a:lnTo>
                    <a:pt x="854" y="81"/>
                  </a:lnTo>
                  <a:lnTo>
                    <a:pt x="863" y="78"/>
                  </a:lnTo>
                  <a:lnTo>
                    <a:pt x="872" y="77"/>
                  </a:lnTo>
                  <a:lnTo>
                    <a:pt x="882" y="75"/>
                  </a:lnTo>
                  <a:lnTo>
                    <a:pt x="893" y="73"/>
                  </a:lnTo>
                  <a:lnTo>
                    <a:pt x="902" y="70"/>
                  </a:lnTo>
                  <a:lnTo>
                    <a:pt x="912" y="68"/>
                  </a:lnTo>
                  <a:lnTo>
                    <a:pt x="922" y="65"/>
                  </a:lnTo>
                  <a:lnTo>
                    <a:pt x="933" y="63"/>
                  </a:lnTo>
                  <a:lnTo>
                    <a:pt x="942" y="60"/>
                  </a:lnTo>
                  <a:lnTo>
                    <a:pt x="953" y="58"/>
                  </a:lnTo>
                  <a:lnTo>
                    <a:pt x="963" y="56"/>
                  </a:lnTo>
                  <a:lnTo>
                    <a:pt x="972" y="55"/>
                  </a:lnTo>
                  <a:lnTo>
                    <a:pt x="982" y="51"/>
                  </a:lnTo>
                  <a:lnTo>
                    <a:pt x="992" y="50"/>
                  </a:lnTo>
                  <a:lnTo>
                    <a:pt x="1001" y="50"/>
                  </a:lnTo>
                  <a:lnTo>
                    <a:pt x="1012" y="50"/>
                  </a:lnTo>
                  <a:lnTo>
                    <a:pt x="1022" y="50"/>
                  </a:lnTo>
                  <a:lnTo>
                    <a:pt x="1032" y="51"/>
                  </a:lnTo>
                  <a:lnTo>
                    <a:pt x="1043" y="54"/>
                  </a:lnTo>
                  <a:lnTo>
                    <a:pt x="1055" y="57"/>
                  </a:lnTo>
                  <a:lnTo>
                    <a:pt x="1076" y="60"/>
                  </a:lnTo>
                  <a:lnTo>
                    <a:pt x="1093" y="67"/>
                  </a:lnTo>
                  <a:lnTo>
                    <a:pt x="1106" y="76"/>
                  </a:lnTo>
                  <a:lnTo>
                    <a:pt x="1119" y="88"/>
                  </a:lnTo>
                  <a:lnTo>
                    <a:pt x="1128" y="102"/>
                  </a:lnTo>
                  <a:lnTo>
                    <a:pt x="1135" y="118"/>
                  </a:lnTo>
                  <a:lnTo>
                    <a:pt x="1140" y="135"/>
                  </a:lnTo>
                  <a:lnTo>
                    <a:pt x="1143" y="154"/>
                  </a:lnTo>
                  <a:lnTo>
                    <a:pt x="1145" y="173"/>
                  </a:lnTo>
                  <a:lnTo>
                    <a:pt x="1146" y="193"/>
                  </a:lnTo>
                  <a:lnTo>
                    <a:pt x="1146" y="214"/>
                  </a:lnTo>
                  <a:lnTo>
                    <a:pt x="1146" y="234"/>
                  </a:lnTo>
                  <a:lnTo>
                    <a:pt x="1145" y="253"/>
                  </a:lnTo>
                  <a:lnTo>
                    <a:pt x="1145" y="272"/>
                  </a:lnTo>
                  <a:lnTo>
                    <a:pt x="1145" y="290"/>
                  </a:lnTo>
                  <a:lnTo>
                    <a:pt x="1147" y="309"/>
                  </a:lnTo>
                  <a:lnTo>
                    <a:pt x="1148" y="329"/>
                  </a:lnTo>
                  <a:lnTo>
                    <a:pt x="1149" y="352"/>
                  </a:lnTo>
                  <a:lnTo>
                    <a:pt x="1151" y="373"/>
                  </a:lnTo>
                  <a:lnTo>
                    <a:pt x="1151" y="395"/>
                  </a:lnTo>
                  <a:lnTo>
                    <a:pt x="1151" y="416"/>
                  </a:lnTo>
                  <a:lnTo>
                    <a:pt x="1151" y="438"/>
                  </a:lnTo>
                  <a:lnTo>
                    <a:pt x="1151" y="460"/>
                  </a:lnTo>
                  <a:lnTo>
                    <a:pt x="1151" y="483"/>
                  </a:lnTo>
                  <a:lnTo>
                    <a:pt x="1149" y="504"/>
                  </a:lnTo>
                  <a:lnTo>
                    <a:pt x="1148" y="526"/>
                  </a:lnTo>
                  <a:lnTo>
                    <a:pt x="1146" y="548"/>
                  </a:lnTo>
                  <a:lnTo>
                    <a:pt x="1143" y="569"/>
                  </a:lnTo>
                  <a:lnTo>
                    <a:pt x="1140" y="590"/>
                  </a:lnTo>
                  <a:lnTo>
                    <a:pt x="1137" y="612"/>
                  </a:lnTo>
                  <a:lnTo>
                    <a:pt x="1132" y="633"/>
                  </a:lnTo>
                  <a:lnTo>
                    <a:pt x="1129" y="655"/>
                  </a:lnTo>
                  <a:lnTo>
                    <a:pt x="1118" y="650"/>
                  </a:lnTo>
                  <a:lnTo>
                    <a:pt x="1117" y="639"/>
                  </a:lnTo>
                  <a:lnTo>
                    <a:pt x="1117" y="627"/>
                  </a:lnTo>
                  <a:lnTo>
                    <a:pt x="1117" y="616"/>
                  </a:lnTo>
                  <a:lnTo>
                    <a:pt x="1117" y="605"/>
                  </a:lnTo>
                  <a:lnTo>
                    <a:pt x="1116" y="594"/>
                  </a:lnTo>
                  <a:lnTo>
                    <a:pt x="1116" y="584"/>
                  </a:lnTo>
                  <a:lnTo>
                    <a:pt x="1116" y="574"/>
                  </a:lnTo>
                  <a:lnTo>
                    <a:pt x="1116" y="564"/>
                  </a:lnTo>
                  <a:lnTo>
                    <a:pt x="1116" y="553"/>
                  </a:lnTo>
                  <a:lnTo>
                    <a:pt x="1114" y="543"/>
                  </a:lnTo>
                  <a:lnTo>
                    <a:pt x="1113" y="533"/>
                  </a:lnTo>
                  <a:lnTo>
                    <a:pt x="1112" y="523"/>
                  </a:lnTo>
                  <a:lnTo>
                    <a:pt x="1111" y="512"/>
                  </a:lnTo>
                  <a:lnTo>
                    <a:pt x="1110" y="503"/>
                  </a:lnTo>
                  <a:lnTo>
                    <a:pt x="1108" y="493"/>
                  </a:lnTo>
                  <a:lnTo>
                    <a:pt x="1107" y="484"/>
                  </a:lnTo>
                  <a:lnTo>
                    <a:pt x="1099" y="486"/>
                  </a:lnTo>
                  <a:lnTo>
                    <a:pt x="1094" y="491"/>
                  </a:lnTo>
                  <a:lnTo>
                    <a:pt x="1093" y="499"/>
                  </a:lnTo>
                  <a:lnTo>
                    <a:pt x="1093" y="510"/>
                  </a:lnTo>
                  <a:lnTo>
                    <a:pt x="1090" y="520"/>
                  </a:lnTo>
                  <a:lnTo>
                    <a:pt x="1089" y="529"/>
                  </a:lnTo>
                  <a:lnTo>
                    <a:pt x="1085" y="537"/>
                  </a:lnTo>
                  <a:lnTo>
                    <a:pt x="1079" y="541"/>
                  </a:lnTo>
                  <a:lnTo>
                    <a:pt x="1079" y="536"/>
                  </a:lnTo>
                  <a:lnTo>
                    <a:pt x="1079" y="530"/>
                  </a:lnTo>
                  <a:lnTo>
                    <a:pt x="1079" y="524"/>
                  </a:lnTo>
                  <a:lnTo>
                    <a:pt x="1079" y="519"/>
                  </a:lnTo>
                  <a:lnTo>
                    <a:pt x="1079" y="512"/>
                  </a:lnTo>
                  <a:lnTo>
                    <a:pt x="1079" y="508"/>
                  </a:lnTo>
                  <a:lnTo>
                    <a:pt x="1079" y="501"/>
                  </a:lnTo>
                  <a:lnTo>
                    <a:pt x="1081" y="497"/>
                  </a:lnTo>
                  <a:lnTo>
                    <a:pt x="1081" y="486"/>
                  </a:lnTo>
                  <a:lnTo>
                    <a:pt x="1081" y="476"/>
                  </a:lnTo>
                  <a:lnTo>
                    <a:pt x="1081" y="466"/>
                  </a:lnTo>
                  <a:lnTo>
                    <a:pt x="1081" y="457"/>
                  </a:lnTo>
                  <a:lnTo>
                    <a:pt x="1058" y="460"/>
                  </a:lnTo>
                  <a:lnTo>
                    <a:pt x="1035" y="466"/>
                  </a:lnTo>
                  <a:lnTo>
                    <a:pt x="1012" y="469"/>
                  </a:lnTo>
                  <a:lnTo>
                    <a:pt x="992" y="474"/>
                  </a:lnTo>
                  <a:lnTo>
                    <a:pt x="969" y="479"/>
                  </a:lnTo>
                  <a:lnTo>
                    <a:pt x="948" y="483"/>
                  </a:lnTo>
                  <a:lnTo>
                    <a:pt x="927" y="487"/>
                  </a:lnTo>
                  <a:lnTo>
                    <a:pt x="906" y="493"/>
                  </a:lnTo>
                  <a:lnTo>
                    <a:pt x="884" y="498"/>
                  </a:lnTo>
                  <a:lnTo>
                    <a:pt x="863" y="502"/>
                  </a:lnTo>
                  <a:lnTo>
                    <a:pt x="842" y="509"/>
                  </a:lnTo>
                  <a:lnTo>
                    <a:pt x="823" y="515"/>
                  </a:lnTo>
                  <a:lnTo>
                    <a:pt x="802" y="521"/>
                  </a:lnTo>
                  <a:lnTo>
                    <a:pt x="781" y="530"/>
                  </a:lnTo>
                  <a:lnTo>
                    <a:pt x="760" y="538"/>
                  </a:lnTo>
                  <a:lnTo>
                    <a:pt x="741" y="548"/>
                  </a:lnTo>
                  <a:lnTo>
                    <a:pt x="754" y="546"/>
                  </a:lnTo>
                  <a:lnTo>
                    <a:pt x="768" y="543"/>
                  </a:lnTo>
                  <a:lnTo>
                    <a:pt x="781" y="541"/>
                  </a:lnTo>
                  <a:lnTo>
                    <a:pt x="795" y="538"/>
                  </a:lnTo>
                  <a:lnTo>
                    <a:pt x="810" y="534"/>
                  </a:lnTo>
                  <a:lnTo>
                    <a:pt x="825" y="530"/>
                  </a:lnTo>
                  <a:lnTo>
                    <a:pt x="839" y="526"/>
                  </a:lnTo>
                  <a:lnTo>
                    <a:pt x="855" y="522"/>
                  </a:lnTo>
                  <a:lnTo>
                    <a:pt x="871" y="517"/>
                  </a:lnTo>
                  <a:lnTo>
                    <a:pt x="886" y="513"/>
                  </a:lnTo>
                  <a:lnTo>
                    <a:pt x="901" y="510"/>
                  </a:lnTo>
                  <a:lnTo>
                    <a:pt x="918" y="507"/>
                  </a:lnTo>
                  <a:lnTo>
                    <a:pt x="933" y="503"/>
                  </a:lnTo>
                  <a:lnTo>
                    <a:pt x="948" y="501"/>
                  </a:lnTo>
                  <a:lnTo>
                    <a:pt x="964" y="499"/>
                  </a:lnTo>
                  <a:lnTo>
                    <a:pt x="979" y="499"/>
                  </a:lnTo>
                  <a:lnTo>
                    <a:pt x="987" y="496"/>
                  </a:lnTo>
                  <a:lnTo>
                    <a:pt x="994" y="496"/>
                  </a:lnTo>
                  <a:lnTo>
                    <a:pt x="1000" y="496"/>
                  </a:lnTo>
                  <a:lnTo>
                    <a:pt x="1008" y="496"/>
                  </a:lnTo>
                  <a:lnTo>
                    <a:pt x="1004" y="500"/>
                  </a:lnTo>
                  <a:lnTo>
                    <a:pt x="998" y="503"/>
                  </a:lnTo>
                  <a:lnTo>
                    <a:pt x="989" y="506"/>
                  </a:lnTo>
                  <a:lnTo>
                    <a:pt x="981" y="508"/>
                  </a:lnTo>
                  <a:lnTo>
                    <a:pt x="971" y="509"/>
                  </a:lnTo>
                  <a:lnTo>
                    <a:pt x="963" y="511"/>
                  </a:lnTo>
                  <a:lnTo>
                    <a:pt x="955" y="516"/>
                  </a:lnTo>
                  <a:lnTo>
                    <a:pt x="954" y="524"/>
                  </a:lnTo>
                  <a:lnTo>
                    <a:pt x="943" y="525"/>
                  </a:lnTo>
                  <a:lnTo>
                    <a:pt x="935" y="527"/>
                  </a:lnTo>
                  <a:lnTo>
                    <a:pt x="927" y="528"/>
                  </a:lnTo>
                  <a:lnTo>
                    <a:pt x="918" y="530"/>
                  </a:lnTo>
                  <a:lnTo>
                    <a:pt x="907" y="531"/>
                  </a:lnTo>
                  <a:lnTo>
                    <a:pt x="900" y="533"/>
                  </a:lnTo>
                  <a:lnTo>
                    <a:pt x="892" y="534"/>
                  </a:lnTo>
                  <a:lnTo>
                    <a:pt x="884" y="537"/>
                  </a:lnTo>
                  <a:lnTo>
                    <a:pt x="874" y="538"/>
                  </a:lnTo>
                  <a:lnTo>
                    <a:pt x="866" y="540"/>
                  </a:lnTo>
                  <a:lnTo>
                    <a:pt x="858" y="542"/>
                  </a:lnTo>
                  <a:lnTo>
                    <a:pt x="849" y="547"/>
                  </a:lnTo>
                  <a:lnTo>
                    <a:pt x="841" y="550"/>
                  </a:lnTo>
                  <a:lnTo>
                    <a:pt x="834" y="554"/>
                  </a:lnTo>
                  <a:lnTo>
                    <a:pt x="825" y="560"/>
                  </a:lnTo>
                  <a:lnTo>
                    <a:pt x="817" y="565"/>
                  </a:lnTo>
                  <a:lnTo>
                    <a:pt x="824" y="565"/>
                  </a:lnTo>
                  <a:lnTo>
                    <a:pt x="830" y="565"/>
                  </a:lnTo>
                  <a:lnTo>
                    <a:pt x="837" y="565"/>
                  </a:lnTo>
                  <a:lnTo>
                    <a:pt x="843" y="565"/>
                  </a:lnTo>
                  <a:lnTo>
                    <a:pt x="849" y="564"/>
                  </a:lnTo>
                  <a:lnTo>
                    <a:pt x="857" y="563"/>
                  </a:lnTo>
                  <a:lnTo>
                    <a:pt x="863" y="563"/>
                  </a:lnTo>
                  <a:lnTo>
                    <a:pt x="870" y="562"/>
                  </a:lnTo>
                  <a:lnTo>
                    <a:pt x="876" y="560"/>
                  </a:lnTo>
                  <a:lnTo>
                    <a:pt x="883" y="559"/>
                  </a:lnTo>
                  <a:lnTo>
                    <a:pt x="889" y="557"/>
                  </a:lnTo>
                  <a:lnTo>
                    <a:pt x="896" y="557"/>
                  </a:lnTo>
                  <a:lnTo>
                    <a:pt x="904" y="556"/>
                  </a:lnTo>
                  <a:lnTo>
                    <a:pt x="911" y="556"/>
                  </a:lnTo>
                  <a:lnTo>
                    <a:pt x="918" y="556"/>
                  </a:lnTo>
                  <a:lnTo>
                    <a:pt x="925" y="557"/>
                  </a:lnTo>
                  <a:lnTo>
                    <a:pt x="904" y="563"/>
                  </a:lnTo>
                  <a:lnTo>
                    <a:pt x="882" y="568"/>
                  </a:lnTo>
                  <a:lnTo>
                    <a:pt x="860" y="574"/>
                  </a:lnTo>
                  <a:lnTo>
                    <a:pt x="837" y="580"/>
                  </a:lnTo>
                  <a:lnTo>
                    <a:pt x="814" y="586"/>
                  </a:lnTo>
                  <a:lnTo>
                    <a:pt x="793" y="592"/>
                  </a:lnTo>
                  <a:lnTo>
                    <a:pt x="771" y="597"/>
                  </a:lnTo>
                  <a:lnTo>
                    <a:pt x="751" y="606"/>
                  </a:lnTo>
                  <a:lnTo>
                    <a:pt x="728" y="615"/>
                  </a:lnTo>
                  <a:lnTo>
                    <a:pt x="707" y="624"/>
                  </a:lnTo>
                  <a:lnTo>
                    <a:pt x="687" y="634"/>
                  </a:lnTo>
                  <a:lnTo>
                    <a:pt x="668" y="646"/>
                  </a:lnTo>
                  <a:lnTo>
                    <a:pt x="648" y="658"/>
                  </a:lnTo>
                  <a:lnTo>
                    <a:pt x="630" y="673"/>
                  </a:lnTo>
                  <a:lnTo>
                    <a:pt x="613" y="689"/>
                  </a:lnTo>
                  <a:lnTo>
                    <a:pt x="598" y="710"/>
                  </a:lnTo>
                  <a:lnTo>
                    <a:pt x="588" y="711"/>
                  </a:lnTo>
                  <a:lnTo>
                    <a:pt x="582" y="715"/>
                  </a:lnTo>
                  <a:lnTo>
                    <a:pt x="575" y="721"/>
                  </a:lnTo>
                  <a:lnTo>
                    <a:pt x="569" y="728"/>
                  </a:lnTo>
                  <a:lnTo>
                    <a:pt x="562" y="733"/>
                  </a:lnTo>
                  <a:lnTo>
                    <a:pt x="557" y="737"/>
                  </a:lnTo>
                  <a:lnTo>
                    <a:pt x="550" y="738"/>
                  </a:lnTo>
                  <a:lnTo>
                    <a:pt x="545" y="737"/>
                  </a:lnTo>
                  <a:lnTo>
                    <a:pt x="547" y="730"/>
                  </a:lnTo>
                  <a:lnTo>
                    <a:pt x="552" y="724"/>
                  </a:lnTo>
                  <a:lnTo>
                    <a:pt x="559" y="717"/>
                  </a:lnTo>
                  <a:lnTo>
                    <a:pt x="566" y="711"/>
                  </a:lnTo>
                  <a:lnTo>
                    <a:pt x="572" y="702"/>
                  </a:lnTo>
                  <a:lnTo>
                    <a:pt x="581" y="697"/>
                  </a:lnTo>
                  <a:lnTo>
                    <a:pt x="588" y="689"/>
                  </a:lnTo>
                  <a:lnTo>
                    <a:pt x="595" y="684"/>
                  </a:lnTo>
                  <a:lnTo>
                    <a:pt x="600" y="677"/>
                  </a:lnTo>
                  <a:lnTo>
                    <a:pt x="605" y="671"/>
                  </a:lnTo>
                  <a:lnTo>
                    <a:pt x="606" y="667"/>
                  </a:lnTo>
                  <a:lnTo>
                    <a:pt x="606" y="662"/>
                  </a:lnTo>
                  <a:lnTo>
                    <a:pt x="604" y="658"/>
                  </a:lnTo>
                  <a:lnTo>
                    <a:pt x="598" y="657"/>
                  </a:lnTo>
                  <a:lnTo>
                    <a:pt x="589" y="656"/>
                  </a:lnTo>
                  <a:lnTo>
                    <a:pt x="577" y="657"/>
                  </a:lnTo>
                  <a:lnTo>
                    <a:pt x="568" y="666"/>
                  </a:lnTo>
                  <a:lnTo>
                    <a:pt x="559" y="674"/>
                  </a:lnTo>
                  <a:lnTo>
                    <a:pt x="551" y="682"/>
                  </a:lnTo>
                  <a:lnTo>
                    <a:pt x="542" y="689"/>
                  </a:lnTo>
                  <a:lnTo>
                    <a:pt x="536" y="693"/>
                  </a:lnTo>
                  <a:lnTo>
                    <a:pt x="530" y="696"/>
                  </a:lnTo>
                  <a:lnTo>
                    <a:pt x="524" y="698"/>
                  </a:lnTo>
                  <a:lnTo>
                    <a:pt x="518" y="699"/>
                  </a:lnTo>
                  <a:lnTo>
                    <a:pt x="518" y="690"/>
                  </a:lnTo>
                  <a:lnTo>
                    <a:pt x="523" y="682"/>
                  </a:lnTo>
                  <a:lnTo>
                    <a:pt x="527" y="673"/>
                  </a:lnTo>
                  <a:lnTo>
                    <a:pt x="534" y="667"/>
                  </a:lnTo>
                  <a:lnTo>
                    <a:pt x="542" y="657"/>
                  </a:lnTo>
                  <a:lnTo>
                    <a:pt x="554" y="647"/>
                  </a:lnTo>
                  <a:lnTo>
                    <a:pt x="559" y="644"/>
                  </a:lnTo>
                  <a:lnTo>
                    <a:pt x="565" y="640"/>
                  </a:lnTo>
                  <a:lnTo>
                    <a:pt x="571" y="636"/>
                  </a:lnTo>
                  <a:lnTo>
                    <a:pt x="578" y="633"/>
                  </a:lnTo>
                  <a:lnTo>
                    <a:pt x="583" y="629"/>
                  </a:lnTo>
                  <a:lnTo>
                    <a:pt x="590" y="626"/>
                  </a:lnTo>
                  <a:lnTo>
                    <a:pt x="596" y="621"/>
                  </a:lnTo>
                  <a:lnTo>
                    <a:pt x="604" y="618"/>
                  </a:lnTo>
                  <a:lnTo>
                    <a:pt x="609" y="615"/>
                  </a:lnTo>
                  <a:lnTo>
                    <a:pt x="616" y="612"/>
                  </a:lnTo>
                  <a:lnTo>
                    <a:pt x="621" y="607"/>
                  </a:lnTo>
                  <a:lnTo>
                    <a:pt x="627" y="604"/>
                  </a:lnTo>
                  <a:lnTo>
                    <a:pt x="631" y="601"/>
                  </a:lnTo>
                  <a:lnTo>
                    <a:pt x="639" y="596"/>
                  </a:lnTo>
                  <a:lnTo>
                    <a:pt x="643" y="591"/>
                  </a:lnTo>
                  <a:lnTo>
                    <a:pt x="646" y="584"/>
                  </a:lnTo>
                  <a:lnTo>
                    <a:pt x="637" y="588"/>
                  </a:lnTo>
                  <a:lnTo>
                    <a:pt x="629" y="592"/>
                  </a:lnTo>
                  <a:lnTo>
                    <a:pt x="619" y="594"/>
                  </a:lnTo>
                  <a:lnTo>
                    <a:pt x="612" y="599"/>
                  </a:lnTo>
                  <a:lnTo>
                    <a:pt x="604" y="601"/>
                  </a:lnTo>
                  <a:lnTo>
                    <a:pt x="595" y="604"/>
                  </a:lnTo>
                  <a:lnTo>
                    <a:pt x="587" y="606"/>
                  </a:lnTo>
                  <a:lnTo>
                    <a:pt x="581" y="609"/>
                  </a:lnTo>
                  <a:lnTo>
                    <a:pt x="571" y="612"/>
                  </a:lnTo>
                  <a:lnTo>
                    <a:pt x="564" y="615"/>
                  </a:lnTo>
                  <a:lnTo>
                    <a:pt x="556" y="617"/>
                  </a:lnTo>
                  <a:lnTo>
                    <a:pt x="548" y="622"/>
                  </a:lnTo>
                  <a:lnTo>
                    <a:pt x="541" y="627"/>
                  </a:lnTo>
                  <a:lnTo>
                    <a:pt x="534" y="632"/>
                  </a:lnTo>
                  <a:lnTo>
                    <a:pt x="527" y="637"/>
                  </a:lnTo>
                  <a:lnTo>
                    <a:pt x="521" y="647"/>
                  </a:lnTo>
                  <a:lnTo>
                    <a:pt x="519" y="641"/>
                  </a:lnTo>
                  <a:lnTo>
                    <a:pt x="521" y="635"/>
                  </a:lnTo>
                  <a:lnTo>
                    <a:pt x="523" y="629"/>
                  </a:lnTo>
                  <a:lnTo>
                    <a:pt x="525" y="624"/>
                  </a:lnTo>
                  <a:lnTo>
                    <a:pt x="534" y="615"/>
                  </a:lnTo>
                  <a:lnTo>
                    <a:pt x="545" y="605"/>
                  </a:lnTo>
                  <a:lnTo>
                    <a:pt x="548" y="601"/>
                  </a:lnTo>
                  <a:lnTo>
                    <a:pt x="556" y="596"/>
                  </a:lnTo>
                  <a:lnTo>
                    <a:pt x="560" y="594"/>
                  </a:lnTo>
                  <a:lnTo>
                    <a:pt x="568" y="591"/>
                  </a:lnTo>
                  <a:lnTo>
                    <a:pt x="572" y="588"/>
                  </a:lnTo>
                  <a:lnTo>
                    <a:pt x="578" y="584"/>
                  </a:lnTo>
                  <a:lnTo>
                    <a:pt x="583" y="582"/>
                  </a:lnTo>
                  <a:lnTo>
                    <a:pt x="590" y="581"/>
                  </a:lnTo>
                  <a:lnTo>
                    <a:pt x="583" y="577"/>
                  </a:lnTo>
                  <a:lnTo>
                    <a:pt x="577" y="576"/>
                  </a:lnTo>
                  <a:lnTo>
                    <a:pt x="571" y="575"/>
                  </a:lnTo>
                  <a:lnTo>
                    <a:pt x="564" y="577"/>
                  </a:lnTo>
                  <a:lnTo>
                    <a:pt x="557" y="579"/>
                  </a:lnTo>
                  <a:lnTo>
                    <a:pt x="548" y="583"/>
                  </a:lnTo>
                  <a:lnTo>
                    <a:pt x="542" y="587"/>
                  </a:lnTo>
                  <a:lnTo>
                    <a:pt x="536" y="592"/>
                  </a:lnTo>
                  <a:lnTo>
                    <a:pt x="529" y="595"/>
                  </a:lnTo>
                  <a:lnTo>
                    <a:pt x="523" y="600"/>
                  </a:lnTo>
                  <a:lnTo>
                    <a:pt x="516" y="603"/>
                  </a:lnTo>
                  <a:lnTo>
                    <a:pt x="510" y="606"/>
                  </a:lnTo>
                  <a:lnTo>
                    <a:pt x="513" y="596"/>
                  </a:lnTo>
                  <a:lnTo>
                    <a:pt x="521" y="591"/>
                  </a:lnTo>
                  <a:lnTo>
                    <a:pt x="528" y="584"/>
                  </a:lnTo>
                  <a:lnTo>
                    <a:pt x="536" y="581"/>
                  </a:lnTo>
                  <a:lnTo>
                    <a:pt x="543" y="576"/>
                  </a:lnTo>
                  <a:lnTo>
                    <a:pt x="551" y="571"/>
                  </a:lnTo>
                  <a:lnTo>
                    <a:pt x="557" y="564"/>
                  </a:lnTo>
                  <a:lnTo>
                    <a:pt x="559" y="557"/>
                  </a:lnTo>
                  <a:lnTo>
                    <a:pt x="551" y="559"/>
                  </a:lnTo>
                  <a:lnTo>
                    <a:pt x="542" y="560"/>
                  </a:lnTo>
                  <a:lnTo>
                    <a:pt x="530" y="561"/>
                  </a:lnTo>
                  <a:lnTo>
                    <a:pt x="519" y="563"/>
                  </a:lnTo>
                  <a:lnTo>
                    <a:pt x="509" y="565"/>
                  </a:lnTo>
                  <a:lnTo>
                    <a:pt x="499" y="567"/>
                  </a:lnTo>
                  <a:lnTo>
                    <a:pt x="527" y="541"/>
                  </a:lnTo>
                  <a:lnTo>
                    <a:pt x="558" y="520"/>
                  </a:lnTo>
                  <a:lnTo>
                    <a:pt x="589" y="499"/>
                  </a:lnTo>
                  <a:lnTo>
                    <a:pt x="623" y="482"/>
                  </a:lnTo>
                  <a:lnTo>
                    <a:pt x="657" y="466"/>
                  </a:lnTo>
                  <a:lnTo>
                    <a:pt x="693" y="451"/>
                  </a:lnTo>
                  <a:lnTo>
                    <a:pt x="729" y="438"/>
                  </a:lnTo>
                  <a:lnTo>
                    <a:pt x="766" y="428"/>
                  </a:lnTo>
                  <a:lnTo>
                    <a:pt x="802" y="416"/>
                  </a:lnTo>
                  <a:lnTo>
                    <a:pt x="840" y="407"/>
                  </a:lnTo>
                  <a:lnTo>
                    <a:pt x="878" y="398"/>
                  </a:lnTo>
                  <a:lnTo>
                    <a:pt x="917" y="391"/>
                  </a:lnTo>
                  <a:lnTo>
                    <a:pt x="954" y="382"/>
                  </a:lnTo>
                  <a:lnTo>
                    <a:pt x="990" y="375"/>
                  </a:lnTo>
                  <a:lnTo>
                    <a:pt x="1026" y="366"/>
                  </a:lnTo>
                  <a:lnTo>
                    <a:pt x="1064" y="360"/>
                  </a:lnTo>
                  <a:lnTo>
                    <a:pt x="1064" y="352"/>
                  </a:lnTo>
                  <a:lnTo>
                    <a:pt x="1063" y="346"/>
                  </a:lnTo>
                  <a:lnTo>
                    <a:pt x="1060" y="340"/>
                  </a:lnTo>
                  <a:lnTo>
                    <a:pt x="1059" y="334"/>
                  </a:lnTo>
                  <a:lnTo>
                    <a:pt x="1045" y="336"/>
                  </a:lnTo>
                  <a:lnTo>
                    <a:pt x="1030" y="339"/>
                  </a:lnTo>
                  <a:lnTo>
                    <a:pt x="1014" y="341"/>
                  </a:lnTo>
                  <a:lnTo>
                    <a:pt x="1001" y="344"/>
                  </a:lnTo>
                  <a:lnTo>
                    <a:pt x="987" y="347"/>
                  </a:lnTo>
                  <a:lnTo>
                    <a:pt x="972" y="350"/>
                  </a:lnTo>
                  <a:lnTo>
                    <a:pt x="958" y="352"/>
                  </a:lnTo>
                  <a:lnTo>
                    <a:pt x="945" y="354"/>
                  </a:lnTo>
                  <a:lnTo>
                    <a:pt x="930" y="356"/>
                  </a:lnTo>
                  <a:lnTo>
                    <a:pt x="917" y="358"/>
                  </a:lnTo>
                  <a:lnTo>
                    <a:pt x="904" y="361"/>
                  </a:lnTo>
                  <a:lnTo>
                    <a:pt x="890" y="363"/>
                  </a:lnTo>
                  <a:lnTo>
                    <a:pt x="877" y="365"/>
                  </a:lnTo>
                  <a:lnTo>
                    <a:pt x="865" y="367"/>
                  </a:lnTo>
                  <a:lnTo>
                    <a:pt x="853" y="370"/>
                  </a:lnTo>
                  <a:lnTo>
                    <a:pt x="843" y="373"/>
                  </a:lnTo>
                  <a:lnTo>
                    <a:pt x="835" y="373"/>
                  </a:lnTo>
                  <a:lnTo>
                    <a:pt x="827" y="373"/>
                  </a:lnTo>
                  <a:lnTo>
                    <a:pt x="818" y="374"/>
                  </a:lnTo>
                  <a:lnTo>
                    <a:pt x="812" y="376"/>
                  </a:lnTo>
                  <a:lnTo>
                    <a:pt x="804" y="378"/>
                  </a:lnTo>
                  <a:lnTo>
                    <a:pt x="798" y="381"/>
                  </a:lnTo>
                  <a:lnTo>
                    <a:pt x="790" y="383"/>
                  </a:lnTo>
                  <a:lnTo>
                    <a:pt x="784" y="387"/>
                  </a:lnTo>
                  <a:lnTo>
                    <a:pt x="777" y="389"/>
                  </a:lnTo>
                  <a:lnTo>
                    <a:pt x="770" y="392"/>
                  </a:lnTo>
                  <a:lnTo>
                    <a:pt x="764" y="394"/>
                  </a:lnTo>
                  <a:lnTo>
                    <a:pt x="757" y="397"/>
                  </a:lnTo>
                  <a:lnTo>
                    <a:pt x="749" y="400"/>
                  </a:lnTo>
                  <a:lnTo>
                    <a:pt x="742" y="402"/>
                  </a:lnTo>
                  <a:lnTo>
                    <a:pt x="734" y="403"/>
                  </a:lnTo>
                  <a:lnTo>
                    <a:pt x="727" y="404"/>
                  </a:lnTo>
                  <a:lnTo>
                    <a:pt x="711" y="407"/>
                  </a:lnTo>
                  <a:lnTo>
                    <a:pt x="696" y="414"/>
                  </a:lnTo>
                  <a:lnTo>
                    <a:pt x="681" y="417"/>
                  </a:lnTo>
                  <a:lnTo>
                    <a:pt x="666" y="423"/>
                  </a:lnTo>
                  <a:lnTo>
                    <a:pt x="651" y="428"/>
                  </a:lnTo>
                  <a:lnTo>
                    <a:pt x="636" y="433"/>
                  </a:lnTo>
                  <a:lnTo>
                    <a:pt x="621" y="438"/>
                  </a:lnTo>
                  <a:lnTo>
                    <a:pt x="606" y="445"/>
                  </a:lnTo>
                  <a:lnTo>
                    <a:pt x="592" y="450"/>
                  </a:lnTo>
                  <a:lnTo>
                    <a:pt x="577" y="457"/>
                  </a:lnTo>
                  <a:lnTo>
                    <a:pt x="563" y="463"/>
                  </a:lnTo>
                  <a:lnTo>
                    <a:pt x="550" y="471"/>
                  </a:lnTo>
                  <a:lnTo>
                    <a:pt x="536" y="479"/>
                  </a:lnTo>
                  <a:lnTo>
                    <a:pt x="524" y="488"/>
                  </a:lnTo>
                  <a:lnTo>
                    <a:pt x="512" y="497"/>
                  </a:lnTo>
                  <a:lnTo>
                    <a:pt x="501" y="508"/>
                  </a:lnTo>
                  <a:lnTo>
                    <a:pt x="495" y="504"/>
                  </a:lnTo>
                  <a:lnTo>
                    <a:pt x="490" y="506"/>
                  </a:lnTo>
                  <a:lnTo>
                    <a:pt x="486" y="506"/>
                  </a:lnTo>
                  <a:lnTo>
                    <a:pt x="481" y="503"/>
                  </a:lnTo>
                  <a:lnTo>
                    <a:pt x="477" y="510"/>
                  </a:lnTo>
                  <a:lnTo>
                    <a:pt x="476" y="513"/>
                  </a:lnTo>
                  <a:lnTo>
                    <a:pt x="471" y="516"/>
                  </a:lnTo>
                  <a:lnTo>
                    <a:pt x="466" y="519"/>
                  </a:lnTo>
                  <a:lnTo>
                    <a:pt x="460" y="517"/>
                  </a:lnTo>
                  <a:lnTo>
                    <a:pt x="454" y="517"/>
                  </a:lnTo>
                  <a:lnTo>
                    <a:pt x="448" y="515"/>
                  </a:lnTo>
                  <a:lnTo>
                    <a:pt x="442" y="514"/>
                  </a:lnTo>
                  <a:lnTo>
                    <a:pt x="434" y="511"/>
                  </a:lnTo>
                  <a:lnTo>
                    <a:pt x="427" y="509"/>
                  </a:lnTo>
                  <a:lnTo>
                    <a:pt x="419" y="506"/>
                  </a:lnTo>
                  <a:lnTo>
                    <a:pt x="411" y="502"/>
                  </a:lnTo>
                  <a:lnTo>
                    <a:pt x="403" y="499"/>
                  </a:lnTo>
                  <a:lnTo>
                    <a:pt x="397" y="499"/>
                  </a:lnTo>
                  <a:lnTo>
                    <a:pt x="388" y="499"/>
                  </a:lnTo>
                  <a:lnTo>
                    <a:pt x="382" y="499"/>
                  </a:lnTo>
                  <a:lnTo>
                    <a:pt x="371" y="499"/>
                  </a:lnTo>
                  <a:lnTo>
                    <a:pt x="356" y="498"/>
                  </a:lnTo>
                  <a:lnTo>
                    <a:pt x="338" y="497"/>
                  </a:lnTo>
                  <a:lnTo>
                    <a:pt x="317" y="496"/>
                  </a:lnTo>
                  <a:lnTo>
                    <a:pt x="293" y="494"/>
                  </a:lnTo>
                  <a:lnTo>
                    <a:pt x="269" y="491"/>
                  </a:lnTo>
                  <a:lnTo>
                    <a:pt x="241" y="489"/>
                  </a:lnTo>
                  <a:lnTo>
                    <a:pt x="213" y="488"/>
                  </a:lnTo>
                  <a:lnTo>
                    <a:pt x="185" y="486"/>
                  </a:lnTo>
                  <a:lnTo>
                    <a:pt x="156" y="485"/>
                  </a:lnTo>
                  <a:lnTo>
                    <a:pt x="129" y="483"/>
                  </a:lnTo>
                  <a:lnTo>
                    <a:pt x="103" y="482"/>
                  </a:lnTo>
                  <a:lnTo>
                    <a:pt x="77" y="481"/>
                  </a:lnTo>
                  <a:lnTo>
                    <a:pt x="56" y="480"/>
                  </a:lnTo>
                  <a:lnTo>
                    <a:pt x="36" y="480"/>
                  </a:lnTo>
                  <a:lnTo>
                    <a:pt x="21" y="480"/>
                  </a:lnTo>
                  <a:lnTo>
                    <a:pt x="11" y="481"/>
                  </a:lnTo>
                  <a:lnTo>
                    <a:pt x="0" y="482"/>
                  </a:lnTo>
                  <a:lnTo>
                    <a:pt x="16" y="468"/>
                  </a:lnTo>
                  <a:lnTo>
                    <a:pt x="24" y="460"/>
                  </a:lnTo>
                  <a:lnTo>
                    <a:pt x="34" y="454"/>
                  </a:lnTo>
                  <a:lnTo>
                    <a:pt x="44" y="447"/>
                  </a:lnTo>
                  <a:lnTo>
                    <a:pt x="53" y="441"/>
                  </a:lnTo>
                  <a:lnTo>
                    <a:pt x="63" y="435"/>
                  </a:lnTo>
                  <a:lnTo>
                    <a:pt x="75" y="429"/>
                  </a:lnTo>
                  <a:lnTo>
                    <a:pt x="86" y="423"/>
                  </a:lnTo>
                  <a:lnTo>
                    <a:pt x="98" y="417"/>
                  </a:lnTo>
                  <a:lnTo>
                    <a:pt x="107" y="411"/>
                  </a:lnTo>
                  <a:lnTo>
                    <a:pt x="120" y="405"/>
                  </a:lnTo>
                  <a:lnTo>
                    <a:pt x="129" y="400"/>
                  </a:lnTo>
                  <a:lnTo>
                    <a:pt x="142" y="394"/>
                  </a:lnTo>
                  <a:lnTo>
                    <a:pt x="152" y="389"/>
                  </a:lnTo>
                  <a:lnTo>
                    <a:pt x="164" y="383"/>
                  </a:lnTo>
                  <a:lnTo>
                    <a:pt x="175" y="378"/>
                  </a:lnTo>
                  <a:lnTo>
                    <a:pt x="187" y="373"/>
                  </a:lnTo>
                  <a:lnTo>
                    <a:pt x="220" y="361"/>
                  </a:lnTo>
                  <a:lnTo>
                    <a:pt x="253" y="352"/>
                  </a:lnTo>
                  <a:lnTo>
                    <a:pt x="288" y="343"/>
                  </a:lnTo>
                  <a:lnTo>
                    <a:pt x="324" y="339"/>
                  </a:lnTo>
                  <a:lnTo>
                    <a:pt x="360" y="334"/>
                  </a:lnTo>
                  <a:lnTo>
                    <a:pt x="397" y="330"/>
                  </a:lnTo>
                  <a:lnTo>
                    <a:pt x="433" y="329"/>
                  </a:lnTo>
                  <a:lnTo>
                    <a:pt x="470" y="329"/>
                  </a:lnTo>
                  <a:lnTo>
                    <a:pt x="506" y="328"/>
                  </a:lnTo>
                  <a:lnTo>
                    <a:pt x="543" y="328"/>
                  </a:lnTo>
                  <a:lnTo>
                    <a:pt x="581" y="329"/>
                  </a:lnTo>
                  <a:lnTo>
                    <a:pt x="618" y="330"/>
                  </a:lnTo>
                  <a:lnTo>
                    <a:pt x="656" y="331"/>
                  </a:lnTo>
                  <a:lnTo>
                    <a:pt x="693" y="334"/>
                  </a:lnTo>
                  <a:lnTo>
                    <a:pt x="730" y="336"/>
                  </a:lnTo>
                  <a:lnTo>
                    <a:pt x="768" y="338"/>
                  </a:lnTo>
                  <a:lnTo>
                    <a:pt x="764" y="330"/>
                  </a:lnTo>
                  <a:lnTo>
                    <a:pt x="763" y="323"/>
                  </a:lnTo>
                  <a:lnTo>
                    <a:pt x="763" y="315"/>
                  </a:lnTo>
                  <a:lnTo>
                    <a:pt x="764" y="308"/>
                  </a:lnTo>
                  <a:lnTo>
                    <a:pt x="765" y="299"/>
                  </a:lnTo>
                  <a:lnTo>
                    <a:pt x="768" y="289"/>
                  </a:lnTo>
                  <a:lnTo>
                    <a:pt x="770" y="281"/>
                  </a:lnTo>
                  <a:lnTo>
                    <a:pt x="775" y="273"/>
                  </a:lnTo>
                  <a:lnTo>
                    <a:pt x="778" y="263"/>
                  </a:lnTo>
                  <a:lnTo>
                    <a:pt x="781" y="255"/>
                  </a:lnTo>
                  <a:lnTo>
                    <a:pt x="784" y="246"/>
                  </a:lnTo>
                  <a:lnTo>
                    <a:pt x="789" y="236"/>
                  </a:lnTo>
                  <a:lnTo>
                    <a:pt x="792" y="228"/>
                  </a:lnTo>
                  <a:lnTo>
                    <a:pt x="795" y="219"/>
                  </a:lnTo>
                  <a:lnTo>
                    <a:pt x="799" y="211"/>
                  </a:lnTo>
                  <a:lnTo>
                    <a:pt x="802" y="204"/>
                  </a:lnTo>
                  <a:lnTo>
                    <a:pt x="804" y="195"/>
                  </a:lnTo>
                  <a:lnTo>
                    <a:pt x="807" y="188"/>
                  </a:lnTo>
                  <a:lnTo>
                    <a:pt x="811" y="179"/>
                  </a:lnTo>
                  <a:lnTo>
                    <a:pt x="814" y="171"/>
                  </a:lnTo>
                  <a:lnTo>
                    <a:pt x="816" y="162"/>
                  </a:lnTo>
                  <a:lnTo>
                    <a:pt x="819" y="154"/>
                  </a:lnTo>
                  <a:lnTo>
                    <a:pt x="822" y="147"/>
                  </a:lnTo>
                  <a:lnTo>
                    <a:pt x="824" y="140"/>
                  </a:lnTo>
                  <a:lnTo>
                    <a:pt x="823" y="131"/>
                  </a:lnTo>
                  <a:lnTo>
                    <a:pt x="823" y="126"/>
                  </a:lnTo>
                  <a:lnTo>
                    <a:pt x="819" y="120"/>
                  </a:lnTo>
                  <a:lnTo>
                    <a:pt x="816" y="116"/>
                  </a:lnTo>
                  <a:lnTo>
                    <a:pt x="810" y="112"/>
                  </a:lnTo>
                  <a:lnTo>
                    <a:pt x="802" y="110"/>
                  </a:lnTo>
                  <a:lnTo>
                    <a:pt x="792" y="109"/>
                  </a:lnTo>
                  <a:lnTo>
                    <a:pt x="780" y="110"/>
                  </a:lnTo>
                  <a:lnTo>
                    <a:pt x="758" y="102"/>
                  </a:lnTo>
                  <a:lnTo>
                    <a:pt x="737" y="98"/>
                  </a:lnTo>
                  <a:lnTo>
                    <a:pt x="716" y="94"/>
                  </a:lnTo>
                  <a:lnTo>
                    <a:pt x="694" y="91"/>
                  </a:lnTo>
                  <a:lnTo>
                    <a:pt x="671" y="89"/>
                  </a:lnTo>
                  <a:lnTo>
                    <a:pt x="648" y="89"/>
                  </a:lnTo>
                  <a:lnTo>
                    <a:pt x="625" y="89"/>
                  </a:lnTo>
                  <a:lnTo>
                    <a:pt x="603" y="89"/>
                  </a:lnTo>
                  <a:lnTo>
                    <a:pt x="578" y="88"/>
                  </a:lnTo>
                  <a:lnTo>
                    <a:pt x="556" y="88"/>
                  </a:lnTo>
                  <a:lnTo>
                    <a:pt x="533" y="88"/>
                  </a:lnTo>
                  <a:lnTo>
                    <a:pt x="511" y="87"/>
                  </a:lnTo>
                  <a:lnTo>
                    <a:pt x="488" y="83"/>
                  </a:lnTo>
                  <a:lnTo>
                    <a:pt x="468" y="80"/>
                  </a:lnTo>
                  <a:lnTo>
                    <a:pt x="447" y="75"/>
                  </a:lnTo>
                  <a:lnTo>
                    <a:pt x="430" y="69"/>
                  </a:lnTo>
                  <a:lnTo>
                    <a:pt x="430" y="67"/>
                  </a:lnTo>
                  <a:lnTo>
                    <a:pt x="428" y="63"/>
                  </a:lnTo>
                  <a:lnTo>
                    <a:pt x="434" y="60"/>
                  </a:lnTo>
                  <a:lnTo>
                    <a:pt x="442" y="58"/>
                  </a:lnTo>
                  <a:lnTo>
                    <a:pt x="448" y="56"/>
                  </a:lnTo>
                  <a:lnTo>
                    <a:pt x="456" y="52"/>
                  </a:lnTo>
                  <a:lnTo>
                    <a:pt x="463" y="48"/>
                  </a:lnTo>
                  <a:lnTo>
                    <a:pt x="469" y="45"/>
                  </a:lnTo>
                  <a:lnTo>
                    <a:pt x="476" y="41"/>
                  </a:lnTo>
                  <a:lnTo>
                    <a:pt x="483" y="37"/>
                  </a:lnTo>
                  <a:lnTo>
                    <a:pt x="490" y="33"/>
                  </a:lnTo>
                  <a:lnTo>
                    <a:pt x="500" y="30"/>
                  </a:lnTo>
                  <a:lnTo>
                    <a:pt x="507" y="27"/>
                  </a:lnTo>
                  <a:lnTo>
                    <a:pt x="516" y="27"/>
                  </a:lnTo>
                  <a:lnTo>
                    <a:pt x="524" y="25"/>
                  </a:lnTo>
                  <a:lnTo>
                    <a:pt x="533" y="29"/>
                  </a:lnTo>
                  <a:lnTo>
                    <a:pt x="540" y="33"/>
                  </a:lnTo>
                  <a:lnTo>
                    <a:pt x="548" y="40"/>
                  </a:lnTo>
                  <a:lnTo>
                    <a:pt x="558" y="44"/>
                  </a:lnTo>
                  <a:lnTo>
                    <a:pt x="568" y="47"/>
                  </a:lnTo>
                  <a:lnTo>
                    <a:pt x="577" y="50"/>
                  </a:lnTo>
                  <a:lnTo>
                    <a:pt x="588" y="54"/>
                  </a:lnTo>
                  <a:lnTo>
                    <a:pt x="598" y="55"/>
                  </a:lnTo>
                  <a:lnTo>
                    <a:pt x="610" y="56"/>
                  </a:lnTo>
                  <a:lnTo>
                    <a:pt x="619" y="55"/>
                  </a:lnTo>
                  <a:lnTo>
                    <a:pt x="631" y="54"/>
                  </a:lnTo>
                  <a:lnTo>
                    <a:pt x="641" y="49"/>
                  </a:lnTo>
                  <a:lnTo>
                    <a:pt x="652" y="46"/>
                  </a:lnTo>
                  <a:lnTo>
                    <a:pt x="662" y="41"/>
                  </a:lnTo>
                  <a:lnTo>
                    <a:pt x="671" y="35"/>
                  </a:lnTo>
                  <a:lnTo>
                    <a:pt x="678" y="27"/>
                  </a:lnTo>
                  <a:lnTo>
                    <a:pt x="687" y="19"/>
                  </a:lnTo>
                  <a:lnTo>
                    <a:pt x="695" y="9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FFFF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2" name="Freeform 430"/>
            <p:cNvSpPr>
              <a:spLocks/>
            </p:cNvSpPr>
            <p:nvPr/>
          </p:nvSpPr>
          <p:spPr bwMode="auto">
            <a:xfrm>
              <a:off x="6841" y="3739"/>
              <a:ext cx="18" cy="6"/>
            </a:xfrm>
            <a:custGeom>
              <a:avLst/>
              <a:gdLst>
                <a:gd name="T0" fmla="*/ 0 w 71"/>
                <a:gd name="T1" fmla="*/ 0 h 24"/>
                <a:gd name="T2" fmla="*/ 0 w 71"/>
                <a:gd name="T3" fmla="*/ 0 h 24"/>
                <a:gd name="T4" fmla="*/ 0 w 71"/>
                <a:gd name="T5" fmla="*/ 0 h 24"/>
                <a:gd name="T6" fmla="*/ 0 w 71"/>
                <a:gd name="T7" fmla="*/ 0 h 24"/>
                <a:gd name="T8" fmla="*/ 0 w 71"/>
                <a:gd name="T9" fmla="*/ 0 h 24"/>
                <a:gd name="T10" fmla="*/ 0 w 71"/>
                <a:gd name="T11" fmla="*/ 0 h 24"/>
                <a:gd name="T12" fmla="*/ 0 w 71"/>
                <a:gd name="T13" fmla="*/ 0 h 24"/>
                <a:gd name="T14" fmla="*/ 0 w 71"/>
                <a:gd name="T15" fmla="*/ 0 h 24"/>
                <a:gd name="T16" fmla="*/ 0 w 71"/>
                <a:gd name="T17" fmla="*/ 0 h 24"/>
                <a:gd name="T18" fmla="*/ 0 w 71"/>
                <a:gd name="T19" fmla="*/ 0 h 24"/>
                <a:gd name="T20" fmla="*/ 0 w 71"/>
                <a:gd name="T21" fmla="*/ 0 h 24"/>
                <a:gd name="T22" fmla="*/ 0 w 71"/>
                <a:gd name="T23" fmla="*/ 0 h 24"/>
                <a:gd name="T24" fmla="*/ 0 w 71"/>
                <a:gd name="T25" fmla="*/ 0 h 24"/>
                <a:gd name="T26" fmla="*/ 0 w 71"/>
                <a:gd name="T27" fmla="*/ 0 h 24"/>
                <a:gd name="T28" fmla="*/ 0 w 71"/>
                <a:gd name="T29" fmla="*/ 0 h 24"/>
                <a:gd name="T30" fmla="*/ 0 w 71"/>
                <a:gd name="T31" fmla="*/ 0 h 24"/>
                <a:gd name="T32" fmla="*/ 0 w 71"/>
                <a:gd name="T33" fmla="*/ 0 h 24"/>
                <a:gd name="T34" fmla="*/ 0 w 71"/>
                <a:gd name="T35" fmla="*/ 0 h 24"/>
                <a:gd name="T36" fmla="*/ 0 w 71"/>
                <a:gd name="T37" fmla="*/ 0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1"/>
                <a:gd name="T58" fmla="*/ 0 h 24"/>
                <a:gd name="T59" fmla="*/ 71 w 71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1" h="24">
                  <a:moveTo>
                    <a:pt x="8" y="0"/>
                  </a:moveTo>
                  <a:lnTo>
                    <a:pt x="13" y="0"/>
                  </a:lnTo>
                  <a:lnTo>
                    <a:pt x="20" y="1"/>
                  </a:lnTo>
                  <a:lnTo>
                    <a:pt x="27" y="1"/>
                  </a:lnTo>
                  <a:lnTo>
                    <a:pt x="36" y="2"/>
                  </a:lnTo>
                  <a:lnTo>
                    <a:pt x="45" y="3"/>
                  </a:lnTo>
                  <a:lnTo>
                    <a:pt x="56" y="4"/>
                  </a:lnTo>
                  <a:lnTo>
                    <a:pt x="65" y="7"/>
                  </a:lnTo>
                  <a:lnTo>
                    <a:pt x="71" y="12"/>
                  </a:lnTo>
                  <a:lnTo>
                    <a:pt x="43" y="24"/>
                  </a:lnTo>
                  <a:lnTo>
                    <a:pt x="32" y="24"/>
                  </a:lnTo>
                  <a:lnTo>
                    <a:pt x="21" y="24"/>
                  </a:lnTo>
                  <a:lnTo>
                    <a:pt x="10" y="21"/>
                  </a:lnTo>
                  <a:lnTo>
                    <a:pt x="3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3" name="Freeform 431"/>
            <p:cNvSpPr>
              <a:spLocks/>
            </p:cNvSpPr>
            <p:nvPr/>
          </p:nvSpPr>
          <p:spPr bwMode="auto">
            <a:xfrm>
              <a:off x="7035" y="3739"/>
              <a:ext cx="11" cy="8"/>
            </a:xfrm>
            <a:custGeom>
              <a:avLst/>
              <a:gdLst>
                <a:gd name="T0" fmla="*/ 0 w 46"/>
                <a:gd name="T1" fmla="*/ 0 h 34"/>
                <a:gd name="T2" fmla="*/ 0 w 46"/>
                <a:gd name="T3" fmla="*/ 0 h 34"/>
                <a:gd name="T4" fmla="*/ 0 w 46"/>
                <a:gd name="T5" fmla="*/ 0 h 34"/>
                <a:gd name="T6" fmla="*/ 0 w 46"/>
                <a:gd name="T7" fmla="*/ 0 h 34"/>
                <a:gd name="T8" fmla="*/ 0 w 46"/>
                <a:gd name="T9" fmla="*/ 0 h 34"/>
                <a:gd name="T10" fmla="*/ 0 w 46"/>
                <a:gd name="T11" fmla="*/ 0 h 34"/>
                <a:gd name="T12" fmla="*/ 0 w 46"/>
                <a:gd name="T13" fmla="*/ 0 h 34"/>
                <a:gd name="T14" fmla="*/ 0 w 46"/>
                <a:gd name="T15" fmla="*/ 0 h 34"/>
                <a:gd name="T16" fmla="*/ 0 w 46"/>
                <a:gd name="T17" fmla="*/ 0 h 34"/>
                <a:gd name="T18" fmla="*/ 0 w 46"/>
                <a:gd name="T19" fmla="*/ 0 h 34"/>
                <a:gd name="T20" fmla="*/ 0 w 46"/>
                <a:gd name="T21" fmla="*/ 0 h 34"/>
                <a:gd name="T22" fmla="*/ 0 w 46"/>
                <a:gd name="T23" fmla="*/ 0 h 34"/>
                <a:gd name="T24" fmla="*/ 0 w 46"/>
                <a:gd name="T25" fmla="*/ 0 h 34"/>
                <a:gd name="T26" fmla="*/ 0 w 46"/>
                <a:gd name="T27" fmla="*/ 0 h 34"/>
                <a:gd name="T28" fmla="*/ 0 w 46"/>
                <a:gd name="T29" fmla="*/ 0 h 34"/>
                <a:gd name="T30" fmla="*/ 0 w 46"/>
                <a:gd name="T31" fmla="*/ 0 h 34"/>
                <a:gd name="T32" fmla="*/ 0 w 46"/>
                <a:gd name="T33" fmla="*/ 0 h 34"/>
                <a:gd name="T34" fmla="*/ 0 w 46"/>
                <a:gd name="T35" fmla="*/ 0 h 34"/>
                <a:gd name="T36" fmla="*/ 0 w 46"/>
                <a:gd name="T37" fmla="*/ 0 h 34"/>
                <a:gd name="T38" fmla="*/ 0 w 46"/>
                <a:gd name="T39" fmla="*/ 0 h 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6"/>
                <a:gd name="T61" fmla="*/ 0 h 34"/>
                <a:gd name="T62" fmla="*/ 46 w 46"/>
                <a:gd name="T63" fmla="*/ 34 h 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6" h="34">
                  <a:moveTo>
                    <a:pt x="24" y="0"/>
                  </a:moveTo>
                  <a:lnTo>
                    <a:pt x="27" y="1"/>
                  </a:lnTo>
                  <a:lnTo>
                    <a:pt x="34" y="3"/>
                  </a:lnTo>
                  <a:lnTo>
                    <a:pt x="38" y="4"/>
                  </a:lnTo>
                  <a:lnTo>
                    <a:pt x="44" y="7"/>
                  </a:lnTo>
                  <a:lnTo>
                    <a:pt x="45" y="10"/>
                  </a:lnTo>
                  <a:lnTo>
                    <a:pt x="46" y="16"/>
                  </a:lnTo>
                  <a:lnTo>
                    <a:pt x="39" y="15"/>
                  </a:lnTo>
                  <a:lnTo>
                    <a:pt x="35" y="15"/>
                  </a:lnTo>
                  <a:lnTo>
                    <a:pt x="32" y="16"/>
                  </a:lnTo>
                  <a:lnTo>
                    <a:pt x="28" y="18"/>
                  </a:lnTo>
                  <a:lnTo>
                    <a:pt x="22" y="23"/>
                  </a:lnTo>
                  <a:lnTo>
                    <a:pt x="16" y="28"/>
                  </a:lnTo>
                  <a:lnTo>
                    <a:pt x="9" y="32"/>
                  </a:lnTo>
                  <a:lnTo>
                    <a:pt x="0" y="34"/>
                  </a:lnTo>
                  <a:lnTo>
                    <a:pt x="6" y="24"/>
                  </a:lnTo>
                  <a:lnTo>
                    <a:pt x="14" y="17"/>
                  </a:lnTo>
                  <a:lnTo>
                    <a:pt x="20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4" name="Freeform 432"/>
            <p:cNvSpPr>
              <a:spLocks/>
            </p:cNvSpPr>
            <p:nvPr/>
          </p:nvSpPr>
          <p:spPr bwMode="auto">
            <a:xfrm>
              <a:off x="6945" y="3745"/>
              <a:ext cx="16" cy="13"/>
            </a:xfrm>
            <a:custGeom>
              <a:avLst/>
              <a:gdLst>
                <a:gd name="T0" fmla="*/ 0 w 62"/>
                <a:gd name="T1" fmla="*/ 0 h 53"/>
                <a:gd name="T2" fmla="*/ 0 w 62"/>
                <a:gd name="T3" fmla="*/ 0 h 53"/>
                <a:gd name="T4" fmla="*/ 0 w 62"/>
                <a:gd name="T5" fmla="*/ 0 h 53"/>
                <a:gd name="T6" fmla="*/ 0 w 62"/>
                <a:gd name="T7" fmla="*/ 0 h 53"/>
                <a:gd name="T8" fmla="*/ 0 w 62"/>
                <a:gd name="T9" fmla="*/ 0 h 53"/>
                <a:gd name="T10" fmla="*/ 0 w 62"/>
                <a:gd name="T11" fmla="*/ 0 h 53"/>
                <a:gd name="T12" fmla="*/ 0 w 62"/>
                <a:gd name="T13" fmla="*/ 0 h 53"/>
                <a:gd name="T14" fmla="*/ 0 w 62"/>
                <a:gd name="T15" fmla="*/ 0 h 53"/>
                <a:gd name="T16" fmla="*/ 0 w 62"/>
                <a:gd name="T17" fmla="*/ 0 h 53"/>
                <a:gd name="T18" fmla="*/ 0 w 62"/>
                <a:gd name="T19" fmla="*/ 0 h 53"/>
                <a:gd name="T20" fmla="*/ 0 w 62"/>
                <a:gd name="T21" fmla="*/ 0 h 53"/>
                <a:gd name="T22" fmla="*/ 0 w 62"/>
                <a:gd name="T23" fmla="*/ 0 h 53"/>
                <a:gd name="T24" fmla="*/ 0 w 62"/>
                <a:gd name="T25" fmla="*/ 0 h 53"/>
                <a:gd name="T26" fmla="*/ 0 w 62"/>
                <a:gd name="T27" fmla="*/ 0 h 53"/>
                <a:gd name="T28" fmla="*/ 0 w 62"/>
                <a:gd name="T29" fmla="*/ 0 h 53"/>
                <a:gd name="T30" fmla="*/ 0 w 62"/>
                <a:gd name="T31" fmla="*/ 0 h 53"/>
                <a:gd name="T32" fmla="*/ 0 w 62"/>
                <a:gd name="T33" fmla="*/ 0 h 53"/>
                <a:gd name="T34" fmla="*/ 0 w 62"/>
                <a:gd name="T35" fmla="*/ 0 h 53"/>
                <a:gd name="T36" fmla="*/ 0 w 62"/>
                <a:gd name="T37" fmla="*/ 0 h 53"/>
                <a:gd name="T38" fmla="*/ 0 w 62"/>
                <a:gd name="T39" fmla="*/ 0 h 53"/>
                <a:gd name="T40" fmla="*/ 0 w 62"/>
                <a:gd name="T41" fmla="*/ 0 h 53"/>
                <a:gd name="T42" fmla="*/ 0 w 62"/>
                <a:gd name="T43" fmla="*/ 0 h 53"/>
                <a:gd name="T44" fmla="*/ 0 w 62"/>
                <a:gd name="T45" fmla="*/ 0 h 53"/>
                <a:gd name="T46" fmla="*/ 0 w 62"/>
                <a:gd name="T47" fmla="*/ 0 h 53"/>
                <a:gd name="T48" fmla="*/ 0 w 62"/>
                <a:gd name="T49" fmla="*/ 0 h 53"/>
                <a:gd name="T50" fmla="*/ 0 w 62"/>
                <a:gd name="T51" fmla="*/ 0 h 53"/>
                <a:gd name="T52" fmla="*/ 0 w 62"/>
                <a:gd name="T53" fmla="*/ 0 h 53"/>
                <a:gd name="T54" fmla="*/ 0 w 62"/>
                <a:gd name="T55" fmla="*/ 0 h 53"/>
                <a:gd name="T56" fmla="*/ 0 w 62"/>
                <a:gd name="T57" fmla="*/ 0 h 53"/>
                <a:gd name="T58" fmla="*/ 0 w 62"/>
                <a:gd name="T59" fmla="*/ 0 h 53"/>
                <a:gd name="T60" fmla="*/ 0 w 62"/>
                <a:gd name="T61" fmla="*/ 0 h 53"/>
                <a:gd name="T62" fmla="*/ 0 w 62"/>
                <a:gd name="T63" fmla="*/ 0 h 53"/>
                <a:gd name="T64" fmla="*/ 0 w 62"/>
                <a:gd name="T65" fmla="*/ 0 h 53"/>
                <a:gd name="T66" fmla="*/ 0 w 62"/>
                <a:gd name="T67" fmla="*/ 0 h 53"/>
                <a:gd name="T68" fmla="*/ 0 w 62"/>
                <a:gd name="T69" fmla="*/ 0 h 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2"/>
                <a:gd name="T106" fmla="*/ 0 h 53"/>
                <a:gd name="T107" fmla="*/ 62 w 62"/>
                <a:gd name="T108" fmla="*/ 53 h 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2" h="53">
                  <a:moveTo>
                    <a:pt x="30" y="0"/>
                  </a:moveTo>
                  <a:lnTo>
                    <a:pt x="34" y="7"/>
                  </a:lnTo>
                  <a:lnTo>
                    <a:pt x="36" y="16"/>
                  </a:lnTo>
                  <a:lnTo>
                    <a:pt x="34" y="23"/>
                  </a:lnTo>
                  <a:lnTo>
                    <a:pt x="34" y="32"/>
                  </a:lnTo>
                  <a:lnTo>
                    <a:pt x="41" y="31"/>
                  </a:lnTo>
                  <a:lnTo>
                    <a:pt x="48" y="29"/>
                  </a:lnTo>
                  <a:lnTo>
                    <a:pt x="55" y="25"/>
                  </a:lnTo>
                  <a:lnTo>
                    <a:pt x="62" y="24"/>
                  </a:lnTo>
                  <a:lnTo>
                    <a:pt x="56" y="30"/>
                  </a:lnTo>
                  <a:lnTo>
                    <a:pt x="55" y="36"/>
                  </a:lnTo>
                  <a:lnTo>
                    <a:pt x="54" y="44"/>
                  </a:lnTo>
                  <a:lnTo>
                    <a:pt x="54" y="52"/>
                  </a:lnTo>
                  <a:lnTo>
                    <a:pt x="45" y="52"/>
                  </a:lnTo>
                  <a:lnTo>
                    <a:pt x="38" y="53"/>
                  </a:lnTo>
                  <a:lnTo>
                    <a:pt x="32" y="52"/>
                  </a:lnTo>
                  <a:lnTo>
                    <a:pt x="28" y="51"/>
                  </a:lnTo>
                  <a:lnTo>
                    <a:pt x="24" y="47"/>
                  </a:lnTo>
                  <a:lnTo>
                    <a:pt x="22" y="42"/>
                  </a:lnTo>
                  <a:lnTo>
                    <a:pt x="22" y="35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18" y="34"/>
                  </a:lnTo>
                  <a:lnTo>
                    <a:pt x="12" y="37"/>
                  </a:lnTo>
                  <a:lnTo>
                    <a:pt x="6" y="39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7" y="16"/>
                  </a:lnTo>
                  <a:lnTo>
                    <a:pt x="10" y="10"/>
                  </a:lnTo>
                  <a:lnTo>
                    <a:pt x="16" y="7"/>
                  </a:lnTo>
                  <a:lnTo>
                    <a:pt x="22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5" name="Freeform 433"/>
            <p:cNvSpPr>
              <a:spLocks/>
            </p:cNvSpPr>
            <p:nvPr/>
          </p:nvSpPr>
          <p:spPr bwMode="auto">
            <a:xfrm>
              <a:off x="6915" y="3752"/>
              <a:ext cx="10" cy="11"/>
            </a:xfrm>
            <a:custGeom>
              <a:avLst/>
              <a:gdLst>
                <a:gd name="T0" fmla="*/ 0 w 41"/>
                <a:gd name="T1" fmla="*/ 0 h 44"/>
                <a:gd name="T2" fmla="*/ 0 w 41"/>
                <a:gd name="T3" fmla="*/ 0 h 44"/>
                <a:gd name="T4" fmla="*/ 0 w 41"/>
                <a:gd name="T5" fmla="*/ 0 h 44"/>
                <a:gd name="T6" fmla="*/ 0 w 41"/>
                <a:gd name="T7" fmla="*/ 0 h 44"/>
                <a:gd name="T8" fmla="*/ 0 w 41"/>
                <a:gd name="T9" fmla="*/ 0 h 44"/>
                <a:gd name="T10" fmla="*/ 0 w 41"/>
                <a:gd name="T11" fmla="*/ 0 h 44"/>
                <a:gd name="T12" fmla="*/ 0 w 41"/>
                <a:gd name="T13" fmla="*/ 0 h 44"/>
                <a:gd name="T14" fmla="*/ 0 w 41"/>
                <a:gd name="T15" fmla="*/ 0 h 44"/>
                <a:gd name="T16" fmla="*/ 0 w 41"/>
                <a:gd name="T17" fmla="*/ 0 h 44"/>
                <a:gd name="T18" fmla="*/ 0 w 41"/>
                <a:gd name="T19" fmla="*/ 0 h 44"/>
                <a:gd name="T20" fmla="*/ 0 w 41"/>
                <a:gd name="T21" fmla="*/ 0 h 44"/>
                <a:gd name="T22" fmla="*/ 0 w 41"/>
                <a:gd name="T23" fmla="*/ 0 h 44"/>
                <a:gd name="T24" fmla="*/ 0 w 41"/>
                <a:gd name="T25" fmla="*/ 0 h 44"/>
                <a:gd name="T26" fmla="*/ 0 w 41"/>
                <a:gd name="T27" fmla="*/ 0 h 44"/>
                <a:gd name="T28" fmla="*/ 0 w 41"/>
                <a:gd name="T29" fmla="*/ 0 h 44"/>
                <a:gd name="T30" fmla="*/ 0 w 41"/>
                <a:gd name="T31" fmla="*/ 0 h 44"/>
                <a:gd name="T32" fmla="*/ 0 w 41"/>
                <a:gd name="T33" fmla="*/ 0 h 44"/>
                <a:gd name="T34" fmla="*/ 0 w 41"/>
                <a:gd name="T35" fmla="*/ 0 h 44"/>
                <a:gd name="T36" fmla="*/ 0 w 41"/>
                <a:gd name="T37" fmla="*/ 0 h 44"/>
                <a:gd name="T38" fmla="*/ 0 w 41"/>
                <a:gd name="T39" fmla="*/ 0 h 44"/>
                <a:gd name="T40" fmla="*/ 0 w 41"/>
                <a:gd name="T41" fmla="*/ 0 h 44"/>
                <a:gd name="T42" fmla="*/ 0 w 41"/>
                <a:gd name="T43" fmla="*/ 0 h 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"/>
                <a:gd name="T67" fmla="*/ 0 h 44"/>
                <a:gd name="T68" fmla="*/ 41 w 41"/>
                <a:gd name="T69" fmla="*/ 44 h 4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" h="44">
                  <a:moveTo>
                    <a:pt x="16" y="0"/>
                  </a:moveTo>
                  <a:lnTo>
                    <a:pt x="22" y="0"/>
                  </a:lnTo>
                  <a:lnTo>
                    <a:pt x="29" y="1"/>
                  </a:lnTo>
                  <a:lnTo>
                    <a:pt x="34" y="2"/>
                  </a:lnTo>
                  <a:lnTo>
                    <a:pt x="38" y="3"/>
                  </a:lnTo>
                  <a:lnTo>
                    <a:pt x="41" y="6"/>
                  </a:lnTo>
                  <a:lnTo>
                    <a:pt x="41" y="11"/>
                  </a:lnTo>
                  <a:lnTo>
                    <a:pt x="38" y="15"/>
                  </a:lnTo>
                  <a:lnTo>
                    <a:pt x="32" y="21"/>
                  </a:lnTo>
                  <a:lnTo>
                    <a:pt x="25" y="27"/>
                  </a:lnTo>
                  <a:lnTo>
                    <a:pt x="17" y="33"/>
                  </a:lnTo>
                  <a:lnTo>
                    <a:pt x="8" y="38"/>
                  </a:lnTo>
                  <a:lnTo>
                    <a:pt x="2" y="44"/>
                  </a:lnTo>
                  <a:lnTo>
                    <a:pt x="0" y="37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7" y="8"/>
                  </a:lnTo>
                  <a:lnTo>
                    <a:pt x="11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6" name="Freeform 434"/>
            <p:cNvSpPr>
              <a:spLocks/>
            </p:cNvSpPr>
            <p:nvPr/>
          </p:nvSpPr>
          <p:spPr bwMode="auto">
            <a:xfrm>
              <a:off x="6964" y="3759"/>
              <a:ext cx="14" cy="11"/>
            </a:xfrm>
            <a:custGeom>
              <a:avLst/>
              <a:gdLst>
                <a:gd name="T0" fmla="*/ 0 w 54"/>
                <a:gd name="T1" fmla="*/ 0 h 44"/>
                <a:gd name="T2" fmla="*/ 0 w 54"/>
                <a:gd name="T3" fmla="*/ 0 h 44"/>
                <a:gd name="T4" fmla="*/ 0 w 54"/>
                <a:gd name="T5" fmla="*/ 0 h 44"/>
                <a:gd name="T6" fmla="*/ 0 w 54"/>
                <a:gd name="T7" fmla="*/ 0 h 44"/>
                <a:gd name="T8" fmla="*/ 0 w 54"/>
                <a:gd name="T9" fmla="*/ 0 h 44"/>
                <a:gd name="T10" fmla="*/ 0 w 54"/>
                <a:gd name="T11" fmla="*/ 0 h 44"/>
                <a:gd name="T12" fmla="*/ 0 w 54"/>
                <a:gd name="T13" fmla="*/ 0 h 44"/>
                <a:gd name="T14" fmla="*/ 0 w 54"/>
                <a:gd name="T15" fmla="*/ 0 h 44"/>
                <a:gd name="T16" fmla="*/ 0 w 54"/>
                <a:gd name="T17" fmla="*/ 0 h 44"/>
                <a:gd name="T18" fmla="*/ 0 w 54"/>
                <a:gd name="T19" fmla="*/ 0 h 44"/>
                <a:gd name="T20" fmla="*/ 0 w 54"/>
                <a:gd name="T21" fmla="*/ 0 h 44"/>
                <a:gd name="T22" fmla="*/ 0 w 54"/>
                <a:gd name="T23" fmla="*/ 0 h 44"/>
                <a:gd name="T24" fmla="*/ 0 w 54"/>
                <a:gd name="T25" fmla="*/ 0 h 44"/>
                <a:gd name="T26" fmla="*/ 0 w 54"/>
                <a:gd name="T27" fmla="*/ 0 h 44"/>
                <a:gd name="T28" fmla="*/ 0 w 54"/>
                <a:gd name="T29" fmla="*/ 0 h 44"/>
                <a:gd name="T30" fmla="*/ 0 w 54"/>
                <a:gd name="T31" fmla="*/ 0 h 44"/>
                <a:gd name="T32" fmla="*/ 0 w 54"/>
                <a:gd name="T33" fmla="*/ 0 h 44"/>
                <a:gd name="T34" fmla="*/ 0 w 54"/>
                <a:gd name="T35" fmla="*/ 0 h 44"/>
                <a:gd name="T36" fmla="*/ 0 w 54"/>
                <a:gd name="T37" fmla="*/ 0 h 44"/>
                <a:gd name="T38" fmla="*/ 0 w 54"/>
                <a:gd name="T39" fmla="*/ 0 h 44"/>
                <a:gd name="T40" fmla="*/ 0 w 54"/>
                <a:gd name="T41" fmla="*/ 0 h 44"/>
                <a:gd name="T42" fmla="*/ 0 w 54"/>
                <a:gd name="T43" fmla="*/ 0 h 44"/>
                <a:gd name="T44" fmla="*/ 0 w 54"/>
                <a:gd name="T45" fmla="*/ 0 h 44"/>
                <a:gd name="T46" fmla="*/ 0 w 54"/>
                <a:gd name="T47" fmla="*/ 0 h 44"/>
                <a:gd name="T48" fmla="*/ 0 w 54"/>
                <a:gd name="T49" fmla="*/ 0 h 44"/>
                <a:gd name="T50" fmla="*/ 0 w 54"/>
                <a:gd name="T51" fmla="*/ 0 h 44"/>
                <a:gd name="T52" fmla="*/ 0 w 54"/>
                <a:gd name="T53" fmla="*/ 0 h 44"/>
                <a:gd name="T54" fmla="*/ 0 w 54"/>
                <a:gd name="T55" fmla="*/ 0 h 4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4"/>
                <a:gd name="T85" fmla="*/ 0 h 44"/>
                <a:gd name="T86" fmla="*/ 54 w 54"/>
                <a:gd name="T87" fmla="*/ 44 h 4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4" h="44">
                  <a:moveTo>
                    <a:pt x="41" y="1"/>
                  </a:moveTo>
                  <a:lnTo>
                    <a:pt x="45" y="0"/>
                  </a:lnTo>
                  <a:lnTo>
                    <a:pt x="47" y="3"/>
                  </a:lnTo>
                  <a:lnTo>
                    <a:pt x="46" y="6"/>
                  </a:lnTo>
                  <a:lnTo>
                    <a:pt x="47" y="10"/>
                  </a:lnTo>
                  <a:lnTo>
                    <a:pt x="50" y="10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4" y="14"/>
                  </a:lnTo>
                  <a:lnTo>
                    <a:pt x="54" y="20"/>
                  </a:lnTo>
                  <a:lnTo>
                    <a:pt x="51" y="27"/>
                  </a:lnTo>
                  <a:lnTo>
                    <a:pt x="47" y="30"/>
                  </a:lnTo>
                  <a:lnTo>
                    <a:pt x="38" y="33"/>
                  </a:lnTo>
                  <a:lnTo>
                    <a:pt x="28" y="36"/>
                  </a:lnTo>
                  <a:lnTo>
                    <a:pt x="17" y="39"/>
                  </a:lnTo>
                  <a:lnTo>
                    <a:pt x="7" y="44"/>
                  </a:lnTo>
                  <a:lnTo>
                    <a:pt x="4" y="38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7"/>
                  </a:lnTo>
                  <a:lnTo>
                    <a:pt x="5" y="19"/>
                  </a:lnTo>
                  <a:lnTo>
                    <a:pt x="11" y="16"/>
                  </a:lnTo>
                  <a:lnTo>
                    <a:pt x="18" y="10"/>
                  </a:lnTo>
                  <a:lnTo>
                    <a:pt x="28" y="7"/>
                  </a:lnTo>
                  <a:lnTo>
                    <a:pt x="34" y="4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D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7" name="Freeform 435"/>
            <p:cNvSpPr>
              <a:spLocks/>
            </p:cNvSpPr>
            <p:nvPr/>
          </p:nvSpPr>
          <p:spPr bwMode="auto">
            <a:xfrm>
              <a:off x="6629" y="3765"/>
              <a:ext cx="38" cy="48"/>
            </a:xfrm>
            <a:custGeom>
              <a:avLst/>
              <a:gdLst>
                <a:gd name="T0" fmla="*/ 0 w 150"/>
                <a:gd name="T1" fmla="*/ 0 h 190"/>
                <a:gd name="T2" fmla="*/ 0 w 150"/>
                <a:gd name="T3" fmla="*/ 0 h 190"/>
                <a:gd name="T4" fmla="*/ 0 w 150"/>
                <a:gd name="T5" fmla="*/ 0 h 190"/>
                <a:gd name="T6" fmla="*/ 0 w 150"/>
                <a:gd name="T7" fmla="*/ 0 h 190"/>
                <a:gd name="T8" fmla="*/ 0 w 150"/>
                <a:gd name="T9" fmla="*/ 0 h 190"/>
                <a:gd name="T10" fmla="*/ 0 w 150"/>
                <a:gd name="T11" fmla="*/ 0 h 190"/>
                <a:gd name="T12" fmla="*/ 0 w 150"/>
                <a:gd name="T13" fmla="*/ 0 h 190"/>
                <a:gd name="T14" fmla="*/ 0 w 150"/>
                <a:gd name="T15" fmla="*/ 0 h 190"/>
                <a:gd name="T16" fmla="*/ 0 w 150"/>
                <a:gd name="T17" fmla="*/ 0 h 190"/>
                <a:gd name="T18" fmla="*/ 0 w 150"/>
                <a:gd name="T19" fmla="*/ 0 h 190"/>
                <a:gd name="T20" fmla="*/ 0 w 150"/>
                <a:gd name="T21" fmla="*/ 0 h 190"/>
                <a:gd name="T22" fmla="*/ 0 w 150"/>
                <a:gd name="T23" fmla="*/ 0 h 190"/>
                <a:gd name="T24" fmla="*/ 0 w 150"/>
                <a:gd name="T25" fmla="*/ 0 h 190"/>
                <a:gd name="T26" fmla="*/ 0 w 150"/>
                <a:gd name="T27" fmla="*/ 0 h 190"/>
                <a:gd name="T28" fmla="*/ 0 w 150"/>
                <a:gd name="T29" fmla="*/ 0 h 190"/>
                <a:gd name="T30" fmla="*/ 0 w 150"/>
                <a:gd name="T31" fmla="*/ 0 h 190"/>
                <a:gd name="T32" fmla="*/ 0 w 150"/>
                <a:gd name="T33" fmla="*/ 0 h 190"/>
                <a:gd name="T34" fmla="*/ 0 w 150"/>
                <a:gd name="T35" fmla="*/ 0 h 190"/>
                <a:gd name="T36" fmla="*/ 0 w 150"/>
                <a:gd name="T37" fmla="*/ 0 h 190"/>
                <a:gd name="T38" fmla="*/ 0 w 150"/>
                <a:gd name="T39" fmla="*/ 0 h 190"/>
                <a:gd name="T40" fmla="*/ 0 w 150"/>
                <a:gd name="T41" fmla="*/ 0 h 190"/>
                <a:gd name="T42" fmla="*/ 0 w 150"/>
                <a:gd name="T43" fmla="*/ 0 h 190"/>
                <a:gd name="T44" fmla="*/ 0 w 150"/>
                <a:gd name="T45" fmla="*/ 0 h 190"/>
                <a:gd name="T46" fmla="*/ 0 w 150"/>
                <a:gd name="T47" fmla="*/ 0 h 190"/>
                <a:gd name="T48" fmla="*/ 0 w 150"/>
                <a:gd name="T49" fmla="*/ 0 h 190"/>
                <a:gd name="T50" fmla="*/ 0 w 150"/>
                <a:gd name="T51" fmla="*/ 0 h 190"/>
                <a:gd name="T52" fmla="*/ 0 w 150"/>
                <a:gd name="T53" fmla="*/ 0 h 190"/>
                <a:gd name="T54" fmla="*/ 0 w 150"/>
                <a:gd name="T55" fmla="*/ 0 h 190"/>
                <a:gd name="T56" fmla="*/ 0 w 150"/>
                <a:gd name="T57" fmla="*/ 0 h 190"/>
                <a:gd name="T58" fmla="*/ 0 w 150"/>
                <a:gd name="T59" fmla="*/ 0 h 190"/>
                <a:gd name="T60" fmla="*/ 0 w 150"/>
                <a:gd name="T61" fmla="*/ 0 h 190"/>
                <a:gd name="T62" fmla="*/ 0 w 150"/>
                <a:gd name="T63" fmla="*/ 0 h 190"/>
                <a:gd name="T64" fmla="*/ 0 w 150"/>
                <a:gd name="T65" fmla="*/ 0 h 190"/>
                <a:gd name="T66" fmla="*/ 0 w 150"/>
                <a:gd name="T67" fmla="*/ 0 h 190"/>
                <a:gd name="T68" fmla="*/ 0 w 150"/>
                <a:gd name="T69" fmla="*/ 0 h 190"/>
                <a:gd name="T70" fmla="*/ 0 w 150"/>
                <a:gd name="T71" fmla="*/ 0 h 190"/>
                <a:gd name="T72" fmla="*/ 0 w 150"/>
                <a:gd name="T73" fmla="*/ 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0"/>
                <a:gd name="T112" fmla="*/ 0 h 190"/>
                <a:gd name="T113" fmla="*/ 150 w 150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0" h="190">
                  <a:moveTo>
                    <a:pt x="103" y="0"/>
                  </a:moveTo>
                  <a:lnTo>
                    <a:pt x="150" y="3"/>
                  </a:lnTo>
                  <a:lnTo>
                    <a:pt x="150" y="5"/>
                  </a:lnTo>
                  <a:lnTo>
                    <a:pt x="137" y="13"/>
                  </a:lnTo>
                  <a:lnTo>
                    <a:pt x="126" y="22"/>
                  </a:lnTo>
                  <a:lnTo>
                    <a:pt x="114" y="31"/>
                  </a:lnTo>
                  <a:lnTo>
                    <a:pt x="104" y="42"/>
                  </a:lnTo>
                  <a:lnTo>
                    <a:pt x="94" y="50"/>
                  </a:lnTo>
                  <a:lnTo>
                    <a:pt x="83" y="61"/>
                  </a:lnTo>
                  <a:lnTo>
                    <a:pt x="73" y="73"/>
                  </a:lnTo>
                  <a:lnTo>
                    <a:pt x="66" y="85"/>
                  </a:lnTo>
                  <a:lnTo>
                    <a:pt x="58" y="96"/>
                  </a:lnTo>
                  <a:lnTo>
                    <a:pt x="49" y="108"/>
                  </a:lnTo>
                  <a:lnTo>
                    <a:pt x="43" y="118"/>
                  </a:lnTo>
                  <a:lnTo>
                    <a:pt x="36" y="130"/>
                  </a:lnTo>
                  <a:lnTo>
                    <a:pt x="30" y="142"/>
                  </a:lnTo>
                  <a:lnTo>
                    <a:pt x="24" y="155"/>
                  </a:lnTo>
                  <a:lnTo>
                    <a:pt x="19" y="168"/>
                  </a:lnTo>
                  <a:lnTo>
                    <a:pt x="15" y="181"/>
                  </a:lnTo>
                  <a:lnTo>
                    <a:pt x="0" y="190"/>
                  </a:lnTo>
                  <a:lnTo>
                    <a:pt x="0" y="175"/>
                  </a:lnTo>
                  <a:lnTo>
                    <a:pt x="1" y="162"/>
                  </a:lnTo>
                  <a:lnTo>
                    <a:pt x="3" y="149"/>
                  </a:lnTo>
                  <a:lnTo>
                    <a:pt x="8" y="136"/>
                  </a:lnTo>
                  <a:lnTo>
                    <a:pt x="12" y="122"/>
                  </a:lnTo>
                  <a:lnTo>
                    <a:pt x="17" y="109"/>
                  </a:lnTo>
                  <a:lnTo>
                    <a:pt x="23" y="97"/>
                  </a:lnTo>
                  <a:lnTo>
                    <a:pt x="30" y="86"/>
                  </a:lnTo>
                  <a:lnTo>
                    <a:pt x="36" y="73"/>
                  </a:lnTo>
                  <a:lnTo>
                    <a:pt x="44" y="61"/>
                  </a:lnTo>
                  <a:lnTo>
                    <a:pt x="53" y="49"/>
                  </a:lnTo>
                  <a:lnTo>
                    <a:pt x="62" y="40"/>
                  </a:lnTo>
                  <a:lnTo>
                    <a:pt x="71" y="28"/>
                  </a:lnTo>
                  <a:lnTo>
                    <a:pt x="82" y="18"/>
                  </a:lnTo>
                  <a:lnTo>
                    <a:pt x="92" y="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8" name="Freeform 436"/>
            <p:cNvSpPr>
              <a:spLocks/>
            </p:cNvSpPr>
            <p:nvPr/>
          </p:nvSpPr>
          <p:spPr bwMode="auto">
            <a:xfrm>
              <a:off x="6709" y="3769"/>
              <a:ext cx="32" cy="46"/>
            </a:xfrm>
            <a:custGeom>
              <a:avLst/>
              <a:gdLst>
                <a:gd name="T0" fmla="*/ 0 w 130"/>
                <a:gd name="T1" fmla="*/ 0 h 185"/>
                <a:gd name="T2" fmla="*/ 0 w 130"/>
                <a:gd name="T3" fmla="*/ 0 h 185"/>
                <a:gd name="T4" fmla="*/ 0 w 130"/>
                <a:gd name="T5" fmla="*/ 0 h 185"/>
                <a:gd name="T6" fmla="*/ 0 w 130"/>
                <a:gd name="T7" fmla="*/ 0 h 185"/>
                <a:gd name="T8" fmla="*/ 0 w 130"/>
                <a:gd name="T9" fmla="*/ 0 h 185"/>
                <a:gd name="T10" fmla="*/ 0 w 130"/>
                <a:gd name="T11" fmla="*/ 0 h 185"/>
                <a:gd name="T12" fmla="*/ 0 w 130"/>
                <a:gd name="T13" fmla="*/ 0 h 185"/>
                <a:gd name="T14" fmla="*/ 0 w 130"/>
                <a:gd name="T15" fmla="*/ 0 h 185"/>
                <a:gd name="T16" fmla="*/ 0 w 130"/>
                <a:gd name="T17" fmla="*/ 0 h 185"/>
                <a:gd name="T18" fmla="*/ 0 w 130"/>
                <a:gd name="T19" fmla="*/ 0 h 185"/>
                <a:gd name="T20" fmla="*/ 0 w 130"/>
                <a:gd name="T21" fmla="*/ 0 h 185"/>
                <a:gd name="T22" fmla="*/ 0 w 130"/>
                <a:gd name="T23" fmla="*/ 0 h 185"/>
                <a:gd name="T24" fmla="*/ 0 w 130"/>
                <a:gd name="T25" fmla="*/ 0 h 185"/>
                <a:gd name="T26" fmla="*/ 0 w 130"/>
                <a:gd name="T27" fmla="*/ 0 h 185"/>
                <a:gd name="T28" fmla="*/ 0 w 130"/>
                <a:gd name="T29" fmla="*/ 0 h 185"/>
                <a:gd name="T30" fmla="*/ 0 w 130"/>
                <a:gd name="T31" fmla="*/ 0 h 185"/>
                <a:gd name="T32" fmla="*/ 0 w 130"/>
                <a:gd name="T33" fmla="*/ 0 h 185"/>
                <a:gd name="T34" fmla="*/ 0 w 130"/>
                <a:gd name="T35" fmla="*/ 0 h 185"/>
                <a:gd name="T36" fmla="*/ 0 w 130"/>
                <a:gd name="T37" fmla="*/ 0 h 185"/>
                <a:gd name="T38" fmla="*/ 0 w 130"/>
                <a:gd name="T39" fmla="*/ 0 h 185"/>
                <a:gd name="T40" fmla="*/ 0 w 130"/>
                <a:gd name="T41" fmla="*/ 0 h 185"/>
                <a:gd name="T42" fmla="*/ 0 w 130"/>
                <a:gd name="T43" fmla="*/ 0 h 185"/>
                <a:gd name="T44" fmla="*/ 0 w 130"/>
                <a:gd name="T45" fmla="*/ 0 h 185"/>
                <a:gd name="T46" fmla="*/ 0 w 130"/>
                <a:gd name="T47" fmla="*/ 0 h 185"/>
                <a:gd name="T48" fmla="*/ 0 w 130"/>
                <a:gd name="T49" fmla="*/ 0 h 185"/>
                <a:gd name="T50" fmla="*/ 0 w 130"/>
                <a:gd name="T51" fmla="*/ 0 h 185"/>
                <a:gd name="T52" fmla="*/ 0 w 130"/>
                <a:gd name="T53" fmla="*/ 0 h 185"/>
                <a:gd name="T54" fmla="*/ 0 w 130"/>
                <a:gd name="T55" fmla="*/ 0 h 185"/>
                <a:gd name="T56" fmla="*/ 0 w 130"/>
                <a:gd name="T57" fmla="*/ 0 h 185"/>
                <a:gd name="T58" fmla="*/ 0 w 130"/>
                <a:gd name="T59" fmla="*/ 0 h 185"/>
                <a:gd name="T60" fmla="*/ 0 w 130"/>
                <a:gd name="T61" fmla="*/ 0 h 185"/>
                <a:gd name="T62" fmla="*/ 0 w 130"/>
                <a:gd name="T63" fmla="*/ 0 h 185"/>
                <a:gd name="T64" fmla="*/ 0 w 130"/>
                <a:gd name="T65" fmla="*/ 0 h 185"/>
                <a:gd name="T66" fmla="*/ 0 w 130"/>
                <a:gd name="T67" fmla="*/ 0 h 185"/>
                <a:gd name="T68" fmla="*/ 0 w 130"/>
                <a:gd name="T69" fmla="*/ 0 h 185"/>
                <a:gd name="T70" fmla="*/ 0 w 130"/>
                <a:gd name="T71" fmla="*/ 0 h 185"/>
                <a:gd name="T72" fmla="*/ 0 w 130"/>
                <a:gd name="T73" fmla="*/ 0 h 185"/>
                <a:gd name="T74" fmla="*/ 0 w 130"/>
                <a:gd name="T75" fmla="*/ 0 h 185"/>
                <a:gd name="T76" fmla="*/ 0 w 130"/>
                <a:gd name="T77" fmla="*/ 0 h 185"/>
                <a:gd name="T78" fmla="*/ 0 w 130"/>
                <a:gd name="T79" fmla="*/ 0 h 185"/>
                <a:gd name="T80" fmla="*/ 0 w 130"/>
                <a:gd name="T81" fmla="*/ 0 h 185"/>
                <a:gd name="T82" fmla="*/ 0 w 130"/>
                <a:gd name="T83" fmla="*/ 0 h 185"/>
                <a:gd name="T84" fmla="*/ 0 w 130"/>
                <a:gd name="T85" fmla="*/ 0 h 185"/>
                <a:gd name="T86" fmla="*/ 0 w 130"/>
                <a:gd name="T87" fmla="*/ 0 h 1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0"/>
                <a:gd name="T133" fmla="*/ 0 h 185"/>
                <a:gd name="T134" fmla="*/ 130 w 130"/>
                <a:gd name="T135" fmla="*/ 185 h 1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0" h="185">
                  <a:moveTo>
                    <a:pt x="97" y="0"/>
                  </a:moveTo>
                  <a:lnTo>
                    <a:pt x="103" y="1"/>
                  </a:lnTo>
                  <a:lnTo>
                    <a:pt x="109" y="3"/>
                  </a:lnTo>
                  <a:lnTo>
                    <a:pt x="114" y="6"/>
                  </a:lnTo>
                  <a:lnTo>
                    <a:pt x="120" y="9"/>
                  </a:lnTo>
                  <a:lnTo>
                    <a:pt x="126" y="17"/>
                  </a:lnTo>
                  <a:lnTo>
                    <a:pt x="130" y="27"/>
                  </a:lnTo>
                  <a:lnTo>
                    <a:pt x="130" y="33"/>
                  </a:lnTo>
                  <a:lnTo>
                    <a:pt x="130" y="41"/>
                  </a:lnTo>
                  <a:lnTo>
                    <a:pt x="129" y="48"/>
                  </a:lnTo>
                  <a:lnTo>
                    <a:pt x="128" y="56"/>
                  </a:lnTo>
                  <a:lnTo>
                    <a:pt x="125" y="61"/>
                  </a:lnTo>
                  <a:lnTo>
                    <a:pt x="123" y="69"/>
                  </a:lnTo>
                  <a:lnTo>
                    <a:pt x="120" y="75"/>
                  </a:lnTo>
                  <a:lnTo>
                    <a:pt x="118" y="82"/>
                  </a:lnTo>
                  <a:lnTo>
                    <a:pt x="114" y="88"/>
                  </a:lnTo>
                  <a:lnTo>
                    <a:pt x="112" y="96"/>
                  </a:lnTo>
                  <a:lnTo>
                    <a:pt x="109" y="102"/>
                  </a:lnTo>
                  <a:lnTo>
                    <a:pt x="107" y="110"/>
                  </a:lnTo>
                  <a:lnTo>
                    <a:pt x="103" y="115"/>
                  </a:lnTo>
                  <a:lnTo>
                    <a:pt x="100" y="123"/>
                  </a:lnTo>
                  <a:lnTo>
                    <a:pt x="99" y="128"/>
                  </a:lnTo>
                  <a:lnTo>
                    <a:pt x="96" y="135"/>
                  </a:lnTo>
                  <a:lnTo>
                    <a:pt x="94" y="141"/>
                  </a:lnTo>
                  <a:lnTo>
                    <a:pt x="93" y="147"/>
                  </a:lnTo>
                  <a:lnTo>
                    <a:pt x="93" y="153"/>
                  </a:lnTo>
                  <a:lnTo>
                    <a:pt x="93" y="159"/>
                  </a:lnTo>
                  <a:lnTo>
                    <a:pt x="84" y="162"/>
                  </a:lnTo>
                  <a:lnTo>
                    <a:pt x="76" y="165"/>
                  </a:lnTo>
                  <a:lnTo>
                    <a:pt x="70" y="167"/>
                  </a:lnTo>
                  <a:lnTo>
                    <a:pt x="64" y="172"/>
                  </a:lnTo>
                  <a:lnTo>
                    <a:pt x="55" y="175"/>
                  </a:lnTo>
                  <a:lnTo>
                    <a:pt x="49" y="178"/>
                  </a:lnTo>
                  <a:lnTo>
                    <a:pt x="41" y="181"/>
                  </a:lnTo>
                  <a:lnTo>
                    <a:pt x="35" y="185"/>
                  </a:lnTo>
                  <a:lnTo>
                    <a:pt x="38" y="178"/>
                  </a:lnTo>
                  <a:lnTo>
                    <a:pt x="43" y="175"/>
                  </a:lnTo>
                  <a:lnTo>
                    <a:pt x="47" y="169"/>
                  </a:lnTo>
                  <a:lnTo>
                    <a:pt x="48" y="163"/>
                  </a:lnTo>
                  <a:lnTo>
                    <a:pt x="37" y="166"/>
                  </a:lnTo>
                  <a:lnTo>
                    <a:pt x="29" y="172"/>
                  </a:lnTo>
                  <a:lnTo>
                    <a:pt x="18" y="177"/>
                  </a:lnTo>
                  <a:lnTo>
                    <a:pt x="8" y="178"/>
                  </a:lnTo>
                  <a:lnTo>
                    <a:pt x="16" y="168"/>
                  </a:lnTo>
                  <a:lnTo>
                    <a:pt x="25" y="162"/>
                  </a:lnTo>
                  <a:lnTo>
                    <a:pt x="36" y="155"/>
                  </a:lnTo>
                  <a:lnTo>
                    <a:pt x="48" y="149"/>
                  </a:lnTo>
                  <a:lnTo>
                    <a:pt x="58" y="141"/>
                  </a:lnTo>
                  <a:lnTo>
                    <a:pt x="67" y="134"/>
                  </a:lnTo>
                  <a:lnTo>
                    <a:pt x="71" y="129"/>
                  </a:lnTo>
                  <a:lnTo>
                    <a:pt x="75" y="124"/>
                  </a:lnTo>
                  <a:lnTo>
                    <a:pt x="77" y="120"/>
                  </a:lnTo>
                  <a:lnTo>
                    <a:pt x="81" y="114"/>
                  </a:lnTo>
                  <a:lnTo>
                    <a:pt x="73" y="118"/>
                  </a:lnTo>
                  <a:lnTo>
                    <a:pt x="66" y="121"/>
                  </a:lnTo>
                  <a:lnTo>
                    <a:pt x="59" y="124"/>
                  </a:lnTo>
                  <a:lnTo>
                    <a:pt x="52" y="129"/>
                  </a:lnTo>
                  <a:lnTo>
                    <a:pt x="43" y="133"/>
                  </a:lnTo>
                  <a:lnTo>
                    <a:pt x="36" y="137"/>
                  </a:lnTo>
                  <a:lnTo>
                    <a:pt x="29" y="140"/>
                  </a:lnTo>
                  <a:lnTo>
                    <a:pt x="22" y="146"/>
                  </a:lnTo>
                  <a:lnTo>
                    <a:pt x="17" y="146"/>
                  </a:lnTo>
                  <a:lnTo>
                    <a:pt x="11" y="147"/>
                  </a:lnTo>
                  <a:lnTo>
                    <a:pt x="5" y="147"/>
                  </a:lnTo>
                  <a:lnTo>
                    <a:pt x="0" y="147"/>
                  </a:lnTo>
                  <a:lnTo>
                    <a:pt x="5" y="140"/>
                  </a:lnTo>
                  <a:lnTo>
                    <a:pt x="10" y="135"/>
                  </a:lnTo>
                  <a:lnTo>
                    <a:pt x="14" y="132"/>
                  </a:lnTo>
                  <a:lnTo>
                    <a:pt x="19" y="128"/>
                  </a:lnTo>
                  <a:lnTo>
                    <a:pt x="29" y="122"/>
                  </a:lnTo>
                  <a:lnTo>
                    <a:pt x="38" y="115"/>
                  </a:lnTo>
                  <a:lnTo>
                    <a:pt x="47" y="110"/>
                  </a:lnTo>
                  <a:lnTo>
                    <a:pt x="56" y="105"/>
                  </a:lnTo>
                  <a:lnTo>
                    <a:pt x="65" y="99"/>
                  </a:lnTo>
                  <a:lnTo>
                    <a:pt x="75" y="93"/>
                  </a:lnTo>
                  <a:lnTo>
                    <a:pt x="85" y="86"/>
                  </a:lnTo>
                  <a:lnTo>
                    <a:pt x="95" y="80"/>
                  </a:lnTo>
                  <a:lnTo>
                    <a:pt x="87" y="81"/>
                  </a:lnTo>
                  <a:lnTo>
                    <a:pt x="78" y="83"/>
                  </a:lnTo>
                  <a:lnTo>
                    <a:pt x="71" y="86"/>
                  </a:lnTo>
                  <a:lnTo>
                    <a:pt x="64" y="91"/>
                  </a:lnTo>
                  <a:lnTo>
                    <a:pt x="55" y="94"/>
                  </a:lnTo>
                  <a:lnTo>
                    <a:pt x="48" y="98"/>
                  </a:lnTo>
                  <a:lnTo>
                    <a:pt x="41" y="101"/>
                  </a:lnTo>
                  <a:lnTo>
                    <a:pt x="32" y="105"/>
                  </a:lnTo>
                  <a:lnTo>
                    <a:pt x="23" y="106"/>
                  </a:lnTo>
                  <a:lnTo>
                    <a:pt x="13" y="105"/>
                  </a:lnTo>
                  <a:lnTo>
                    <a:pt x="18" y="99"/>
                  </a:lnTo>
                  <a:lnTo>
                    <a:pt x="25" y="94"/>
                  </a:lnTo>
                  <a:lnTo>
                    <a:pt x="32" y="89"/>
                  </a:lnTo>
                  <a:lnTo>
                    <a:pt x="41" y="85"/>
                  </a:lnTo>
                  <a:lnTo>
                    <a:pt x="53" y="79"/>
                  </a:lnTo>
                  <a:lnTo>
                    <a:pt x="64" y="71"/>
                  </a:lnTo>
                  <a:lnTo>
                    <a:pt x="73" y="65"/>
                  </a:lnTo>
                  <a:lnTo>
                    <a:pt x="83" y="58"/>
                  </a:lnTo>
                  <a:lnTo>
                    <a:pt x="75" y="58"/>
                  </a:lnTo>
                  <a:lnTo>
                    <a:pt x="67" y="59"/>
                  </a:lnTo>
                  <a:lnTo>
                    <a:pt x="61" y="59"/>
                  </a:lnTo>
                  <a:lnTo>
                    <a:pt x="58" y="60"/>
                  </a:lnTo>
                  <a:lnTo>
                    <a:pt x="50" y="60"/>
                  </a:lnTo>
                  <a:lnTo>
                    <a:pt x="46" y="60"/>
                  </a:lnTo>
                  <a:lnTo>
                    <a:pt x="41" y="58"/>
                  </a:lnTo>
                  <a:lnTo>
                    <a:pt x="41" y="56"/>
                  </a:lnTo>
                  <a:lnTo>
                    <a:pt x="44" y="53"/>
                  </a:lnTo>
                  <a:lnTo>
                    <a:pt x="53" y="51"/>
                  </a:lnTo>
                  <a:lnTo>
                    <a:pt x="56" y="47"/>
                  </a:lnTo>
                  <a:lnTo>
                    <a:pt x="64" y="44"/>
                  </a:lnTo>
                  <a:lnTo>
                    <a:pt x="70" y="41"/>
                  </a:lnTo>
                  <a:lnTo>
                    <a:pt x="76" y="39"/>
                  </a:lnTo>
                  <a:lnTo>
                    <a:pt x="82" y="35"/>
                  </a:lnTo>
                  <a:lnTo>
                    <a:pt x="88" y="32"/>
                  </a:lnTo>
                  <a:lnTo>
                    <a:pt x="95" y="30"/>
                  </a:lnTo>
                  <a:lnTo>
                    <a:pt x="101" y="29"/>
                  </a:lnTo>
                  <a:lnTo>
                    <a:pt x="103" y="29"/>
                  </a:lnTo>
                  <a:lnTo>
                    <a:pt x="102" y="25"/>
                  </a:lnTo>
                  <a:lnTo>
                    <a:pt x="101" y="20"/>
                  </a:lnTo>
                  <a:lnTo>
                    <a:pt x="94" y="22"/>
                  </a:lnTo>
                  <a:lnTo>
                    <a:pt x="87" y="25"/>
                  </a:lnTo>
                  <a:lnTo>
                    <a:pt x="81" y="27"/>
                  </a:lnTo>
                  <a:lnTo>
                    <a:pt x="75" y="29"/>
                  </a:lnTo>
                  <a:lnTo>
                    <a:pt x="67" y="29"/>
                  </a:lnTo>
                  <a:lnTo>
                    <a:pt x="61" y="31"/>
                  </a:lnTo>
                  <a:lnTo>
                    <a:pt x="54" y="32"/>
                  </a:lnTo>
                  <a:lnTo>
                    <a:pt x="48" y="34"/>
                  </a:lnTo>
                  <a:lnTo>
                    <a:pt x="49" y="29"/>
                  </a:lnTo>
                  <a:lnTo>
                    <a:pt x="53" y="25"/>
                  </a:lnTo>
                  <a:lnTo>
                    <a:pt x="55" y="21"/>
                  </a:lnTo>
                  <a:lnTo>
                    <a:pt x="59" y="18"/>
                  </a:lnTo>
                  <a:lnTo>
                    <a:pt x="69" y="12"/>
                  </a:lnTo>
                  <a:lnTo>
                    <a:pt x="79" y="8"/>
                  </a:lnTo>
                  <a:lnTo>
                    <a:pt x="88" y="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9" name="Freeform 437"/>
            <p:cNvSpPr>
              <a:spLocks/>
            </p:cNvSpPr>
            <p:nvPr/>
          </p:nvSpPr>
          <p:spPr bwMode="auto">
            <a:xfrm>
              <a:off x="6750" y="3768"/>
              <a:ext cx="61" cy="57"/>
            </a:xfrm>
            <a:custGeom>
              <a:avLst/>
              <a:gdLst>
                <a:gd name="T0" fmla="*/ 0 w 244"/>
                <a:gd name="T1" fmla="*/ 0 h 228"/>
                <a:gd name="T2" fmla="*/ 0 w 244"/>
                <a:gd name="T3" fmla="*/ 0 h 228"/>
                <a:gd name="T4" fmla="*/ 0 w 244"/>
                <a:gd name="T5" fmla="*/ 0 h 228"/>
                <a:gd name="T6" fmla="*/ 0 w 244"/>
                <a:gd name="T7" fmla="*/ 0 h 228"/>
                <a:gd name="T8" fmla="*/ 0 w 244"/>
                <a:gd name="T9" fmla="*/ 0 h 228"/>
                <a:gd name="T10" fmla="*/ 0 w 244"/>
                <a:gd name="T11" fmla="*/ 0 h 228"/>
                <a:gd name="T12" fmla="*/ 0 w 244"/>
                <a:gd name="T13" fmla="*/ 0 h 228"/>
                <a:gd name="T14" fmla="*/ 0 w 244"/>
                <a:gd name="T15" fmla="*/ 0 h 228"/>
                <a:gd name="T16" fmla="*/ 0 w 244"/>
                <a:gd name="T17" fmla="*/ 0 h 228"/>
                <a:gd name="T18" fmla="*/ 0 w 244"/>
                <a:gd name="T19" fmla="*/ 0 h 228"/>
                <a:gd name="T20" fmla="*/ 0 w 244"/>
                <a:gd name="T21" fmla="*/ 0 h 228"/>
                <a:gd name="T22" fmla="*/ 0 w 244"/>
                <a:gd name="T23" fmla="*/ 0 h 228"/>
                <a:gd name="T24" fmla="*/ 0 w 244"/>
                <a:gd name="T25" fmla="*/ 0 h 228"/>
                <a:gd name="T26" fmla="*/ 0 w 244"/>
                <a:gd name="T27" fmla="*/ 0 h 228"/>
                <a:gd name="T28" fmla="*/ 0 w 244"/>
                <a:gd name="T29" fmla="*/ 0 h 228"/>
                <a:gd name="T30" fmla="*/ 0 w 244"/>
                <a:gd name="T31" fmla="*/ 0 h 228"/>
                <a:gd name="T32" fmla="*/ 0 w 244"/>
                <a:gd name="T33" fmla="*/ 0 h 228"/>
                <a:gd name="T34" fmla="*/ 0 w 244"/>
                <a:gd name="T35" fmla="*/ 0 h 228"/>
                <a:gd name="T36" fmla="*/ 0 w 244"/>
                <a:gd name="T37" fmla="*/ 0 h 228"/>
                <a:gd name="T38" fmla="*/ 0 w 244"/>
                <a:gd name="T39" fmla="*/ 0 h 228"/>
                <a:gd name="T40" fmla="*/ 0 w 244"/>
                <a:gd name="T41" fmla="*/ 0 h 228"/>
                <a:gd name="T42" fmla="*/ 0 w 244"/>
                <a:gd name="T43" fmla="*/ 0 h 228"/>
                <a:gd name="T44" fmla="*/ 0 w 244"/>
                <a:gd name="T45" fmla="*/ 0 h 228"/>
                <a:gd name="T46" fmla="*/ 0 w 244"/>
                <a:gd name="T47" fmla="*/ 0 h 228"/>
                <a:gd name="T48" fmla="*/ 0 w 244"/>
                <a:gd name="T49" fmla="*/ 0 h 228"/>
                <a:gd name="T50" fmla="*/ 0 w 244"/>
                <a:gd name="T51" fmla="*/ 0 h 228"/>
                <a:gd name="T52" fmla="*/ 0 w 244"/>
                <a:gd name="T53" fmla="*/ 0 h 228"/>
                <a:gd name="T54" fmla="*/ 0 w 244"/>
                <a:gd name="T55" fmla="*/ 0 h 228"/>
                <a:gd name="T56" fmla="*/ 0 w 244"/>
                <a:gd name="T57" fmla="*/ 0 h 228"/>
                <a:gd name="T58" fmla="*/ 0 w 244"/>
                <a:gd name="T59" fmla="*/ 0 h 228"/>
                <a:gd name="T60" fmla="*/ 0 w 244"/>
                <a:gd name="T61" fmla="*/ 0 h 228"/>
                <a:gd name="T62" fmla="*/ 0 w 244"/>
                <a:gd name="T63" fmla="*/ 0 h 228"/>
                <a:gd name="T64" fmla="*/ 0 w 244"/>
                <a:gd name="T65" fmla="*/ 0 h 228"/>
                <a:gd name="T66" fmla="*/ 0 w 244"/>
                <a:gd name="T67" fmla="*/ 0 h 228"/>
                <a:gd name="T68" fmla="*/ 0 w 244"/>
                <a:gd name="T69" fmla="*/ 0 h 228"/>
                <a:gd name="T70" fmla="*/ 0 w 244"/>
                <a:gd name="T71" fmla="*/ 0 h 228"/>
                <a:gd name="T72" fmla="*/ 0 w 244"/>
                <a:gd name="T73" fmla="*/ 0 h 228"/>
                <a:gd name="T74" fmla="*/ 0 w 244"/>
                <a:gd name="T75" fmla="*/ 0 h 228"/>
                <a:gd name="T76" fmla="*/ 0 w 244"/>
                <a:gd name="T77" fmla="*/ 0 h 228"/>
                <a:gd name="T78" fmla="*/ 0 w 244"/>
                <a:gd name="T79" fmla="*/ 0 h 228"/>
                <a:gd name="T80" fmla="*/ 0 w 244"/>
                <a:gd name="T81" fmla="*/ 0 h 2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4"/>
                <a:gd name="T124" fmla="*/ 0 h 228"/>
                <a:gd name="T125" fmla="*/ 244 w 244"/>
                <a:gd name="T126" fmla="*/ 228 h 2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4" h="228">
                  <a:moveTo>
                    <a:pt x="128" y="4"/>
                  </a:moveTo>
                  <a:lnTo>
                    <a:pt x="136" y="3"/>
                  </a:lnTo>
                  <a:lnTo>
                    <a:pt x="146" y="3"/>
                  </a:lnTo>
                  <a:lnTo>
                    <a:pt x="155" y="2"/>
                  </a:lnTo>
                  <a:lnTo>
                    <a:pt x="166" y="2"/>
                  </a:lnTo>
                  <a:lnTo>
                    <a:pt x="177" y="2"/>
                  </a:lnTo>
                  <a:lnTo>
                    <a:pt x="187" y="0"/>
                  </a:lnTo>
                  <a:lnTo>
                    <a:pt x="196" y="0"/>
                  </a:lnTo>
                  <a:lnTo>
                    <a:pt x="207" y="2"/>
                  </a:lnTo>
                  <a:lnTo>
                    <a:pt x="214" y="3"/>
                  </a:lnTo>
                  <a:lnTo>
                    <a:pt x="223" y="6"/>
                  </a:lnTo>
                  <a:lnTo>
                    <a:pt x="229" y="10"/>
                  </a:lnTo>
                  <a:lnTo>
                    <a:pt x="235" y="16"/>
                  </a:lnTo>
                  <a:lnTo>
                    <a:pt x="240" y="22"/>
                  </a:lnTo>
                  <a:lnTo>
                    <a:pt x="243" y="31"/>
                  </a:lnTo>
                  <a:lnTo>
                    <a:pt x="244" y="40"/>
                  </a:lnTo>
                  <a:lnTo>
                    <a:pt x="244" y="55"/>
                  </a:lnTo>
                  <a:lnTo>
                    <a:pt x="242" y="63"/>
                  </a:lnTo>
                  <a:lnTo>
                    <a:pt x="241" y="72"/>
                  </a:lnTo>
                  <a:lnTo>
                    <a:pt x="238" y="80"/>
                  </a:lnTo>
                  <a:lnTo>
                    <a:pt x="238" y="90"/>
                  </a:lnTo>
                  <a:lnTo>
                    <a:pt x="236" y="99"/>
                  </a:lnTo>
                  <a:lnTo>
                    <a:pt x="235" y="109"/>
                  </a:lnTo>
                  <a:lnTo>
                    <a:pt x="234" y="117"/>
                  </a:lnTo>
                  <a:lnTo>
                    <a:pt x="234" y="128"/>
                  </a:lnTo>
                  <a:lnTo>
                    <a:pt x="232" y="137"/>
                  </a:lnTo>
                  <a:lnTo>
                    <a:pt x="231" y="145"/>
                  </a:lnTo>
                  <a:lnTo>
                    <a:pt x="231" y="154"/>
                  </a:lnTo>
                  <a:lnTo>
                    <a:pt x="231" y="164"/>
                  </a:lnTo>
                  <a:lnTo>
                    <a:pt x="231" y="172"/>
                  </a:lnTo>
                  <a:lnTo>
                    <a:pt x="232" y="181"/>
                  </a:lnTo>
                  <a:lnTo>
                    <a:pt x="234" y="191"/>
                  </a:lnTo>
                  <a:lnTo>
                    <a:pt x="235" y="200"/>
                  </a:lnTo>
                  <a:lnTo>
                    <a:pt x="219" y="200"/>
                  </a:lnTo>
                  <a:lnTo>
                    <a:pt x="205" y="202"/>
                  </a:lnTo>
                  <a:lnTo>
                    <a:pt x="189" y="203"/>
                  </a:lnTo>
                  <a:lnTo>
                    <a:pt x="176" y="205"/>
                  </a:lnTo>
                  <a:lnTo>
                    <a:pt x="160" y="206"/>
                  </a:lnTo>
                  <a:lnTo>
                    <a:pt x="147" y="208"/>
                  </a:lnTo>
                  <a:lnTo>
                    <a:pt x="131" y="209"/>
                  </a:lnTo>
                  <a:lnTo>
                    <a:pt x="119" y="211"/>
                  </a:lnTo>
                  <a:lnTo>
                    <a:pt x="103" y="212"/>
                  </a:lnTo>
                  <a:lnTo>
                    <a:pt x="89" y="213"/>
                  </a:lnTo>
                  <a:lnTo>
                    <a:pt x="75" y="216"/>
                  </a:lnTo>
                  <a:lnTo>
                    <a:pt x="61" y="219"/>
                  </a:lnTo>
                  <a:lnTo>
                    <a:pt x="48" y="221"/>
                  </a:lnTo>
                  <a:lnTo>
                    <a:pt x="34" y="222"/>
                  </a:lnTo>
                  <a:lnTo>
                    <a:pt x="19" y="224"/>
                  </a:lnTo>
                  <a:lnTo>
                    <a:pt x="6" y="228"/>
                  </a:lnTo>
                  <a:lnTo>
                    <a:pt x="2" y="213"/>
                  </a:lnTo>
                  <a:lnTo>
                    <a:pt x="1" y="202"/>
                  </a:lnTo>
                  <a:lnTo>
                    <a:pt x="0" y="189"/>
                  </a:lnTo>
                  <a:lnTo>
                    <a:pt x="2" y="176"/>
                  </a:lnTo>
                  <a:lnTo>
                    <a:pt x="3" y="162"/>
                  </a:lnTo>
                  <a:lnTo>
                    <a:pt x="6" y="150"/>
                  </a:lnTo>
                  <a:lnTo>
                    <a:pt x="10" y="136"/>
                  </a:lnTo>
                  <a:lnTo>
                    <a:pt x="14" y="124"/>
                  </a:lnTo>
                  <a:lnTo>
                    <a:pt x="18" y="110"/>
                  </a:lnTo>
                  <a:lnTo>
                    <a:pt x="24" y="97"/>
                  </a:lnTo>
                  <a:lnTo>
                    <a:pt x="29" y="86"/>
                  </a:lnTo>
                  <a:lnTo>
                    <a:pt x="35" y="74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8" y="38"/>
                  </a:lnTo>
                  <a:lnTo>
                    <a:pt x="52" y="29"/>
                  </a:lnTo>
                  <a:lnTo>
                    <a:pt x="50" y="22"/>
                  </a:lnTo>
                  <a:lnTo>
                    <a:pt x="50" y="19"/>
                  </a:lnTo>
                  <a:lnTo>
                    <a:pt x="53" y="14"/>
                  </a:lnTo>
                  <a:lnTo>
                    <a:pt x="58" y="12"/>
                  </a:lnTo>
                  <a:lnTo>
                    <a:pt x="61" y="10"/>
                  </a:lnTo>
                  <a:lnTo>
                    <a:pt x="66" y="9"/>
                  </a:lnTo>
                  <a:lnTo>
                    <a:pt x="73" y="9"/>
                  </a:lnTo>
                  <a:lnTo>
                    <a:pt x="79" y="9"/>
                  </a:lnTo>
                  <a:lnTo>
                    <a:pt x="85" y="8"/>
                  </a:lnTo>
                  <a:lnTo>
                    <a:pt x="93" y="8"/>
                  </a:lnTo>
                  <a:lnTo>
                    <a:pt x="99" y="8"/>
                  </a:lnTo>
                  <a:lnTo>
                    <a:pt x="106" y="8"/>
                  </a:lnTo>
                  <a:lnTo>
                    <a:pt x="111" y="7"/>
                  </a:lnTo>
                  <a:lnTo>
                    <a:pt x="118" y="6"/>
                  </a:lnTo>
                  <a:lnTo>
                    <a:pt x="122" y="5"/>
                  </a:lnTo>
                  <a:lnTo>
                    <a:pt x="12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0" name="Freeform 438"/>
            <p:cNvSpPr>
              <a:spLocks/>
            </p:cNvSpPr>
            <p:nvPr/>
          </p:nvSpPr>
          <p:spPr bwMode="auto">
            <a:xfrm>
              <a:off x="7151" y="3789"/>
              <a:ext cx="12" cy="82"/>
            </a:xfrm>
            <a:custGeom>
              <a:avLst/>
              <a:gdLst>
                <a:gd name="T0" fmla="*/ 0 w 46"/>
                <a:gd name="T1" fmla="*/ 0 h 328"/>
                <a:gd name="T2" fmla="*/ 0 w 46"/>
                <a:gd name="T3" fmla="*/ 0 h 328"/>
                <a:gd name="T4" fmla="*/ 0 w 46"/>
                <a:gd name="T5" fmla="*/ 0 h 328"/>
                <a:gd name="T6" fmla="*/ 0 w 46"/>
                <a:gd name="T7" fmla="*/ 0 h 328"/>
                <a:gd name="T8" fmla="*/ 0 w 46"/>
                <a:gd name="T9" fmla="*/ 0 h 328"/>
                <a:gd name="T10" fmla="*/ 0 w 46"/>
                <a:gd name="T11" fmla="*/ 0 h 328"/>
                <a:gd name="T12" fmla="*/ 0 w 46"/>
                <a:gd name="T13" fmla="*/ 0 h 328"/>
                <a:gd name="T14" fmla="*/ 0 w 46"/>
                <a:gd name="T15" fmla="*/ 0 h 328"/>
                <a:gd name="T16" fmla="*/ 0 w 46"/>
                <a:gd name="T17" fmla="*/ 0 h 328"/>
                <a:gd name="T18" fmla="*/ 0 w 46"/>
                <a:gd name="T19" fmla="*/ 0 h 328"/>
                <a:gd name="T20" fmla="*/ 0 w 46"/>
                <a:gd name="T21" fmla="*/ 0 h 328"/>
                <a:gd name="T22" fmla="*/ 0 w 46"/>
                <a:gd name="T23" fmla="*/ 0 h 328"/>
                <a:gd name="T24" fmla="*/ 0 w 46"/>
                <a:gd name="T25" fmla="*/ 0 h 328"/>
                <a:gd name="T26" fmla="*/ 0 w 46"/>
                <a:gd name="T27" fmla="*/ 0 h 328"/>
                <a:gd name="T28" fmla="*/ 0 w 46"/>
                <a:gd name="T29" fmla="*/ 0 h 328"/>
                <a:gd name="T30" fmla="*/ 0 w 46"/>
                <a:gd name="T31" fmla="*/ 0 h 328"/>
                <a:gd name="T32" fmla="*/ 0 w 46"/>
                <a:gd name="T33" fmla="*/ 0 h 328"/>
                <a:gd name="T34" fmla="*/ 0 w 46"/>
                <a:gd name="T35" fmla="*/ 0 h 328"/>
                <a:gd name="T36" fmla="*/ 0 w 46"/>
                <a:gd name="T37" fmla="*/ 0 h 328"/>
                <a:gd name="T38" fmla="*/ 0 w 46"/>
                <a:gd name="T39" fmla="*/ 0 h 328"/>
                <a:gd name="T40" fmla="*/ 0 w 46"/>
                <a:gd name="T41" fmla="*/ 0 h 328"/>
                <a:gd name="T42" fmla="*/ 0 w 46"/>
                <a:gd name="T43" fmla="*/ 0 h 328"/>
                <a:gd name="T44" fmla="*/ 0 w 46"/>
                <a:gd name="T45" fmla="*/ 0 h 328"/>
                <a:gd name="T46" fmla="*/ 0 w 46"/>
                <a:gd name="T47" fmla="*/ 0 h 328"/>
                <a:gd name="T48" fmla="*/ 0 w 46"/>
                <a:gd name="T49" fmla="*/ 0 h 328"/>
                <a:gd name="T50" fmla="*/ 0 w 46"/>
                <a:gd name="T51" fmla="*/ 0 h 328"/>
                <a:gd name="T52" fmla="*/ 0 w 46"/>
                <a:gd name="T53" fmla="*/ 0 h 328"/>
                <a:gd name="T54" fmla="*/ 0 w 46"/>
                <a:gd name="T55" fmla="*/ 0 h 328"/>
                <a:gd name="T56" fmla="*/ 0 w 46"/>
                <a:gd name="T57" fmla="*/ 0 h 328"/>
                <a:gd name="T58" fmla="*/ 0 w 46"/>
                <a:gd name="T59" fmla="*/ 0 h 328"/>
                <a:gd name="T60" fmla="*/ 0 w 46"/>
                <a:gd name="T61" fmla="*/ 0 h 328"/>
                <a:gd name="T62" fmla="*/ 0 w 46"/>
                <a:gd name="T63" fmla="*/ 0 h 328"/>
                <a:gd name="T64" fmla="*/ 0 w 46"/>
                <a:gd name="T65" fmla="*/ 0 h 328"/>
                <a:gd name="T66" fmla="*/ 0 w 46"/>
                <a:gd name="T67" fmla="*/ 0 h 328"/>
                <a:gd name="T68" fmla="*/ 0 w 46"/>
                <a:gd name="T69" fmla="*/ 0 h 328"/>
                <a:gd name="T70" fmla="*/ 0 w 46"/>
                <a:gd name="T71" fmla="*/ 0 h 328"/>
                <a:gd name="T72" fmla="*/ 0 w 46"/>
                <a:gd name="T73" fmla="*/ 0 h 328"/>
                <a:gd name="T74" fmla="*/ 0 w 46"/>
                <a:gd name="T75" fmla="*/ 0 h 328"/>
                <a:gd name="T76" fmla="*/ 0 w 46"/>
                <a:gd name="T77" fmla="*/ 0 h 328"/>
                <a:gd name="T78" fmla="*/ 0 w 46"/>
                <a:gd name="T79" fmla="*/ 0 h 328"/>
                <a:gd name="T80" fmla="*/ 0 w 46"/>
                <a:gd name="T81" fmla="*/ 0 h 328"/>
                <a:gd name="T82" fmla="*/ 0 w 46"/>
                <a:gd name="T83" fmla="*/ 0 h 328"/>
                <a:gd name="T84" fmla="*/ 0 w 46"/>
                <a:gd name="T85" fmla="*/ 0 h 328"/>
                <a:gd name="T86" fmla="*/ 0 w 46"/>
                <a:gd name="T87" fmla="*/ 0 h 328"/>
                <a:gd name="T88" fmla="*/ 0 w 46"/>
                <a:gd name="T89" fmla="*/ 0 h 328"/>
                <a:gd name="T90" fmla="*/ 0 w 46"/>
                <a:gd name="T91" fmla="*/ 0 h 328"/>
                <a:gd name="T92" fmla="*/ 0 w 46"/>
                <a:gd name="T93" fmla="*/ 0 h 328"/>
                <a:gd name="T94" fmla="*/ 0 w 46"/>
                <a:gd name="T95" fmla="*/ 0 h 328"/>
                <a:gd name="T96" fmla="*/ 0 w 46"/>
                <a:gd name="T97" fmla="*/ 0 h 328"/>
                <a:gd name="T98" fmla="*/ 0 w 46"/>
                <a:gd name="T99" fmla="*/ 0 h 328"/>
                <a:gd name="T100" fmla="*/ 0 w 46"/>
                <a:gd name="T101" fmla="*/ 0 h 328"/>
                <a:gd name="T102" fmla="*/ 0 w 46"/>
                <a:gd name="T103" fmla="*/ 0 h 328"/>
                <a:gd name="T104" fmla="*/ 0 w 46"/>
                <a:gd name="T105" fmla="*/ 0 h 328"/>
                <a:gd name="T106" fmla="*/ 0 w 46"/>
                <a:gd name="T107" fmla="*/ 0 h 328"/>
                <a:gd name="T108" fmla="*/ 0 w 46"/>
                <a:gd name="T109" fmla="*/ 0 h 328"/>
                <a:gd name="T110" fmla="*/ 0 w 46"/>
                <a:gd name="T111" fmla="*/ 0 h 328"/>
                <a:gd name="T112" fmla="*/ 0 w 46"/>
                <a:gd name="T113" fmla="*/ 0 h 328"/>
                <a:gd name="T114" fmla="*/ 0 w 46"/>
                <a:gd name="T115" fmla="*/ 0 h 328"/>
                <a:gd name="T116" fmla="*/ 0 w 46"/>
                <a:gd name="T117" fmla="*/ 0 h 328"/>
                <a:gd name="T118" fmla="*/ 0 w 46"/>
                <a:gd name="T119" fmla="*/ 0 h 328"/>
                <a:gd name="T120" fmla="*/ 0 w 46"/>
                <a:gd name="T121" fmla="*/ 0 h 328"/>
                <a:gd name="T122" fmla="*/ 0 w 46"/>
                <a:gd name="T123" fmla="*/ 0 h 3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6"/>
                <a:gd name="T187" fmla="*/ 0 h 328"/>
                <a:gd name="T188" fmla="*/ 46 w 46"/>
                <a:gd name="T189" fmla="*/ 328 h 3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6" h="328">
                  <a:moveTo>
                    <a:pt x="16" y="0"/>
                  </a:moveTo>
                  <a:lnTo>
                    <a:pt x="22" y="3"/>
                  </a:lnTo>
                  <a:lnTo>
                    <a:pt x="28" y="5"/>
                  </a:lnTo>
                  <a:lnTo>
                    <a:pt x="33" y="9"/>
                  </a:lnTo>
                  <a:lnTo>
                    <a:pt x="38" y="15"/>
                  </a:lnTo>
                  <a:lnTo>
                    <a:pt x="40" y="18"/>
                  </a:lnTo>
                  <a:lnTo>
                    <a:pt x="44" y="23"/>
                  </a:lnTo>
                  <a:lnTo>
                    <a:pt x="45" y="29"/>
                  </a:lnTo>
                  <a:lnTo>
                    <a:pt x="46" y="35"/>
                  </a:lnTo>
                  <a:lnTo>
                    <a:pt x="46" y="41"/>
                  </a:lnTo>
                  <a:lnTo>
                    <a:pt x="46" y="46"/>
                  </a:lnTo>
                  <a:lnTo>
                    <a:pt x="46" y="54"/>
                  </a:lnTo>
                  <a:lnTo>
                    <a:pt x="45" y="60"/>
                  </a:lnTo>
                  <a:lnTo>
                    <a:pt x="43" y="67"/>
                  </a:lnTo>
                  <a:lnTo>
                    <a:pt x="41" y="74"/>
                  </a:lnTo>
                  <a:lnTo>
                    <a:pt x="40" y="81"/>
                  </a:lnTo>
                  <a:lnTo>
                    <a:pt x="39" y="88"/>
                  </a:lnTo>
                  <a:lnTo>
                    <a:pt x="37" y="96"/>
                  </a:lnTo>
                  <a:lnTo>
                    <a:pt x="35" y="102"/>
                  </a:lnTo>
                  <a:lnTo>
                    <a:pt x="35" y="109"/>
                  </a:lnTo>
                  <a:lnTo>
                    <a:pt x="35" y="117"/>
                  </a:lnTo>
                  <a:lnTo>
                    <a:pt x="35" y="124"/>
                  </a:lnTo>
                  <a:lnTo>
                    <a:pt x="35" y="130"/>
                  </a:lnTo>
                  <a:lnTo>
                    <a:pt x="35" y="137"/>
                  </a:lnTo>
                  <a:lnTo>
                    <a:pt x="38" y="143"/>
                  </a:lnTo>
                  <a:lnTo>
                    <a:pt x="35" y="152"/>
                  </a:lnTo>
                  <a:lnTo>
                    <a:pt x="35" y="162"/>
                  </a:lnTo>
                  <a:lnTo>
                    <a:pt x="33" y="170"/>
                  </a:lnTo>
                  <a:lnTo>
                    <a:pt x="33" y="180"/>
                  </a:lnTo>
                  <a:lnTo>
                    <a:pt x="32" y="189"/>
                  </a:lnTo>
                  <a:lnTo>
                    <a:pt x="32" y="198"/>
                  </a:lnTo>
                  <a:lnTo>
                    <a:pt x="32" y="208"/>
                  </a:lnTo>
                  <a:lnTo>
                    <a:pt x="32" y="219"/>
                  </a:lnTo>
                  <a:lnTo>
                    <a:pt x="30" y="228"/>
                  </a:lnTo>
                  <a:lnTo>
                    <a:pt x="29" y="238"/>
                  </a:lnTo>
                  <a:lnTo>
                    <a:pt x="28" y="247"/>
                  </a:lnTo>
                  <a:lnTo>
                    <a:pt x="28" y="258"/>
                  </a:lnTo>
                  <a:lnTo>
                    <a:pt x="27" y="268"/>
                  </a:lnTo>
                  <a:lnTo>
                    <a:pt x="26" y="279"/>
                  </a:lnTo>
                  <a:lnTo>
                    <a:pt x="23" y="287"/>
                  </a:lnTo>
                  <a:lnTo>
                    <a:pt x="23" y="298"/>
                  </a:lnTo>
                  <a:lnTo>
                    <a:pt x="21" y="304"/>
                  </a:lnTo>
                  <a:lnTo>
                    <a:pt x="18" y="312"/>
                  </a:lnTo>
                  <a:lnTo>
                    <a:pt x="16" y="320"/>
                  </a:lnTo>
                  <a:lnTo>
                    <a:pt x="14" y="328"/>
                  </a:lnTo>
                  <a:lnTo>
                    <a:pt x="10" y="308"/>
                  </a:lnTo>
                  <a:lnTo>
                    <a:pt x="6" y="288"/>
                  </a:lnTo>
                  <a:lnTo>
                    <a:pt x="4" y="268"/>
                  </a:lnTo>
                  <a:lnTo>
                    <a:pt x="3" y="247"/>
                  </a:lnTo>
                  <a:lnTo>
                    <a:pt x="0" y="226"/>
                  </a:lnTo>
                  <a:lnTo>
                    <a:pt x="0" y="205"/>
                  </a:lnTo>
                  <a:lnTo>
                    <a:pt x="0" y="183"/>
                  </a:lnTo>
                  <a:lnTo>
                    <a:pt x="0" y="163"/>
                  </a:lnTo>
                  <a:lnTo>
                    <a:pt x="0" y="141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4" y="77"/>
                  </a:lnTo>
                  <a:lnTo>
                    <a:pt x="6" y="57"/>
                  </a:lnTo>
                  <a:lnTo>
                    <a:pt x="9" y="36"/>
                  </a:lnTo>
                  <a:lnTo>
                    <a:pt x="11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1" name="Freeform 439"/>
            <p:cNvSpPr>
              <a:spLocks/>
            </p:cNvSpPr>
            <p:nvPr/>
          </p:nvSpPr>
          <p:spPr bwMode="auto">
            <a:xfrm>
              <a:off x="7090" y="3792"/>
              <a:ext cx="13" cy="85"/>
            </a:xfrm>
            <a:custGeom>
              <a:avLst/>
              <a:gdLst>
                <a:gd name="T0" fmla="*/ 0 w 56"/>
                <a:gd name="T1" fmla="*/ 0 h 342"/>
                <a:gd name="T2" fmla="*/ 0 w 56"/>
                <a:gd name="T3" fmla="*/ 0 h 342"/>
                <a:gd name="T4" fmla="*/ 0 w 56"/>
                <a:gd name="T5" fmla="*/ 0 h 342"/>
                <a:gd name="T6" fmla="*/ 0 w 56"/>
                <a:gd name="T7" fmla="*/ 0 h 342"/>
                <a:gd name="T8" fmla="*/ 0 w 56"/>
                <a:gd name="T9" fmla="*/ 0 h 342"/>
                <a:gd name="T10" fmla="*/ 0 w 56"/>
                <a:gd name="T11" fmla="*/ 0 h 342"/>
                <a:gd name="T12" fmla="*/ 0 w 56"/>
                <a:gd name="T13" fmla="*/ 0 h 342"/>
                <a:gd name="T14" fmla="*/ 0 w 56"/>
                <a:gd name="T15" fmla="*/ 0 h 342"/>
                <a:gd name="T16" fmla="*/ 0 w 56"/>
                <a:gd name="T17" fmla="*/ 0 h 342"/>
                <a:gd name="T18" fmla="*/ 0 w 56"/>
                <a:gd name="T19" fmla="*/ 0 h 342"/>
                <a:gd name="T20" fmla="*/ 0 w 56"/>
                <a:gd name="T21" fmla="*/ 0 h 342"/>
                <a:gd name="T22" fmla="*/ 0 w 56"/>
                <a:gd name="T23" fmla="*/ 0 h 342"/>
                <a:gd name="T24" fmla="*/ 0 w 56"/>
                <a:gd name="T25" fmla="*/ 0 h 342"/>
                <a:gd name="T26" fmla="*/ 0 w 56"/>
                <a:gd name="T27" fmla="*/ 0 h 342"/>
                <a:gd name="T28" fmla="*/ 0 w 56"/>
                <a:gd name="T29" fmla="*/ 0 h 342"/>
                <a:gd name="T30" fmla="*/ 0 w 56"/>
                <a:gd name="T31" fmla="*/ 0 h 342"/>
                <a:gd name="T32" fmla="*/ 0 w 56"/>
                <a:gd name="T33" fmla="*/ 0 h 342"/>
                <a:gd name="T34" fmla="*/ 0 w 56"/>
                <a:gd name="T35" fmla="*/ 0 h 342"/>
                <a:gd name="T36" fmla="*/ 0 w 56"/>
                <a:gd name="T37" fmla="*/ 0 h 342"/>
                <a:gd name="T38" fmla="*/ 0 w 56"/>
                <a:gd name="T39" fmla="*/ 0 h 342"/>
                <a:gd name="T40" fmla="*/ 0 w 56"/>
                <a:gd name="T41" fmla="*/ 0 h 342"/>
                <a:gd name="T42" fmla="*/ 0 w 56"/>
                <a:gd name="T43" fmla="*/ 0 h 342"/>
                <a:gd name="T44" fmla="*/ 0 w 56"/>
                <a:gd name="T45" fmla="*/ 0 h 342"/>
                <a:gd name="T46" fmla="*/ 0 w 56"/>
                <a:gd name="T47" fmla="*/ 0 h 342"/>
                <a:gd name="T48" fmla="*/ 0 w 56"/>
                <a:gd name="T49" fmla="*/ 0 h 342"/>
                <a:gd name="T50" fmla="*/ 0 w 56"/>
                <a:gd name="T51" fmla="*/ 0 h 342"/>
                <a:gd name="T52" fmla="*/ 0 w 56"/>
                <a:gd name="T53" fmla="*/ 0 h 342"/>
                <a:gd name="T54" fmla="*/ 0 w 56"/>
                <a:gd name="T55" fmla="*/ 0 h 342"/>
                <a:gd name="T56" fmla="*/ 0 w 56"/>
                <a:gd name="T57" fmla="*/ 0 h 342"/>
                <a:gd name="T58" fmla="*/ 0 w 56"/>
                <a:gd name="T59" fmla="*/ 0 h 342"/>
                <a:gd name="T60" fmla="*/ 0 w 56"/>
                <a:gd name="T61" fmla="*/ 0 h 342"/>
                <a:gd name="T62" fmla="*/ 0 w 56"/>
                <a:gd name="T63" fmla="*/ 0 h 342"/>
                <a:gd name="T64" fmla="*/ 0 w 56"/>
                <a:gd name="T65" fmla="*/ 0 h 342"/>
                <a:gd name="T66" fmla="*/ 0 w 56"/>
                <a:gd name="T67" fmla="*/ 0 h 342"/>
                <a:gd name="T68" fmla="*/ 0 w 56"/>
                <a:gd name="T69" fmla="*/ 0 h 342"/>
                <a:gd name="T70" fmla="*/ 0 w 56"/>
                <a:gd name="T71" fmla="*/ 0 h 342"/>
                <a:gd name="T72" fmla="*/ 0 w 56"/>
                <a:gd name="T73" fmla="*/ 0 h 3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6"/>
                <a:gd name="T112" fmla="*/ 0 h 342"/>
                <a:gd name="T113" fmla="*/ 56 w 56"/>
                <a:gd name="T114" fmla="*/ 342 h 3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6" h="342">
                  <a:moveTo>
                    <a:pt x="19" y="0"/>
                  </a:moveTo>
                  <a:lnTo>
                    <a:pt x="25" y="0"/>
                  </a:lnTo>
                  <a:lnTo>
                    <a:pt x="29" y="3"/>
                  </a:lnTo>
                  <a:lnTo>
                    <a:pt x="34" y="4"/>
                  </a:lnTo>
                  <a:lnTo>
                    <a:pt x="39" y="7"/>
                  </a:lnTo>
                  <a:lnTo>
                    <a:pt x="46" y="13"/>
                  </a:lnTo>
                  <a:lnTo>
                    <a:pt x="51" y="24"/>
                  </a:lnTo>
                  <a:lnTo>
                    <a:pt x="52" y="27"/>
                  </a:lnTo>
                  <a:lnTo>
                    <a:pt x="53" y="34"/>
                  </a:lnTo>
                  <a:lnTo>
                    <a:pt x="55" y="39"/>
                  </a:lnTo>
                  <a:lnTo>
                    <a:pt x="56" y="45"/>
                  </a:lnTo>
                  <a:lnTo>
                    <a:pt x="56" y="51"/>
                  </a:lnTo>
                  <a:lnTo>
                    <a:pt x="56" y="57"/>
                  </a:lnTo>
                  <a:lnTo>
                    <a:pt x="56" y="64"/>
                  </a:lnTo>
                  <a:lnTo>
                    <a:pt x="56" y="72"/>
                  </a:lnTo>
                  <a:lnTo>
                    <a:pt x="53" y="80"/>
                  </a:lnTo>
                  <a:lnTo>
                    <a:pt x="52" y="89"/>
                  </a:lnTo>
                  <a:lnTo>
                    <a:pt x="51" y="98"/>
                  </a:lnTo>
                  <a:lnTo>
                    <a:pt x="50" y="109"/>
                  </a:lnTo>
                  <a:lnTo>
                    <a:pt x="49" y="116"/>
                  </a:lnTo>
                  <a:lnTo>
                    <a:pt x="47" y="125"/>
                  </a:lnTo>
                  <a:lnTo>
                    <a:pt x="45" y="132"/>
                  </a:lnTo>
                  <a:lnTo>
                    <a:pt x="45" y="141"/>
                  </a:lnTo>
                  <a:lnTo>
                    <a:pt x="45" y="152"/>
                  </a:lnTo>
                  <a:lnTo>
                    <a:pt x="45" y="165"/>
                  </a:lnTo>
                  <a:lnTo>
                    <a:pt x="45" y="178"/>
                  </a:lnTo>
                  <a:lnTo>
                    <a:pt x="46" y="191"/>
                  </a:lnTo>
                  <a:lnTo>
                    <a:pt x="46" y="203"/>
                  </a:lnTo>
                  <a:lnTo>
                    <a:pt x="46" y="215"/>
                  </a:lnTo>
                  <a:lnTo>
                    <a:pt x="46" y="227"/>
                  </a:lnTo>
                  <a:lnTo>
                    <a:pt x="47" y="242"/>
                  </a:lnTo>
                  <a:lnTo>
                    <a:pt x="47" y="253"/>
                  </a:lnTo>
                  <a:lnTo>
                    <a:pt x="47" y="266"/>
                  </a:lnTo>
                  <a:lnTo>
                    <a:pt x="47" y="278"/>
                  </a:lnTo>
                  <a:lnTo>
                    <a:pt x="47" y="291"/>
                  </a:lnTo>
                  <a:lnTo>
                    <a:pt x="47" y="303"/>
                  </a:lnTo>
                  <a:lnTo>
                    <a:pt x="47" y="316"/>
                  </a:lnTo>
                  <a:lnTo>
                    <a:pt x="47" y="329"/>
                  </a:lnTo>
                  <a:lnTo>
                    <a:pt x="47" y="342"/>
                  </a:lnTo>
                  <a:lnTo>
                    <a:pt x="33" y="332"/>
                  </a:lnTo>
                  <a:lnTo>
                    <a:pt x="23" y="323"/>
                  </a:lnTo>
                  <a:lnTo>
                    <a:pt x="15" y="311"/>
                  </a:lnTo>
                  <a:lnTo>
                    <a:pt x="10" y="299"/>
                  </a:lnTo>
                  <a:lnTo>
                    <a:pt x="5" y="285"/>
                  </a:lnTo>
                  <a:lnTo>
                    <a:pt x="3" y="271"/>
                  </a:lnTo>
                  <a:lnTo>
                    <a:pt x="3" y="256"/>
                  </a:lnTo>
                  <a:lnTo>
                    <a:pt x="3" y="240"/>
                  </a:lnTo>
                  <a:lnTo>
                    <a:pt x="3" y="224"/>
                  </a:lnTo>
                  <a:lnTo>
                    <a:pt x="3" y="207"/>
                  </a:lnTo>
                  <a:lnTo>
                    <a:pt x="3" y="190"/>
                  </a:lnTo>
                  <a:lnTo>
                    <a:pt x="5" y="173"/>
                  </a:lnTo>
                  <a:lnTo>
                    <a:pt x="6" y="156"/>
                  </a:lnTo>
                  <a:lnTo>
                    <a:pt x="8" y="141"/>
                  </a:lnTo>
                  <a:lnTo>
                    <a:pt x="8" y="125"/>
                  </a:lnTo>
                  <a:lnTo>
                    <a:pt x="8" y="111"/>
                  </a:lnTo>
                  <a:lnTo>
                    <a:pt x="5" y="104"/>
                  </a:lnTo>
                  <a:lnTo>
                    <a:pt x="4" y="98"/>
                  </a:lnTo>
                  <a:lnTo>
                    <a:pt x="3" y="91"/>
                  </a:lnTo>
                  <a:lnTo>
                    <a:pt x="3" y="85"/>
                  </a:lnTo>
                  <a:lnTo>
                    <a:pt x="3" y="77"/>
                  </a:lnTo>
                  <a:lnTo>
                    <a:pt x="2" y="71"/>
                  </a:lnTo>
                  <a:lnTo>
                    <a:pt x="2" y="63"/>
                  </a:lnTo>
                  <a:lnTo>
                    <a:pt x="2" y="57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4"/>
                  </a:lnTo>
                  <a:lnTo>
                    <a:pt x="10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2" name="Freeform 440"/>
            <p:cNvSpPr>
              <a:spLocks/>
            </p:cNvSpPr>
            <p:nvPr/>
          </p:nvSpPr>
          <p:spPr bwMode="auto">
            <a:xfrm>
              <a:off x="7110" y="3792"/>
              <a:ext cx="33" cy="23"/>
            </a:xfrm>
            <a:custGeom>
              <a:avLst/>
              <a:gdLst>
                <a:gd name="T0" fmla="*/ 0 w 130"/>
                <a:gd name="T1" fmla="*/ 0 h 92"/>
                <a:gd name="T2" fmla="*/ 0 w 130"/>
                <a:gd name="T3" fmla="*/ 0 h 92"/>
                <a:gd name="T4" fmla="*/ 0 w 130"/>
                <a:gd name="T5" fmla="*/ 0 h 92"/>
                <a:gd name="T6" fmla="*/ 0 w 130"/>
                <a:gd name="T7" fmla="*/ 0 h 92"/>
                <a:gd name="T8" fmla="*/ 0 w 130"/>
                <a:gd name="T9" fmla="*/ 0 h 92"/>
                <a:gd name="T10" fmla="*/ 0 w 130"/>
                <a:gd name="T11" fmla="*/ 0 h 92"/>
                <a:gd name="T12" fmla="*/ 0 w 130"/>
                <a:gd name="T13" fmla="*/ 0 h 92"/>
                <a:gd name="T14" fmla="*/ 0 w 130"/>
                <a:gd name="T15" fmla="*/ 0 h 92"/>
                <a:gd name="T16" fmla="*/ 0 w 130"/>
                <a:gd name="T17" fmla="*/ 0 h 92"/>
                <a:gd name="T18" fmla="*/ 0 w 130"/>
                <a:gd name="T19" fmla="*/ 0 h 92"/>
                <a:gd name="T20" fmla="*/ 0 w 130"/>
                <a:gd name="T21" fmla="*/ 0 h 92"/>
                <a:gd name="T22" fmla="*/ 0 w 130"/>
                <a:gd name="T23" fmla="*/ 0 h 92"/>
                <a:gd name="T24" fmla="*/ 0 w 130"/>
                <a:gd name="T25" fmla="*/ 0 h 92"/>
                <a:gd name="T26" fmla="*/ 0 w 130"/>
                <a:gd name="T27" fmla="*/ 0 h 92"/>
                <a:gd name="T28" fmla="*/ 0 w 130"/>
                <a:gd name="T29" fmla="*/ 0 h 92"/>
                <a:gd name="T30" fmla="*/ 0 w 130"/>
                <a:gd name="T31" fmla="*/ 0 h 92"/>
                <a:gd name="T32" fmla="*/ 0 w 130"/>
                <a:gd name="T33" fmla="*/ 0 h 92"/>
                <a:gd name="T34" fmla="*/ 0 w 130"/>
                <a:gd name="T35" fmla="*/ 0 h 92"/>
                <a:gd name="T36" fmla="*/ 0 w 130"/>
                <a:gd name="T37" fmla="*/ 0 h 92"/>
                <a:gd name="T38" fmla="*/ 0 w 130"/>
                <a:gd name="T39" fmla="*/ 0 h 92"/>
                <a:gd name="T40" fmla="*/ 0 w 130"/>
                <a:gd name="T41" fmla="*/ 0 h 92"/>
                <a:gd name="T42" fmla="*/ 0 w 130"/>
                <a:gd name="T43" fmla="*/ 0 h 92"/>
                <a:gd name="T44" fmla="*/ 0 w 130"/>
                <a:gd name="T45" fmla="*/ 0 h 92"/>
                <a:gd name="T46" fmla="*/ 0 w 130"/>
                <a:gd name="T47" fmla="*/ 0 h 92"/>
                <a:gd name="T48" fmla="*/ 0 w 130"/>
                <a:gd name="T49" fmla="*/ 0 h 92"/>
                <a:gd name="T50" fmla="*/ 0 w 130"/>
                <a:gd name="T51" fmla="*/ 0 h 92"/>
                <a:gd name="T52" fmla="*/ 0 w 130"/>
                <a:gd name="T53" fmla="*/ 0 h 92"/>
                <a:gd name="T54" fmla="*/ 0 w 130"/>
                <a:gd name="T55" fmla="*/ 0 h 92"/>
                <a:gd name="T56" fmla="*/ 0 w 130"/>
                <a:gd name="T57" fmla="*/ 0 h 92"/>
                <a:gd name="T58" fmla="*/ 0 w 130"/>
                <a:gd name="T59" fmla="*/ 0 h 92"/>
                <a:gd name="T60" fmla="*/ 0 w 130"/>
                <a:gd name="T61" fmla="*/ 0 h 92"/>
                <a:gd name="T62" fmla="*/ 0 w 130"/>
                <a:gd name="T63" fmla="*/ 0 h 92"/>
                <a:gd name="T64" fmla="*/ 0 w 130"/>
                <a:gd name="T65" fmla="*/ 0 h 92"/>
                <a:gd name="T66" fmla="*/ 0 w 130"/>
                <a:gd name="T67" fmla="*/ 0 h 92"/>
                <a:gd name="T68" fmla="*/ 0 w 130"/>
                <a:gd name="T69" fmla="*/ 0 h 92"/>
                <a:gd name="T70" fmla="*/ 0 w 130"/>
                <a:gd name="T71" fmla="*/ 0 h 92"/>
                <a:gd name="T72" fmla="*/ 0 w 130"/>
                <a:gd name="T73" fmla="*/ 0 h 92"/>
                <a:gd name="T74" fmla="*/ 0 w 130"/>
                <a:gd name="T75" fmla="*/ 0 h 92"/>
                <a:gd name="T76" fmla="*/ 0 w 130"/>
                <a:gd name="T77" fmla="*/ 0 h 92"/>
                <a:gd name="T78" fmla="*/ 0 w 130"/>
                <a:gd name="T79" fmla="*/ 0 h 92"/>
                <a:gd name="T80" fmla="*/ 0 w 130"/>
                <a:gd name="T81" fmla="*/ 0 h 92"/>
                <a:gd name="T82" fmla="*/ 0 w 130"/>
                <a:gd name="T83" fmla="*/ 0 h 92"/>
                <a:gd name="T84" fmla="*/ 0 w 130"/>
                <a:gd name="T85" fmla="*/ 0 h 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0"/>
                <a:gd name="T130" fmla="*/ 0 h 92"/>
                <a:gd name="T131" fmla="*/ 130 w 130"/>
                <a:gd name="T132" fmla="*/ 92 h 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0" h="92">
                  <a:moveTo>
                    <a:pt x="26" y="0"/>
                  </a:moveTo>
                  <a:lnTo>
                    <a:pt x="29" y="4"/>
                  </a:lnTo>
                  <a:lnTo>
                    <a:pt x="35" y="7"/>
                  </a:lnTo>
                  <a:lnTo>
                    <a:pt x="39" y="7"/>
                  </a:lnTo>
                  <a:lnTo>
                    <a:pt x="46" y="7"/>
                  </a:lnTo>
                  <a:lnTo>
                    <a:pt x="51" y="5"/>
                  </a:lnTo>
                  <a:lnTo>
                    <a:pt x="58" y="5"/>
                  </a:lnTo>
                  <a:lnTo>
                    <a:pt x="64" y="4"/>
                  </a:lnTo>
                  <a:lnTo>
                    <a:pt x="71" y="6"/>
                  </a:lnTo>
                  <a:lnTo>
                    <a:pt x="70" y="13"/>
                  </a:lnTo>
                  <a:lnTo>
                    <a:pt x="65" y="18"/>
                  </a:lnTo>
                  <a:lnTo>
                    <a:pt x="59" y="22"/>
                  </a:lnTo>
                  <a:lnTo>
                    <a:pt x="53" y="27"/>
                  </a:lnTo>
                  <a:lnTo>
                    <a:pt x="61" y="27"/>
                  </a:lnTo>
                  <a:lnTo>
                    <a:pt x="68" y="24"/>
                  </a:lnTo>
                  <a:lnTo>
                    <a:pt x="75" y="21"/>
                  </a:lnTo>
                  <a:lnTo>
                    <a:pt x="83" y="17"/>
                  </a:lnTo>
                  <a:lnTo>
                    <a:pt x="92" y="11"/>
                  </a:lnTo>
                  <a:lnTo>
                    <a:pt x="100" y="6"/>
                  </a:lnTo>
                  <a:lnTo>
                    <a:pt x="108" y="3"/>
                  </a:lnTo>
                  <a:lnTo>
                    <a:pt x="117" y="0"/>
                  </a:lnTo>
                  <a:lnTo>
                    <a:pt x="117" y="6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21" y="25"/>
                  </a:lnTo>
                  <a:lnTo>
                    <a:pt x="110" y="23"/>
                  </a:lnTo>
                  <a:lnTo>
                    <a:pt x="100" y="25"/>
                  </a:lnTo>
                  <a:lnTo>
                    <a:pt x="89" y="32"/>
                  </a:lnTo>
                  <a:lnTo>
                    <a:pt x="80" y="37"/>
                  </a:lnTo>
                  <a:lnTo>
                    <a:pt x="82" y="42"/>
                  </a:lnTo>
                  <a:lnTo>
                    <a:pt x="88" y="44"/>
                  </a:lnTo>
                  <a:lnTo>
                    <a:pt x="96" y="40"/>
                  </a:lnTo>
                  <a:lnTo>
                    <a:pt x="104" y="37"/>
                  </a:lnTo>
                  <a:lnTo>
                    <a:pt x="111" y="35"/>
                  </a:lnTo>
                  <a:lnTo>
                    <a:pt x="118" y="35"/>
                  </a:lnTo>
                  <a:lnTo>
                    <a:pt x="122" y="35"/>
                  </a:lnTo>
                  <a:lnTo>
                    <a:pt x="126" y="37"/>
                  </a:lnTo>
                  <a:lnTo>
                    <a:pt x="128" y="40"/>
                  </a:lnTo>
                  <a:lnTo>
                    <a:pt x="130" y="47"/>
                  </a:lnTo>
                  <a:lnTo>
                    <a:pt x="123" y="48"/>
                  </a:lnTo>
                  <a:lnTo>
                    <a:pt x="117" y="51"/>
                  </a:lnTo>
                  <a:lnTo>
                    <a:pt x="110" y="52"/>
                  </a:lnTo>
                  <a:lnTo>
                    <a:pt x="105" y="56"/>
                  </a:lnTo>
                  <a:lnTo>
                    <a:pt x="98" y="57"/>
                  </a:lnTo>
                  <a:lnTo>
                    <a:pt x="92" y="60"/>
                  </a:lnTo>
                  <a:lnTo>
                    <a:pt x="85" y="63"/>
                  </a:lnTo>
                  <a:lnTo>
                    <a:pt x="80" y="67"/>
                  </a:lnTo>
                  <a:lnTo>
                    <a:pt x="87" y="66"/>
                  </a:lnTo>
                  <a:lnTo>
                    <a:pt x="97" y="65"/>
                  </a:lnTo>
                  <a:lnTo>
                    <a:pt x="106" y="61"/>
                  </a:lnTo>
                  <a:lnTo>
                    <a:pt x="117" y="58"/>
                  </a:lnTo>
                  <a:lnTo>
                    <a:pt x="117" y="62"/>
                  </a:lnTo>
                  <a:lnTo>
                    <a:pt x="118" y="67"/>
                  </a:lnTo>
                  <a:lnTo>
                    <a:pt x="118" y="73"/>
                  </a:lnTo>
                  <a:lnTo>
                    <a:pt x="121" y="77"/>
                  </a:lnTo>
                  <a:lnTo>
                    <a:pt x="114" y="77"/>
                  </a:lnTo>
                  <a:lnTo>
                    <a:pt x="106" y="78"/>
                  </a:lnTo>
                  <a:lnTo>
                    <a:pt x="100" y="79"/>
                  </a:lnTo>
                  <a:lnTo>
                    <a:pt x="94" y="83"/>
                  </a:lnTo>
                  <a:lnTo>
                    <a:pt x="86" y="84"/>
                  </a:lnTo>
                  <a:lnTo>
                    <a:pt x="80" y="87"/>
                  </a:lnTo>
                  <a:lnTo>
                    <a:pt x="73" y="88"/>
                  </a:lnTo>
                  <a:lnTo>
                    <a:pt x="67" y="90"/>
                  </a:lnTo>
                  <a:lnTo>
                    <a:pt x="61" y="91"/>
                  </a:lnTo>
                  <a:lnTo>
                    <a:pt x="53" y="92"/>
                  </a:lnTo>
                  <a:lnTo>
                    <a:pt x="47" y="92"/>
                  </a:lnTo>
                  <a:lnTo>
                    <a:pt x="43" y="92"/>
                  </a:lnTo>
                  <a:lnTo>
                    <a:pt x="37" y="89"/>
                  </a:lnTo>
                  <a:lnTo>
                    <a:pt x="34" y="88"/>
                  </a:lnTo>
                  <a:lnTo>
                    <a:pt x="30" y="83"/>
                  </a:lnTo>
                  <a:lnTo>
                    <a:pt x="28" y="77"/>
                  </a:lnTo>
                  <a:lnTo>
                    <a:pt x="20" y="80"/>
                  </a:lnTo>
                  <a:lnTo>
                    <a:pt x="12" y="76"/>
                  </a:lnTo>
                  <a:lnTo>
                    <a:pt x="9" y="70"/>
                  </a:lnTo>
                  <a:lnTo>
                    <a:pt x="5" y="65"/>
                  </a:lnTo>
                  <a:lnTo>
                    <a:pt x="3" y="58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3" y="17"/>
                  </a:lnTo>
                  <a:lnTo>
                    <a:pt x="5" y="10"/>
                  </a:lnTo>
                  <a:lnTo>
                    <a:pt x="11" y="5"/>
                  </a:lnTo>
                  <a:lnTo>
                    <a:pt x="17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8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3" name="Freeform 441"/>
            <p:cNvSpPr>
              <a:spLocks/>
            </p:cNvSpPr>
            <p:nvPr/>
          </p:nvSpPr>
          <p:spPr bwMode="auto">
            <a:xfrm>
              <a:off x="7016" y="3794"/>
              <a:ext cx="16" cy="88"/>
            </a:xfrm>
            <a:custGeom>
              <a:avLst/>
              <a:gdLst>
                <a:gd name="T0" fmla="*/ 0 w 64"/>
                <a:gd name="T1" fmla="*/ 0 h 354"/>
                <a:gd name="T2" fmla="*/ 0 w 64"/>
                <a:gd name="T3" fmla="*/ 0 h 354"/>
                <a:gd name="T4" fmla="*/ 0 w 64"/>
                <a:gd name="T5" fmla="*/ 0 h 354"/>
                <a:gd name="T6" fmla="*/ 0 w 64"/>
                <a:gd name="T7" fmla="*/ 0 h 354"/>
                <a:gd name="T8" fmla="*/ 0 w 64"/>
                <a:gd name="T9" fmla="*/ 0 h 354"/>
                <a:gd name="T10" fmla="*/ 0 w 64"/>
                <a:gd name="T11" fmla="*/ 0 h 354"/>
                <a:gd name="T12" fmla="*/ 0 w 64"/>
                <a:gd name="T13" fmla="*/ 0 h 354"/>
                <a:gd name="T14" fmla="*/ 0 w 64"/>
                <a:gd name="T15" fmla="*/ 0 h 354"/>
                <a:gd name="T16" fmla="*/ 0 w 64"/>
                <a:gd name="T17" fmla="*/ 0 h 354"/>
                <a:gd name="T18" fmla="*/ 0 w 64"/>
                <a:gd name="T19" fmla="*/ 0 h 354"/>
                <a:gd name="T20" fmla="*/ 0 w 64"/>
                <a:gd name="T21" fmla="*/ 0 h 354"/>
                <a:gd name="T22" fmla="*/ 0 w 64"/>
                <a:gd name="T23" fmla="*/ 0 h 354"/>
                <a:gd name="T24" fmla="*/ 0 w 64"/>
                <a:gd name="T25" fmla="*/ 0 h 354"/>
                <a:gd name="T26" fmla="*/ 0 w 64"/>
                <a:gd name="T27" fmla="*/ 0 h 354"/>
                <a:gd name="T28" fmla="*/ 0 w 64"/>
                <a:gd name="T29" fmla="*/ 0 h 354"/>
                <a:gd name="T30" fmla="*/ 0 w 64"/>
                <a:gd name="T31" fmla="*/ 0 h 354"/>
                <a:gd name="T32" fmla="*/ 0 w 64"/>
                <a:gd name="T33" fmla="*/ 0 h 354"/>
                <a:gd name="T34" fmla="*/ 0 w 64"/>
                <a:gd name="T35" fmla="*/ 0 h 354"/>
                <a:gd name="T36" fmla="*/ 0 w 64"/>
                <a:gd name="T37" fmla="*/ 0 h 354"/>
                <a:gd name="T38" fmla="*/ 0 w 64"/>
                <a:gd name="T39" fmla="*/ 0 h 354"/>
                <a:gd name="T40" fmla="*/ 0 w 64"/>
                <a:gd name="T41" fmla="*/ 0 h 354"/>
                <a:gd name="T42" fmla="*/ 0 w 64"/>
                <a:gd name="T43" fmla="*/ 0 h 354"/>
                <a:gd name="T44" fmla="*/ 0 w 64"/>
                <a:gd name="T45" fmla="*/ 0 h 354"/>
                <a:gd name="T46" fmla="*/ 0 w 64"/>
                <a:gd name="T47" fmla="*/ 0 h 354"/>
                <a:gd name="T48" fmla="*/ 0 w 64"/>
                <a:gd name="T49" fmla="*/ 0 h 354"/>
                <a:gd name="T50" fmla="*/ 0 w 64"/>
                <a:gd name="T51" fmla="*/ 0 h 354"/>
                <a:gd name="T52" fmla="*/ 0 w 64"/>
                <a:gd name="T53" fmla="*/ 0 h 354"/>
                <a:gd name="T54" fmla="*/ 0 w 64"/>
                <a:gd name="T55" fmla="*/ 0 h 354"/>
                <a:gd name="T56" fmla="*/ 0 w 64"/>
                <a:gd name="T57" fmla="*/ 0 h 354"/>
                <a:gd name="T58" fmla="*/ 0 w 64"/>
                <a:gd name="T59" fmla="*/ 0 h 354"/>
                <a:gd name="T60" fmla="*/ 0 w 64"/>
                <a:gd name="T61" fmla="*/ 0 h 354"/>
                <a:gd name="T62" fmla="*/ 0 w 64"/>
                <a:gd name="T63" fmla="*/ 0 h 354"/>
                <a:gd name="T64" fmla="*/ 0 w 64"/>
                <a:gd name="T65" fmla="*/ 0 h 354"/>
                <a:gd name="T66" fmla="*/ 0 w 64"/>
                <a:gd name="T67" fmla="*/ 0 h 354"/>
                <a:gd name="T68" fmla="*/ 0 w 64"/>
                <a:gd name="T69" fmla="*/ 0 h 354"/>
                <a:gd name="T70" fmla="*/ 0 w 64"/>
                <a:gd name="T71" fmla="*/ 0 h 354"/>
                <a:gd name="T72" fmla="*/ 0 w 64"/>
                <a:gd name="T73" fmla="*/ 0 h 354"/>
                <a:gd name="T74" fmla="*/ 0 w 64"/>
                <a:gd name="T75" fmla="*/ 0 h 354"/>
                <a:gd name="T76" fmla="*/ 0 w 64"/>
                <a:gd name="T77" fmla="*/ 0 h 3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4"/>
                <a:gd name="T118" fmla="*/ 0 h 354"/>
                <a:gd name="T119" fmla="*/ 64 w 64"/>
                <a:gd name="T120" fmla="*/ 354 h 35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4" h="354">
                  <a:moveTo>
                    <a:pt x="38" y="0"/>
                  </a:moveTo>
                  <a:lnTo>
                    <a:pt x="44" y="1"/>
                  </a:lnTo>
                  <a:lnTo>
                    <a:pt x="50" y="2"/>
                  </a:lnTo>
                  <a:lnTo>
                    <a:pt x="56" y="3"/>
                  </a:lnTo>
                  <a:lnTo>
                    <a:pt x="64" y="4"/>
                  </a:lnTo>
                  <a:lnTo>
                    <a:pt x="62" y="6"/>
                  </a:lnTo>
                  <a:lnTo>
                    <a:pt x="58" y="10"/>
                  </a:lnTo>
                  <a:lnTo>
                    <a:pt x="54" y="12"/>
                  </a:lnTo>
                  <a:lnTo>
                    <a:pt x="51" y="14"/>
                  </a:lnTo>
                  <a:lnTo>
                    <a:pt x="53" y="30"/>
                  </a:lnTo>
                  <a:lnTo>
                    <a:pt x="56" y="49"/>
                  </a:lnTo>
                  <a:lnTo>
                    <a:pt x="57" y="66"/>
                  </a:lnTo>
                  <a:lnTo>
                    <a:pt x="58" y="84"/>
                  </a:lnTo>
                  <a:lnTo>
                    <a:pt x="57" y="102"/>
                  </a:lnTo>
                  <a:lnTo>
                    <a:pt x="57" y="121"/>
                  </a:lnTo>
                  <a:lnTo>
                    <a:pt x="56" y="139"/>
                  </a:lnTo>
                  <a:lnTo>
                    <a:pt x="56" y="158"/>
                  </a:lnTo>
                  <a:lnTo>
                    <a:pt x="54" y="175"/>
                  </a:lnTo>
                  <a:lnTo>
                    <a:pt x="53" y="195"/>
                  </a:lnTo>
                  <a:lnTo>
                    <a:pt x="52" y="212"/>
                  </a:lnTo>
                  <a:lnTo>
                    <a:pt x="52" y="230"/>
                  </a:lnTo>
                  <a:lnTo>
                    <a:pt x="51" y="249"/>
                  </a:lnTo>
                  <a:lnTo>
                    <a:pt x="52" y="267"/>
                  </a:lnTo>
                  <a:lnTo>
                    <a:pt x="52" y="284"/>
                  </a:lnTo>
                  <a:lnTo>
                    <a:pt x="54" y="303"/>
                  </a:lnTo>
                  <a:lnTo>
                    <a:pt x="51" y="311"/>
                  </a:lnTo>
                  <a:lnTo>
                    <a:pt x="51" y="320"/>
                  </a:lnTo>
                  <a:lnTo>
                    <a:pt x="52" y="328"/>
                  </a:lnTo>
                  <a:lnTo>
                    <a:pt x="51" y="336"/>
                  </a:lnTo>
                  <a:lnTo>
                    <a:pt x="44" y="334"/>
                  </a:lnTo>
                  <a:lnTo>
                    <a:pt x="40" y="338"/>
                  </a:lnTo>
                  <a:lnTo>
                    <a:pt x="38" y="342"/>
                  </a:lnTo>
                  <a:lnTo>
                    <a:pt x="38" y="346"/>
                  </a:lnTo>
                  <a:lnTo>
                    <a:pt x="38" y="350"/>
                  </a:lnTo>
                  <a:lnTo>
                    <a:pt x="40" y="354"/>
                  </a:lnTo>
                  <a:lnTo>
                    <a:pt x="30" y="354"/>
                  </a:lnTo>
                  <a:lnTo>
                    <a:pt x="22" y="352"/>
                  </a:lnTo>
                  <a:lnTo>
                    <a:pt x="16" y="348"/>
                  </a:lnTo>
                  <a:lnTo>
                    <a:pt x="12" y="345"/>
                  </a:lnTo>
                  <a:lnTo>
                    <a:pt x="10" y="340"/>
                  </a:lnTo>
                  <a:lnTo>
                    <a:pt x="7" y="334"/>
                  </a:lnTo>
                  <a:lnTo>
                    <a:pt x="5" y="328"/>
                  </a:lnTo>
                  <a:lnTo>
                    <a:pt x="5" y="321"/>
                  </a:lnTo>
                  <a:lnTo>
                    <a:pt x="4" y="314"/>
                  </a:lnTo>
                  <a:lnTo>
                    <a:pt x="3" y="308"/>
                  </a:lnTo>
                  <a:lnTo>
                    <a:pt x="3" y="302"/>
                  </a:lnTo>
                  <a:lnTo>
                    <a:pt x="3" y="296"/>
                  </a:lnTo>
                  <a:lnTo>
                    <a:pt x="3" y="290"/>
                  </a:lnTo>
                  <a:lnTo>
                    <a:pt x="3" y="283"/>
                  </a:lnTo>
                  <a:lnTo>
                    <a:pt x="3" y="278"/>
                  </a:lnTo>
                  <a:lnTo>
                    <a:pt x="4" y="271"/>
                  </a:lnTo>
                  <a:lnTo>
                    <a:pt x="4" y="265"/>
                  </a:lnTo>
                  <a:lnTo>
                    <a:pt x="4" y="260"/>
                  </a:lnTo>
                  <a:lnTo>
                    <a:pt x="4" y="253"/>
                  </a:lnTo>
                  <a:lnTo>
                    <a:pt x="4" y="249"/>
                  </a:lnTo>
                  <a:lnTo>
                    <a:pt x="3" y="238"/>
                  </a:lnTo>
                  <a:lnTo>
                    <a:pt x="0" y="229"/>
                  </a:lnTo>
                  <a:lnTo>
                    <a:pt x="0" y="215"/>
                  </a:lnTo>
                  <a:lnTo>
                    <a:pt x="1" y="200"/>
                  </a:lnTo>
                  <a:lnTo>
                    <a:pt x="1" y="185"/>
                  </a:lnTo>
                  <a:lnTo>
                    <a:pt x="3" y="171"/>
                  </a:lnTo>
                  <a:lnTo>
                    <a:pt x="1" y="155"/>
                  </a:lnTo>
                  <a:lnTo>
                    <a:pt x="1" y="141"/>
                  </a:lnTo>
                  <a:lnTo>
                    <a:pt x="1" y="125"/>
                  </a:lnTo>
                  <a:lnTo>
                    <a:pt x="1" y="111"/>
                  </a:lnTo>
                  <a:lnTo>
                    <a:pt x="1" y="96"/>
                  </a:lnTo>
                  <a:lnTo>
                    <a:pt x="1" y="81"/>
                  </a:lnTo>
                  <a:lnTo>
                    <a:pt x="1" y="67"/>
                  </a:lnTo>
                  <a:lnTo>
                    <a:pt x="4" y="53"/>
                  </a:lnTo>
                  <a:lnTo>
                    <a:pt x="6" y="39"/>
                  </a:lnTo>
                  <a:lnTo>
                    <a:pt x="10" y="27"/>
                  </a:lnTo>
                  <a:lnTo>
                    <a:pt x="13" y="15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9" y="4"/>
                  </a:lnTo>
                  <a:lnTo>
                    <a:pt x="33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4" name="Freeform 442"/>
            <p:cNvSpPr>
              <a:spLocks/>
            </p:cNvSpPr>
            <p:nvPr/>
          </p:nvSpPr>
          <p:spPr bwMode="auto">
            <a:xfrm>
              <a:off x="7040" y="3795"/>
              <a:ext cx="42" cy="27"/>
            </a:xfrm>
            <a:custGeom>
              <a:avLst/>
              <a:gdLst>
                <a:gd name="T0" fmla="*/ 0 w 171"/>
                <a:gd name="T1" fmla="*/ 0 h 108"/>
                <a:gd name="T2" fmla="*/ 0 w 171"/>
                <a:gd name="T3" fmla="*/ 0 h 108"/>
                <a:gd name="T4" fmla="*/ 0 w 171"/>
                <a:gd name="T5" fmla="*/ 0 h 108"/>
                <a:gd name="T6" fmla="*/ 0 w 171"/>
                <a:gd name="T7" fmla="*/ 0 h 108"/>
                <a:gd name="T8" fmla="*/ 0 w 171"/>
                <a:gd name="T9" fmla="*/ 0 h 108"/>
                <a:gd name="T10" fmla="*/ 0 w 171"/>
                <a:gd name="T11" fmla="*/ 0 h 108"/>
                <a:gd name="T12" fmla="*/ 0 w 171"/>
                <a:gd name="T13" fmla="*/ 0 h 108"/>
                <a:gd name="T14" fmla="*/ 0 w 171"/>
                <a:gd name="T15" fmla="*/ 0 h 108"/>
                <a:gd name="T16" fmla="*/ 0 w 171"/>
                <a:gd name="T17" fmla="*/ 0 h 108"/>
                <a:gd name="T18" fmla="*/ 0 w 171"/>
                <a:gd name="T19" fmla="*/ 0 h 108"/>
                <a:gd name="T20" fmla="*/ 0 w 171"/>
                <a:gd name="T21" fmla="*/ 0 h 108"/>
                <a:gd name="T22" fmla="*/ 0 w 171"/>
                <a:gd name="T23" fmla="*/ 0 h 108"/>
                <a:gd name="T24" fmla="*/ 0 w 171"/>
                <a:gd name="T25" fmla="*/ 0 h 108"/>
                <a:gd name="T26" fmla="*/ 0 w 171"/>
                <a:gd name="T27" fmla="*/ 0 h 108"/>
                <a:gd name="T28" fmla="*/ 0 w 171"/>
                <a:gd name="T29" fmla="*/ 0 h 108"/>
                <a:gd name="T30" fmla="*/ 0 w 171"/>
                <a:gd name="T31" fmla="*/ 0 h 108"/>
                <a:gd name="T32" fmla="*/ 0 w 171"/>
                <a:gd name="T33" fmla="*/ 0 h 108"/>
                <a:gd name="T34" fmla="*/ 0 w 171"/>
                <a:gd name="T35" fmla="*/ 0 h 108"/>
                <a:gd name="T36" fmla="*/ 0 w 171"/>
                <a:gd name="T37" fmla="*/ 0 h 108"/>
                <a:gd name="T38" fmla="*/ 0 w 171"/>
                <a:gd name="T39" fmla="*/ 0 h 108"/>
                <a:gd name="T40" fmla="*/ 0 w 171"/>
                <a:gd name="T41" fmla="*/ 0 h 108"/>
                <a:gd name="T42" fmla="*/ 0 w 171"/>
                <a:gd name="T43" fmla="*/ 0 h 108"/>
                <a:gd name="T44" fmla="*/ 0 w 171"/>
                <a:gd name="T45" fmla="*/ 0 h 108"/>
                <a:gd name="T46" fmla="*/ 0 w 171"/>
                <a:gd name="T47" fmla="*/ 0 h 108"/>
                <a:gd name="T48" fmla="*/ 0 w 171"/>
                <a:gd name="T49" fmla="*/ 0 h 108"/>
                <a:gd name="T50" fmla="*/ 0 w 171"/>
                <a:gd name="T51" fmla="*/ 0 h 108"/>
                <a:gd name="T52" fmla="*/ 0 w 171"/>
                <a:gd name="T53" fmla="*/ 0 h 108"/>
                <a:gd name="T54" fmla="*/ 0 w 171"/>
                <a:gd name="T55" fmla="*/ 0 h 108"/>
                <a:gd name="T56" fmla="*/ 0 w 171"/>
                <a:gd name="T57" fmla="*/ 0 h 108"/>
                <a:gd name="T58" fmla="*/ 0 w 171"/>
                <a:gd name="T59" fmla="*/ 0 h 108"/>
                <a:gd name="T60" fmla="*/ 0 w 171"/>
                <a:gd name="T61" fmla="*/ 0 h 108"/>
                <a:gd name="T62" fmla="*/ 0 w 171"/>
                <a:gd name="T63" fmla="*/ 0 h 108"/>
                <a:gd name="T64" fmla="*/ 0 w 171"/>
                <a:gd name="T65" fmla="*/ 0 h 108"/>
                <a:gd name="T66" fmla="*/ 0 w 171"/>
                <a:gd name="T67" fmla="*/ 0 h 108"/>
                <a:gd name="T68" fmla="*/ 0 w 171"/>
                <a:gd name="T69" fmla="*/ 0 h 108"/>
                <a:gd name="T70" fmla="*/ 0 w 171"/>
                <a:gd name="T71" fmla="*/ 0 h 108"/>
                <a:gd name="T72" fmla="*/ 0 w 171"/>
                <a:gd name="T73" fmla="*/ 0 h 108"/>
                <a:gd name="T74" fmla="*/ 0 w 171"/>
                <a:gd name="T75" fmla="*/ 0 h 108"/>
                <a:gd name="T76" fmla="*/ 0 w 171"/>
                <a:gd name="T77" fmla="*/ 0 h 108"/>
                <a:gd name="T78" fmla="*/ 0 w 171"/>
                <a:gd name="T79" fmla="*/ 0 h 108"/>
                <a:gd name="T80" fmla="*/ 0 w 171"/>
                <a:gd name="T81" fmla="*/ 0 h 108"/>
                <a:gd name="T82" fmla="*/ 0 w 171"/>
                <a:gd name="T83" fmla="*/ 0 h 108"/>
                <a:gd name="T84" fmla="*/ 0 w 171"/>
                <a:gd name="T85" fmla="*/ 0 h 108"/>
                <a:gd name="T86" fmla="*/ 0 w 171"/>
                <a:gd name="T87" fmla="*/ 0 h 108"/>
                <a:gd name="T88" fmla="*/ 0 w 171"/>
                <a:gd name="T89" fmla="*/ 0 h 108"/>
                <a:gd name="T90" fmla="*/ 0 w 171"/>
                <a:gd name="T91" fmla="*/ 0 h 1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1"/>
                <a:gd name="T139" fmla="*/ 0 h 108"/>
                <a:gd name="T140" fmla="*/ 171 w 171"/>
                <a:gd name="T141" fmla="*/ 108 h 1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1" h="108">
                  <a:moveTo>
                    <a:pt x="81" y="0"/>
                  </a:moveTo>
                  <a:lnTo>
                    <a:pt x="84" y="5"/>
                  </a:lnTo>
                  <a:lnTo>
                    <a:pt x="84" y="9"/>
                  </a:lnTo>
                  <a:lnTo>
                    <a:pt x="80" y="15"/>
                  </a:lnTo>
                  <a:lnTo>
                    <a:pt x="78" y="19"/>
                  </a:lnTo>
                  <a:lnTo>
                    <a:pt x="72" y="28"/>
                  </a:lnTo>
                  <a:lnTo>
                    <a:pt x="68" y="35"/>
                  </a:lnTo>
                  <a:lnTo>
                    <a:pt x="74" y="30"/>
                  </a:lnTo>
                  <a:lnTo>
                    <a:pt x="81" y="27"/>
                  </a:lnTo>
                  <a:lnTo>
                    <a:pt x="87" y="21"/>
                  </a:lnTo>
                  <a:lnTo>
                    <a:pt x="96" y="18"/>
                  </a:lnTo>
                  <a:lnTo>
                    <a:pt x="102" y="14"/>
                  </a:lnTo>
                  <a:lnTo>
                    <a:pt x="109" y="9"/>
                  </a:lnTo>
                  <a:lnTo>
                    <a:pt x="116" y="7"/>
                  </a:lnTo>
                  <a:lnTo>
                    <a:pt x="125" y="6"/>
                  </a:lnTo>
                  <a:lnTo>
                    <a:pt x="126" y="11"/>
                  </a:lnTo>
                  <a:lnTo>
                    <a:pt x="127" y="18"/>
                  </a:lnTo>
                  <a:lnTo>
                    <a:pt x="128" y="23"/>
                  </a:lnTo>
                  <a:lnTo>
                    <a:pt x="130" y="29"/>
                  </a:lnTo>
                  <a:lnTo>
                    <a:pt x="122" y="31"/>
                  </a:lnTo>
                  <a:lnTo>
                    <a:pt x="116" y="35"/>
                  </a:lnTo>
                  <a:lnTo>
                    <a:pt x="109" y="41"/>
                  </a:lnTo>
                  <a:lnTo>
                    <a:pt x="103" y="46"/>
                  </a:lnTo>
                  <a:lnTo>
                    <a:pt x="96" y="50"/>
                  </a:lnTo>
                  <a:lnTo>
                    <a:pt x="89" y="56"/>
                  </a:lnTo>
                  <a:lnTo>
                    <a:pt x="81" y="59"/>
                  </a:lnTo>
                  <a:lnTo>
                    <a:pt x="74" y="61"/>
                  </a:lnTo>
                  <a:lnTo>
                    <a:pt x="77" y="64"/>
                  </a:lnTo>
                  <a:lnTo>
                    <a:pt x="84" y="64"/>
                  </a:lnTo>
                  <a:lnTo>
                    <a:pt x="92" y="61"/>
                  </a:lnTo>
                  <a:lnTo>
                    <a:pt x="103" y="58"/>
                  </a:lnTo>
                  <a:lnTo>
                    <a:pt x="113" y="51"/>
                  </a:lnTo>
                  <a:lnTo>
                    <a:pt x="124" y="47"/>
                  </a:lnTo>
                  <a:lnTo>
                    <a:pt x="132" y="42"/>
                  </a:lnTo>
                  <a:lnTo>
                    <a:pt x="140" y="41"/>
                  </a:lnTo>
                  <a:lnTo>
                    <a:pt x="144" y="40"/>
                  </a:lnTo>
                  <a:lnTo>
                    <a:pt x="145" y="42"/>
                  </a:lnTo>
                  <a:lnTo>
                    <a:pt x="144" y="45"/>
                  </a:lnTo>
                  <a:lnTo>
                    <a:pt x="142" y="49"/>
                  </a:lnTo>
                  <a:lnTo>
                    <a:pt x="138" y="55"/>
                  </a:lnTo>
                  <a:lnTo>
                    <a:pt x="133" y="61"/>
                  </a:lnTo>
                  <a:lnTo>
                    <a:pt x="124" y="70"/>
                  </a:lnTo>
                  <a:lnTo>
                    <a:pt x="121" y="74"/>
                  </a:lnTo>
                  <a:lnTo>
                    <a:pt x="121" y="75"/>
                  </a:lnTo>
                  <a:lnTo>
                    <a:pt x="125" y="76"/>
                  </a:lnTo>
                  <a:lnTo>
                    <a:pt x="131" y="74"/>
                  </a:lnTo>
                  <a:lnTo>
                    <a:pt x="138" y="73"/>
                  </a:lnTo>
                  <a:lnTo>
                    <a:pt x="146" y="72"/>
                  </a:lnTo>
                  <a:lnTo>
                    <a:pt x="156" y="72"/>
                  </a:lnTo>
                  <a:lnTo>
                    <a:pt x="161" y="72"/>
                  </a:lnTo>
                  <a:lnTo>
                    <a:pt x="167" y="75"/>
                  </a:lnTo>
                  <a:lnTo>
                    <a:pt x="168" y="80"/>
                  </a:lnTo>
                  <a:lnTo>
                    <a:pt x="171" y="87"/>
                  </a:lnTo>
                  <a:lnTo>
                    <a:pt x="157" y="87"/>
                  </a:lnTo>
                  <a:lnTo>
                    <a:pt x="145" y="90"/>
                  </a:lnTo>
                  <a:lnTo>
                    <a:pt x="132" y="93"/>
                  </a:lnTo>
                  <a:lnTo>
                    <a:pt x="118" y="97"/>
                  </a:lnTo>
                  <a:lnTo>
                    <a:pt x="102" y="100"/>
                  </a:lnTo>
                  <a:lnTo>
                    <a:pt x="86" y="103"/>
                  </a:lnTo>
                  <a:lnTo>
                    <a:pt x="72" y="104"/>
                  </a:lnTo>
                  <a:lnTo>
                    <a:pt x="59" y="108"/>
                  </a:lnTo>
                  <a:lnTo>
                    <a:pt x="44" y="107"/>
                  </a:lnTo>
                  <a:lnTo>
                    <a:pt x="32" y="106"/>
                  </a:lnTo>
                  <a:lnTo>
                    <a:pt x="21" y="103"/>
                  </a:lnTo>
                  <a:lnTo>
                    <a:pt x="13" y="98"/>
                  </a:lnTo>
                  <a:lnTo>
                    <a:pt x="4" y="89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8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4"/>
                  </a:lnTo>
                  <a:lnTo>
                    <a:pt x="8" y="20"/>
                  </a:lnTo>
                  <a:lnTo>
                    <a:pt x="14" y="17"/>
                  </a:lnTo>
                  <a:lnTo>
                    <a:pt x="19" y="14"/>
                  </a:lnTo>
                  <a:lnTo>
                    <a:pt x="24" y="13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8"/>
                  </a:lnTo>
                  <a:lnTo>
                    <a:pt x="26" y="21"/>
                  </a:lnTo>
                  <a:lnTo>
                    <a:pt x="19" y="28"/>
                  </a:lnTo>
                  <a:lnTo>
                    <a:pt x="19" y="31"/>
                  </a:lnTo>
                  <a:lnTo>
                    <a:pt x="19" y="38"/>
                  </a:lnTo>
                  <a:lnTo>
                    <a:pt x="28" y="38"/>
                  </a:lnTo>
                  <a:lnTo>
                    <a:pt x="38" y="36"/>
                  </a:lnTo>
                  <a:lnTo>
                    <a:pt x="45" y="31"/>
                  </a:lnTo>
                  <a:lnTo>
                    <a:pt x="53" y="27"/>
                  </a:lnTo>
                  <a:lnTo>
                    <a:pt x="59" y="19"/>
                  </a:lnTo>
                  <a:lnTo>
                    <a:pt x="65" y="11"/>
                  </a:lnTo>
                  <a:lnTo>
                    <a:pt x="73" y="5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E8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5" name="Freeform 443"/>
            <p:cNvSpPr>
              <a:spLocks/>
            </p:cNvSpPr>
            <p:nvPr/>
          </p:nvSpPr>
          <p:spPr bwMode="auto">
            <a:xfrm>
              <a:off x="6961" y="3799"/>
              <a:ext cx="50" cy="31"/>
            </a:xfrm>
            <a:custGeom>
              <a:avLst/>
              <a:gdLst>
                <a:gd name="T0" fmla="*/ 0 w 201"/>
                <a:gd name="T1" fmla="*/ 0 h 124"/>
                <a:gd name="T2" fmla="*/ 0 w 201"/>
                <a:gd name="T3" fmla="*/ 0 h 124"/>
                <a:gd name="T4" fmla="*/ 0 w 201"/>
                <a:gd name="T5" fmla="*/ 0 h 124"/>
                <a:gd name="T6" fmla="*/ 0 w 201"/>
                <a:gd name="T7" fmla="*/ 0 h 124"/>
                <a:gd name="T8" fmla="*/ 0 w 201"/>
                <a:gd name="T9" fmla="*/ 0 h 124"/>
                <a:gd name="T10" fmla="*/ 0 w 201"/>
                <a:gd name="T11" fmla="*/ 0 h 124"/>
                <a:gd name="T12" fmla="*/ 0 w 201"/>
                <a:gd name="T13" fmla="*/ 0 h 124"/>
                <a:gd name="T14" fmla="*/ 0 w 201"/>
                <a:gd name="T15" fmla="*/ 0 h 124"/>
                <a:gd name="T16" fmla="*/ 0 w 201"/>
                <a:gd name="T17" fmla="*/ 0 h 124"/>
                <a:gd name="T18" fmla="*/ 0 w 201"/>
                <a:gd name="T19" fmla="*/ 0 h 124"/>
                <a:gd name="T20" fmla="*/ 0 w 201"/>
                <a:gd name="T21" fmla="*/ 0 h 124"/>
                <a:gd name="T22" fmla="*/ 0 w 201"/>
                <a:gd name="T23" fmla="*/ 0 h 124"/>
                <a:gd name="T24" fmla="*/ 0 w 201"/>
                <a:gd name="T25" fmla="*/ 0 h 124"/>
                <a:gd name="T26" fmla="*/ 0 w 201"/>
                <a:gd name="T27" fmla="*/ 0 h 124"/>
                <a:gd name="T28" fmla="*/ 0 w 201"/>
                <a:gd name="T29" fmla="*/ 0 h 124"/>
                <a:gd name="T30" fmla="*/ 0 w 201"/>
                <a:gd name="T31" fmla="*/ 0 h 124"/>
                <a:gd name="T32" fmla="*/ 0 w 201"/>
                <a:gd name="T33" fmla="*/ 0 h 124"/>
                <a:gd name="T34" fmla="*/ 0 w 201"/>
                <a:gd name="T35" fmla="*/ 0 h 124"/>
                <a:gd name="T36" fmla="*/ 0 w 201"/>
                <a:gd name="T37" fmla="*/ 0 h 124"/>
                <a:gd name="T38" fmla="*/ 0 w 201"/>
                <a:gd name="T39" fmla="*/ 0 h 124"/>
                <a:gd name="T40" fmla="*/ 0 w 201"/>
                <a:gd name="T41" fmla="*/ 0 h 124"/>
                <a:gd name="T42" fmla="*/ 0 w 201"/>
                <a:gd name="T43" fmla="*/ 0 h 124"/>
                <a:gd name="T44" fmla="*/ 0 w 201"/>
                <a:gd name="T45" fmla="*/ 0 h 124"/>
                <a:gd name="T46" fmla="*/ 0 w 201"/>
                <a:gd name="T47" fmla="*/ 0 h 124"/>
                <a:gd name="T48" fmla="*/ 0 w 201"/>
                <a:gd name="T49" fmla="*/ 0 h 124"/>
                <a:gd name="T50" fmla="*/ 0 w 201"/>
                <a:gd name="T51" fmla="*/ 0 h 124"/>
                <a:gd name="T52" fmla="*/ 0 w 201"/>
                <a:gd name="T53" fmla="*/ 0 h 124"/>
                <a:gd name="T54" fmla="*/ 0 w 201"/>
                <a:gd name="T55" fmla="*/ 0 h 124"/>
                <a:gd name="T56" fmla="*/ 0 w 201"/>
                <a:gd name="T57" fmla="*/ 0 h 124"/>
                <a:gd name="T58" fmla="*/ 0 w 201"/>
                <a:gd name="T59" fmla="*/ 0 h 124"/>
                <a:gd name="T60" fmla="*/ 0 w 201"/>
                <a:gd name="T61" fmla="*/ 0 h 124"/>
                <a:gd name="T62" fmla="*/ 0 w 201"/>
                <a:gd name="T63" fmla="*/ 0 h 124"/>
                <a:gd name="T64" fmla="*/ 0 w 201"/>
                <a:gd name="T65" fmla="*/ 0 h 124"/>
                <a:gd name="T66" fmla="*/ 0 w 201"/>
                <a:gd name="T67" fmla="*/ 0 h 124"/>
                <a:gd name="T68" fmla="*/ 0 w 201"/>
                <a:gd name="T69" fmla="*/ 0 h 124"/>
                <a:gd name="T70" fmla="*/ 0 w 201"/>
                <a:gd name="T71" fmla="*/ 0 h 124"/>
                <a:gd name="T72" fmla="*/ 0 w 201"/>
                <a:gd name="T73" fmla="*/ 0 h 124"/>
                <a:gd name="T74" fmla="*/ 0 w 201"/>
                <a:gd name="T75" fmla="*/ 0 h 124"/>
                <a:gd name="T76" fmla="*/ 0 w 201"/>
                <a:gd name="T77" fmla="*/ 0 h 124"/>
                <a:gd name="T78" fmla="*/ 0 w 201"/>
                <a:gd name="T79" fmla="*/ 0 h 124"/>
                <a:gd name="T80" fmla="*/ 0 w 201"/>
                <a:gd name="T81" fmla="*/ 0 h 124"/>
                <a:gd name="T82" fmla="*/ 0 w 201"/>
                <a:gd name="T83" fmla="*/ 0 h 124"/>
                <a:gd name="T84" fmla="*/ 0 w 201"/>
                <a:gd name="T85" fmla="*/ 0 h 124"/>
                <a:gd name="T86" fmla="*/ 0 w 201"/>
                <a:gd name="T87" fmla="*/ 0 h 1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"/>
                <a:gd name="T133" fmla="*/ 0 h 124"/>
                <a:gd name="T134" fmla="*/ 201 w 201"/>
                <a:gd name="T135" fmla="*/ 124 h 12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" h="124">
                  <a:moveTo>
                    <a:pt x="153" y="0"/>
                  </a:moveTo>
                  <a:lnTo>
                    <a:pt x="152" y="7"/>
                  </a:lnTo>
                  <a:lnTo>
                    <a:pt x="147" y="15"/>
                  </a:lnTo>
                  <a:lnTo>
                    <a:pt x="137" y="22"/>
                  </a:lnTo>
                  <a:lnTo>
                    <a:pt x="128" y="31"/>
                  </a:lnTo>
                  <a:lnTo>
                    <a:pt x="122" y="34"/>
                  </a:lnTo>
                  <a:lnTo>
                    <a:pt x="116" y="37"/>
                  </a:lnTo>
                  <a:lnTo>
                    <a:pt x="110" y="42"/>
                  </a:lnTo>
                  <a:lnTo>
                    <a:pt x="106" y="47"/>
                  </a:lnTo>
                  <a:lnTo>
                    <a:pt x="100" y="52"/>
                  </a:lnTo>
                  <a:lnTo>
                    <a:pt x="99" y="57"/>
                  </a:lnTo>
                  <a:lnTo>
                    <a:pt x="96" y="62"/>
                  </a:lnTo>
                  <a:lnTo>
                    <a:pt x="96" y="69"/>
                  </a:lnTo>
                  <a:lnTo>
                    <a:pt x="102" y="68"/>
                  </a:lnTo>
                  <a:lnTo>
                    <a:pt x="110" y="66"/>
                  </a:lnTo>
                  <a:lnTo>
                    <a:pt x="117" y="61"/>
                  </a:lnTo>
                  <a:lnTo>
                    <a:pt x="124" y="58"/>
                  </a:lnTo>
                  <a:lnTo>
                    <a:pt x="132" y="54"/>
                  </a:lnTo>
                  <a:lnTo>
                    <a:pt x="140" y="48"/>
                  </a:lnTo>
                  <a:lnTo>
                    <a:pt x="147" y="43"/>
                  </a:lnTo>
                  <a:lnTo>
                    <a:pt x="157" y="40"/>
                  </a:lnTo>
                  <a:lnTo>
                    <a:pt x="163" y="35"/>
                  </a:lnTo>
                  <a:lnTo>
                    <a:pt x="170" y="33"/>
                  </a:lnTo>
                  <a:lnTo>
                    <a:pt x="176" y="31"/>
                  </a:lnTo>
                  <a:lnTo>
                    <a:pt x="182" y="32"/>
                  </a:lnTo>
                  <a:lnTo>
                    <a:pt x="187" y="33"/>
                  </a:lnTo>
                  <a:lnTo>
                    <a:pt x="191" y="37"/>
                  </a:lnTo>
                  <a:lnTo>
                    <a:pt x="194" y="45"/>
                  </a:lnTo>
                  <a:lnTo>
                    <a:pt x="196" y="56"/>
                  </a:lnTo>
                  <a:lnTo>
                    <a:pt x="185" y="48"/>
                  </a:lnTo>
                  <a:lnTo>
                    <a:pt x="178" y="48"/>
                  </a:lnTo>
                  <a:lnTo>
                    <a:pt x="172" y="53"/>
                  </a:lnTo>
                  <a:lnTo>
                    <a:pt x="170" y="59"/>
                  </a:lnTo>
                  <a:lnTo>
                    <a:pt x="170" y="67"/>
                  </a:lnTo>
                  <a:lnTo>
                    <a:pt x="173" y="73"/>
                  </a:lnTo>
                  <a:lnTo>
                    <a:pt x="176" y="75"/>
                  </a:lnTo>
                  <a:lnTo>
                    <a:pt x="181" y="76"/>
                  </a:lnTo>
                  <a:lnTo>
                    <a:pt x="185" y="76"/>
                  </a:lnTo>
                  <a:lnTo>
                    <a:pt x="193" y="75"/>
                  </a:lnTo>
                  <a:lnTo>
                    <a:pt x="194" y="82"/>
                  </a:lnTo>
                  <a:lnTo>
                    <a:pt x="196" y="89"/>
                  </a:lnTo>
                  <a:lnTo>
                    <a:pt x="200" y="96"/>
                  </a:lnTo>
                  <a:lnTo>
                    <a:pt x="201" y="105"/>
                  </a:lnTo>
                  <a:lnTo>
                    <a:pt x="189" y="103"/>
                  </a:lnTo>
                  <a:lnTo>
                    <a:pt x="178" y="105"/>
                  </a:lnTo>
                  <a:lnTo>
                    <a:pt x="167" y="106"/>
                  </a:lnTo>
                  <a:lnTo>
                    <a:pt x="157" y="108"/>
                  </a:lnTo>
                  <a:lnTo>
                    <a:pt x="145" y="109"/>
                  </a:lnTo>
                  <a:lnTo>
                    <a:pt x="132" y="111"/>
                  </a:lnTo>
                  <a:lnTo>
                    <a:pt x="120" y="113"/>
                  </a:lnTo>
                  <a:lnTo>
                    <a:pt x="110" y="116"/>
                  </a:lnTo>
                  <a:lnTo>
                    <a:pt x="96" y="119"/>
                  </a:lnTo>
                  <a:lnTo>
                    <a:pt x="85" y="121"/>
                  </a:lnTo>
                  <a:lnTo>
                    <a:pt x="73" y="121"/>
                  </a:lnTo>
                  <a:lnTo>
                    <a:pt x="63" y="123"/>
                  </a:lnTo>
                  <a:lnTo>
                    <a:pt x="51" y="123"/>
                  </a:lnTo>
                  <a:lnTo>
                    <a:pt x="40" y="124"/>
                  </a:lnTo>
                  <a:lnTo>
                    <a:pt x="30" y="123"/>
                  </a:lnTo>
                  <a:lnTo>
                    <a:pt x="20" y="122"/>
                  </a:lnTo>
                  <a:lnTo>
                    <a:pt x="11" y="111"/>
                  </a:lnTo>
                  <a:lnTo>
                    <a:pt x="6" y="101"/>
                  </a:lnTo>
                  <a:lnTo>
                    <a:pt x="2" y="93"/>
                  </a:lnTo>
                  <a:lnTo>
                    <a:pt x="1" y="84"/>
                  </a:lnTo>
                  <a:lnTo>
                    <a:pt x="0" y="75"/>
                  </a:lnTo>
                  <a:lnTo>
                    <a:pt x="4" y="68"/>
                  </a:lnTo>
                  <a:lnTo>
                    <a:pt x="6" y="59"/>
                  </a:lnTo>
                  <a:lnTo>
                    <a:pt x="12" y="53"/>
                  </a:lnTo>
                  <a:lnTo>
                    <a:pt x="18" y="45"/>
                  </a:lnTo>
                  <a:lnTo>
                    <a:pt x="25" y="39"/>
                  </a:lnTo>
                  <a:lnTo>
                    <a:pt x="32" y="33"/>
                  </a:lnTo>
                  <a:lnTo>
                    <a:pt x="42" y="27"/>
                  </a:lnTo>
                  <a:lnTo>
                    <a:pt x="52" y="21"/>
                  </a:lnTo>
                  <a:lnTo>
                    <a:pt x="61" y="16"/>
                  </a:lnTo>
                  <a:lnTo>
                    <a:pt x="72" y="12"/>
                  </a:lnTo>
                  <a:lnTo>
                    <a:pt x="83" y="7"/>
                  </a:lnTo>
                  <a:lnTo>
                    <a:pt x="79" y="15"/>
                  </a:lnTo>
                  <a:lnTo>
                    <a:pt x="76" y="22"/>
                  </a:lnTo>
                  <a:lnTo>
                    <a:pt x="71" y="31"/>
                  </a:lnTo>
                  <a:lnTo>
                    <a:pt x="70" y="40"/>
                  </a:lnTo>
                  <a:lnTo>
                    <a:pt x="79" y="36"/>
                  </a:lnTo>
                  <a:lnTo>
                    <a:pt x="90" y="33"/>
                  </a:lnTo>
                  <a:lnTo>
                    <a:pt x="100" y="27"/>
                  </a:lnTo>
                  <a:lnTo>
                    <a:pt x="112" y="21"/>
                  </a:lnTo>
                  <a:lnTo>
                    <a:pt x="122" y="15"/>
                  </a:lnTo>
                  <a:lnTo>
                    <a:pt x="132" y="8"/>
                  </a:lnTo>
                  <a:lnTo>
                    <a:pt x="142" y="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E8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6" name="Freeform 444"/>
            <p:cNvSpPr>
              <a:spLocks/>
            </p:cNvSpPr>
            <p:nvPr/>
          </p:nvSpPr>
          <p:spPr bwMode="auto">
            <a:xfrm>
              <a:off x="6940" y="3800"/>
              <a:ext cx="14" cy="91"/>
            </a:xfrm>
            <a:custGeom>
              <a:avLst/>
              <a:gdLst>
                <a:gd name="T0" fmla="*/ 0 w 57"/>
                <a:gd name="T1" fmla="*/ 0 h 364"/>
                <a:gd name="T2" fmla="*/ 0 w 57"/>
                <a:gd name="T3" fmla="*/ 0 h 364"/>
                <a:gd name="T4" fmla="*/ 0 w 57"/>
                <a:gd name="T5" fmla="*/ 0 h 364"/>
                <a:gd name="T6" fmla="*/ 0 w 57"/>
                <a:gd name="T7" fmla="*/ 0 h 364"/>
                <a:gd name="T8" fmla="*/ 0 w 57"/>
                <a:gd name="T9" fmla="*/ 0 h 364"/>
                <a:gd name="T10" fmla="*/ 0 w 57"/>
                <a:gd name="T11" fmla="*/ 0 h 364"/>
                <a:gd name="T12" fmla="*/ 0 w 57"/>
                <a:gd name="T13" fmla="*/ 0 h 364"/>
                <a:gd name="T14" fmla="*/ 0 w 57"/>
                <a:gd name="T15" fmla="*/ 0 h 364"/>
                <a:gd name="T16" fmla="*/ 0 w 57"/>
                <a:gd name="T17" fmla="*/ 0 h 364"/>
                <a:gd name="T18" fmla="*/ 0 w 57"/>
                <a:gd name="T19" fmla="*/ 0 h 364"/>
                <a:gd name="T20" fmla="*/ 0 w 57"/>
                <a:gd name="T21" fmla="*/ 0 h 364"/>
                <a:gd name="T22" fmla="*/ 0 w 57"/>
                <a:gd name="T23" fmla="*/ 0 h 364"/>
                <a:gd name="T24" fmla="*/ 0 w 57"/>
                <a:gd name="T25" fmla="*/ 0 h 364"/>
                <a:gd name="T26" fmla="*/ 0 w 57"/>
                <a:gd name="T27" fmla="*/ 0 h 364"/>
                <a:gd name="T28" fmla="*/ 0 w 57"/>
                <a:gd name="T29" fmla="*/ 0 h 364"/>
                <a:gd name="T30" fmla="*/ 0 w 57"/>
                <a:gd name="T31" fmla="*/ 0 h 364"/>
                <a:gd name="T32" fmla="*/ 0 w 57"/>
                <a:gd name="T33" fmla="*/ 0 h 364"/>
                <a:gd name="T34" fmla="*/ 0 w 57"/>
                <a:gd name="T35" fmla="*/ 0 h 364"/>
                <a:gd name="T36" fmla="*/ 0 w 57"/>
                <a:gd name="T37" fmla="*/ 0 h 364"/>
                <a:gd name="T38" fmla="*/ 0 w 57"/>
                <a:gd name="T39" fmla="*/ 0 h 364"/>
                <a:gd name="T40" fmla="*/ 0 w 57"/>
                <a:gd name="T41" fmla="*/ 0 h 364"/>
                <a:gd name="T42" fmla="*/ 0 w 57"/>
                <a:gd name="T43" fmla="*/ 0 h 364"/>
                <a:gd name="T44" fmla="*/ 0 w 57"/>
                <a:gd name="T45" fmla="*/ 0 h 364"/>
                <a:gd name="T46" fmla="*/ 0 w 57"/>
                <a:gd name="T47" fmla="*/ 0 h 364"/>
                <a:gd name="T48" fmla="*/ 0 w 57"/>
                <a:gd name="T49" fmla="*/ 0 h 364"/>
                <a:gd name="T50" fmla="*/ 0 w 57"/>
                <a:gd name="T51" fmla="*/ 0 h 364"/>
                <a:gd name="T52" fmla="*/ 0 w 57"/>
                <a:gd name="T53" fmla="*/ 0 h 364"/>
                <a:gd name="T54" fmla="*/ 0 w 57"/>
                <a:gd name="T55" fmla="*/ 0 h 364"/>
                <a:gd name="T56" fmla="*/ 0 w 57"/>
                <a:gd name="T57" fmla="*/ 0 h 364"/>
                <a:gd name="T58" fmla="*/ 0 w 57"/>
                <a:gd name="T59" fmla="*/ 0 h 364"/>
                <a:gd name="T60" fmla="*/ 0 w 57"/>
                <a:gd name="T61" fmla="*/ 0 h 364"/>
                <a:gd name="T62" fmla="*/ 0 w 57"/>
                <a:gd name="T63" fmla="*/ 0 h 364"/>
                <a:gd name="T64" fmla="*/ 0 w 57"/>
                <a:gd name="T65" fmla="*/ 0 h 364"/>
                <a:gd name="T66" fmla="*/ 0 w 57"/>
                <a:gd name="T67" fmla="*/ 0 h 364"/>
                <a:gd name="T68" fmla="*/ 0 w 57"/>
                <a:gd name="T69" fmla="*/ 0 h 364"/>
                <a:gd name="T70" fmla="*/ 0 w 57"/>
                <a:gd name="T71" fmla="*/ 0 h 364"/>
                <a:gd name="T72" fmla="*/ 0 w 57"/>
                <a:gd name="T73" fmla="*/ 0 h 3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7"/>
                <a:gd name="T112" fmla="*/ 0 h 364"/>
                <a:gd name="T113" fmla="*/ 57 w 57"/>
                <a:gd name="T114" fmla="*/ 364 h 3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7" h="364">
                  <a:moveTo>
                    <a:pt x="22" y="2"/>
                  </a:moveTo>
                  <a:lnTo>
                    <a:pt x="28" y="1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48" y="1"/>
                  </a:lnTo>
                  <a:lnTo>
                    <a:pt x="53" y="4"/>
                  </a:lnTo>
                  <a:lnTo>
                    <a:pt x="54" y="8"/>
                  </a:lnTo>
                  <a:lnTo>
                    <a:pt x="55" y="14"/>
                  </a:lnTo>
                  <a:lnTo>
                    <a:pt x="52" y="16"/>
                  </a:lnTo>
                  <a:lnTo>
                    <a:pt x="48" y="19"/>
                  </a:lnTo>
                  <a:lnTo>
                    <a:pt x="49" y="28"/>
                  </a:lnTo>
                  <a:lnTo>
                    <a:pt x="52" y="38"/>
                  </a:lnTo>
                  <a:lnTo>
                    <a:pt x="54" y="47"/>
                  </a:lnTo>
                  <a:lnTo>
                    <a:pt x="55" y="56"/>
                  </a:lnTo>
                  <a:lnTo>
                    <a:pt x="55" y="65"/>
                  </a:lnTo>
                  <a:lnTo>
                    <a:pt x="55" y="75"/>
                  </a:lnTo>
                  <a:lnTo>
                    <a:pt x="55" y="84"/>
                  </a:lnTo>
                  <a:lnTo>
                    <a:pt x="57" y="94"/>
                  </a:lnTo>
                  <a:lnTo>
                    <a:pt x="55" y="103"/>
                  </a:lnTo>
                  <a:lnTo>
                    <a:pt x="55" y="111"/>
                  </a:lnTo>
                  <a:lnTo>
                    <a:pt x="54" y="120"/>
                  </a:lnTo>
                  <a:lnTo>
                    <a:pt x="53" y="129"/>
                  </a:lnTo>
                  <a:lnTo>
                    <a:pt x="51" y="137"/>
                  </a:lnTo>
                  <a:lnTo>
                    <a:pt x="48" y="147"/>
                  </a:lnTo>
                  <a:lnTo>
                    <a:pt x="46" y="156"/>
                  </a:lnTo>
                  <a:lnTo>
                    <a:pt x="43" y="165"/>
                  </a:lnTo>
                  <a:lnTo>
                    <a:pt x="45" y="171"/>
                  </a:lnTo>
                  <a:lnTo>
                    <a:pt x="47" y="178"/>
                  </a:lnTo>
                  <a:lnTo>
                    <a:pt x="47" y="185"/>
                  </a:lnTo>
                  <a:lnTo>
                    <a:pt x="47" y="194"/>
                  </a:lnTo>
                  <a:lnTo>
                    <a:pt x="46" y="201"/>
                  </a:lnTo>
                  <a:lnTo>
                    <a:pt x="46" y="209"/>
                  </a:lnTo>
                  <a:lnTo>
                    <a:pt x="45" y="216"/>
                  </a:lnTo>
                  <a:lnTo>
                    <a:pt x="45" y="225"/>
                  </a:lnTo>
                  <a:lnTo>
                    <a:pt x="43" y="233"/>
                  </a:lnTo>
                  <a:lnTo>
                    <a:pt x="42" y="241"/>
                  </a:lnTo>
                  <a:lnTo>
                    <a:pt x="41" y="249"/>
                  </a:lnTo>
                  <a:lnTo>
                    <a:pt x="41" y="256"/>
                  </a:lnTo>
                  <a:lnTo>
                    <a:pt x="40" y="264"/>
                  </a:lnTo>
                  <a:lnTo>
                    <a:pt x="40" y="273"/>
                  </a:lnTo>
                  <a:lnTo>
                    <a:pt x="40" y="280"/>
                  </a:lnTo>
                  <a:lnTo>
                    <a:pt x="42" y="288"/>
                  </a:lnTo>
                  <a:lnTo>
                    <a:pt x="37" y="295"/>
                  </a:lnTo>
                  <a:lnTo>
                    <a:pt x="37" y="303"/>
                  </a:lnTo>
                  <a:lnTo>
                    <a:pt x="37" y="310"/>
                  </a:lnTo>
                  <a:lnTo>
                    <a:pt x="40" y="318"/>
                  </a:lnTo>
                  <a:lnTo>
                    <a:pt x="40" y="327"/>
                  </a:lnTo>
                  <a:lnTo>
                    <a:pt x="41" y="335"/>
                  </a:lnTo>
                  <a:lnTo>
                    <a:pt x="40" y="344"/>
                  </a:lnTo>
                  <a:lnTo>
                    <a:pt x="37" y="355"/>
                  </a:lnTo>
                  <a:lnTo>
                    <a:pt x="29" y="357"/>
                  </a:lnTo>
                  <a:lnTo>
                    <a:pt x="21" y="359"/>
                  </a:lnTo>
                  <a:lnTo>
                    <a:pt x="12" y="361"/>
                  </a:lnTo>
                  <a:lnTo>
                    <a:pt x="6" y="364"/>
                  </a:lnTo>
                  <a:lnTo>
                    <a:pt x="4" y="342"/>
                  </a:lnTo>
                  <a:lnTo>
                    <a:pt x="2" y="319"/>
                  </a:lnTo>
                  <a:lnTo>
                    <a:pt x="1" y="296"/>
                  </a:lnTo>
                  <a:lnTo>
                    <a:pt x="1" y="274"/>
                  </a:lnTo>
                  <a:lnTo>
                    <a:pt x="0" y="251"/>
                  </a:lnTo>
                  <a:lnTo>
                    <a:pt x="0" y="228"/>
                  </a:lnTo>
                  <a:lnTo>
                    <a:pt x="0" y="205"/>
                  </a:lnTo>
                  <a:lnTo>
                    <a:pt x="0" y="183"/>
                  </a:lnTo>
                  <a:lnTo>
                    <a:pt x="0" y="159"/>
                  </a:lnTo>
                  <a:lnTo>
                    <a:pt x="0" y="137"/>
                  </a:lnTo>
                  <a:lnTo>
                    <a:pt x="1" y="115"/>
                  </a:lnTo>
                  <a:lnTo>
                    <a:pt x="2" y="93"/>
                  </a:lnTo>
                  <a:lnTo>
                    <a:pt x="2" y="71"/>
                  </a:lnTo>
                  <a:lnTo>
                    <a:pt x="5" y="50"/>
                  </a:lnTo>
                  <a:lnTo>
                    <a:pt x="6" y="29"/>
                  </a:lnTo>
                  <a:lnTo>
                    <a:pt x="9" y="10"/>
                  </a:lnTo>
                  <a:lnTo>
                    <a:pt x="15" y="7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FF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7" name="Freeform 445"/>
            <p:cNvSpPr>
              <a:spLocks/>
            </p:cNvSpPr>
            <p:nvPr/>
          </p:nvSpPr>
          <p:spPr bwMode="auto">
            <a:xfrm>
              <a:off x="6875" y="3810"/>
              <a:ext cx="56" cy="25"/>
            </a:xfrm>
            <a:custGeom>
              <a:avLst/>
              <a:gdLst>
                <a:gd name="T0" fmla="*/ 0 w 224"/>
                <a:gd name="T1" fmla="*/ 0 h 101"/>
                <a:gd name="T2" fmla="*/ 0 w 224"/>
                <a:gd name="T3" fmla="*/ 0 h 101"/>
                <a:gd name="T4" fmla="*/ 0 w 224"/>
                <a:gd name="T5" fmla="*/ 0 h 101"/>
                <a:gd name="T6" fmla="*/ 0 w 224"/>
                <a:gd name="T7" fmla="*/ 0 h 101"/>
                <a:gd name="T8" fmla="*/ 0 w 224"/>
                <a:gd name="T9" fmla="*/ 0 h 101"/>
                <a:gd name="T10" fmla="*/ 0 w 224"/>
                <a:gd name="T11" fmla="*/ 0 h 101"/>
                <a:gd name="T12" fmla="*/ 0 w 224"/>
                <a:gd name="T13" fmla="*/ 0 h 101"/>
                <a:gd name="T14" fmla="*/ 0 w 224"/>
                <a:gd name="T15" fmla="*/ 0 h 101"/>
                <a:gd name="T16" fmla="*/ 0 w 224"/>
                <a:gd name="T17" fmla="*/ 0 h 101"/>
                <a:gd name="T18" fmla="*/ 0 w 224"/>
                <a:gd name="T19" fmla="*/ 0 h 101"/>
                <a:gd name="T20" fmla="*/ 0 w 224"/>
                <a:gd name="T21" fmla="*/ 0 h 101"/>
                <a:gd name="T22" fmla="*/ 0 w 224"/>
                <a:gd name="T23" fmla="*/ 0 h 101"/>
                <a:gd name="T24" fmla="*/ 0 w 224"/>
                <a:gd name="T25" fmla="*/ 0 h 101"/>
                <a:gd name="T26" fmla="*/ 0 w 224"/>
                <a:gd name="T27" fmla="*/ 0 h 101"/>
                <a:gd name="T28" fmla="*/ 0 w 224"/>
                <a:gd name="T29" fmla="*/ 0 h 101"/>
                <a:gd name="T30" fmla="*/ 0 w 224"/>
                <a:gd name="T31" fmla="*/ 0 h 101"/>
                <a:gd name="T32" fmla="*/ 0 w 224"/>
                <a:gd name="T33" fmla="*/ 0 h 101"/>
                <a:gd name="T34" fmla="*/ 0 w 224"/>
                <a:gd name="T35" fmla="*/ 0 h 101"/>
                <a:gd name="T36" fmla="*/ 0 w 224"/>
                <a:gd name="T37" fmla="*/ 0 h 101"/>
                <a:gd name="T38" fmla="*/ 0 w 224"/>
                <a:gd name="T39" fmla="*/ 0 h 101"/>
                <a:gd name="T40" fmla="*/ 0 w 224"/>
                <a:gd name="T41" fmla="*/ 0 h 101"/>
                <a:gd name="T42" fmla="*/ 0 w 224"/>
                <a:gd name="T43" fmla="*/ 0 h 101"/>
                <a:gd name="T44" fmla="*/ 0 w 224"/>
                <a:gd name="T45" fmla="*/ 0 h 101"/>
                <a:gd name="T46" fmla="*/ 0 w 224"/>
                <a:gd name="T47" fmla="*/ 0 h 101"/>
                <a:gd name="T48" fmla="*/ 0 w 224"/>
                <a:gd name="T49" fmla="*/ 0 h 101"/>
                <a:gd name="T50" fmla="*/ 0 w 224"/>
                <a:gd name="T51" fmla="*/ 0 h 101"/>
                <a:gd name="T52" fmla="*/ 0 w 224"/>
                <a:gd name="T53" fmla="*/ 0 h 101"/>
                <a:gd name="T54" fmla="*/ 0 w 224"/>
                <a:gd name="T55" fmla="*/ 0 h 101"/>
                <a:gd name="T56" fmla="*/ 0 w 224"/>
                <a:gd name="T57" fmla="*/ 0 h 101"/>
                <a:gd name="T58" fmla="*/ 0 w 224"/>
                <a:gd name="T59" fmla="*/ 0 h 101"/>
                <a:gd name="T60" fmla="*/ 0 w 224"/>
                <a:gd name="T61" fmla="*/ 0 h 101"/>
                <a:gd name="T62" fmla="*/ 0 w 224"/>
                <a:gd name="T63" fmla="*/ 0 h 101"/>
                <a:gd name="T64" fmla="*/ 0 w 224"/>
                <a:gd name="T65" fmla="*/ 0 h 101"/>
                <a:gd name="T66" fmla="*/ 0 w 224"/>
                <a:gd name="T67" fmla="*/ 0 h 101"/>
                <a:gd name="T68" fmla="*/ 0 w 224"/>
                <a:gd name="T69" fmla="*/ 0 h 101"/>
                <a:gd name="T70" fmla="*/ 0 w 224"/>
                <a:gd name="T71" fmla="*/ 0 h 101"/>
                <a:gd name="T72" fmla="*/ 0 w 224"/>
                <a:gd name="T73" fmla="*/ 0 h 101"/>
                <a:gd name="T74" fmla="*/ 0 w 224"/>
                <a:gd name="T75" fmla="*/ 0 h 101"/>
                <a:gd name="T76" fmla="*/ 0 w 224"/>
                <a:gd name="T77" fmla="*/ 0 h 101"/>
                <a:gd name="T78" fmla="*/ 0 w 224"/>
                <a:gd name="T79" fmla="*/ 0 h 101"/>
                <a:gd name="T80" fmla="*/ 0 w 224"/>
                <a:gd name="T81" fmla="*/ 0 h 101"/>
                <a:gd name="T82" fmla="*/ 0 w 224"/>
                <a:gd name="T83" fmla="*/ 0 h 101"/>
                <a:gd name="T84" fmla="*/ 0 w 224"/>
                <a:gd name="T85" fmla="*/ 0 h 101"/>
                <a:gd name="T86" fmla="*/ 0 w 224"/>
                <a:gd name="T87" fmla="*/ 0 h 101"/>
                <a:gd name="T88" fmla="*/ 0 w 224"/>
                <a:gd name="T89" fmla="*/ 0 h 101"/>
                <a:gd name="T90" fmla="*/ 0 w 224"/>
                <a:gd name="T91" fmla="*/ 0 h 101"/>
                <a:gd name="T92" fmla="*/ 0 w 224"/>
                <a:gd name="T93" fmla="*/ 0 h 101"/>
                <a:gd name="T94" fmla="*/ 0 w 224"/>
                <a:gd name="T95" fmla="*/ 0 h 101"/>
                <a:gd name="T96" fmla="*/ 0 w 224"/>
                <a:gd name="T97" fmla="*/ 0 h 101"/>
                <a:gd name="T98" fmla="*/ 0 w 224"/>
                <a:gd name="T99" fmla="*/ 0 h 1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4"/>
                <a:gd name="T151" fmla="*/ 0 h 101"/>
                <a:gd name="T152" fmla="*/ 224 w 224"/>
                <a:gd name="T153" fmla="*/ 101 h 10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4" h="101">
                  <a:moveTo>
                    <a:pt x="103" y="0"/>
                  </a:moveTo>
                  <a:lnTo>
                    <a:pt x="108" y="3"/>
                  </a:lnTo>
                  <a:lnTo>
                    <a:pt x="112" y="5"/>
                  </a:lnTo>
                  <a:lnTo>
                    <a:pt x="112" y="9"/>
                  </a:lnTo>
                  <a:lnTo>
                    <a:pt x="112" y="14"/>
                  </a:lnTo>
                  <a:lnTo>
                    <a:pt x="104" y="23"/>
                  </a:lnTo>
                  <a:lnTo>
                    <a:pt x="96" y="32"/>
                  </a:lnTo>
                  <a:lnTo>
                    <a:pt x="91" y="42"/>
                  </a:lnTo>
                  <a:lnTo>
                    <a:pt x="92" y="53"/>
                  </a:lnTo>
                  <a:lnTo>
                    <a:pt x="99" y="45"/>
                  </a:lnTo>
                  <a:lnTo>
                    <a:pt x="108" y="40"/>
                  </a:lnTo>
                  <a:lnTo>
                    <a:pt x="115" y="33"/>
                  </a:lnTo>
                  <a:lnTo>
                    <a:pt x="125" y="27"/>
                  </a:lnTo>
                  <a:lnTo>
                    <a:pt x="132" y="22"/>
                  </a:lnTo>
                  <a:lnTo>
                    <a:pt x="142" y="16"/>
                  </a:lnTo>
                  <a:lnTo>
                    <a:pt x="151" y="13"/>
                  </a:lnTo>
                  <a:lnTo>
                    <a:pt x="161" y="12"/>
                  </a:lnTo>
                  <a:lnTo>
                    <a:pt x="161" y="19"/>
                  </a:lnTo>
                  <a:lnTo>
                    <a:pt x="158" y="27"/>
                  </a:lnTo>
                  <a:lnTo>
                    <a:pt x="154" y="30"/>
                  </a:lnTo>
                  <a:lnTo>
                    <a:pt x="149" y="35"/>
                  </a:lnTo>
                  <a:lnTo>
                    <a:pt x="143" y="38"/>
                  </a:lnTo>
                  <a:lnTo>
                    <a:pt x="138" y="42"/>
                  </a:lnTo>
                  <a:lnTo>
                    <a:pt x="131" y="45"/>
                  </a:lnTo>
                  <a:lnTo>
                    <a:pt x="127" y="50"/>
                  </a:lnTo>
                  <a:lnTo>
                    <a:pt x="124" y="55"/>
                  </a:lnTo>
                  <a:lnTo>
                    <a:pt x="122" y="61"/>
                  </a:lnTo>
                  <a:lnTo>
                    <a:pt x="131" y="64"/>
                  </a:lnTo>
                  <a:lnTo>
                    <a:pt x="140" y="62"/>
                  </a:lnTo>
                  <a:lnTo>
                    <a:pt x="149" y="56"/>
                  </a:lnTo>
                  <a:lnTo>
                    <a:pt x="158" y="51"/>
                  </a:lnTo>
                  <a:lnTo>
                    <a:pt x="167" y="42"/>
                  </a:lnTo>
                  <a:lnTo>
                    <a:pt x="178" y="35"/>
                  </a:lnTo>
                  <a:lnTo>
                    <a:pt x="185" y="27"/>
                  </a:lnTo>
                  <a:lnTo>
                    <a:pt x="193" y="24"/>
                  </a:lnTo>
                  <a:lnTo>
                    <a:pt x="197" y="23"/>
                  </a:lnTo>
                  <a:lnTo>
                    <a:pt x="201" y="24"/>
                  </a:lnTo>
                  <a:lnTo>
                    <a:pt x="204" y="29"/>
                  </a:lnTo>
                  <a:lnTo>
                    <a:pt x="209" y="37"/>
                  </a:lnTo>
                  <a:lnTo>
                    <a:pt x="201" y="38"/>
                  </a:lnTo>
                  <a:lnTo>
                    <a:pt x="191" y="43"/>
                  </a:lnTo>
                  <a:lnTo>
                    <a:pt x="185" y="48"/>
                  </a:lnTo>
                  <a:lnTo>
                    <a:pt x="180" y="55"/>
                  </a:lnTo>
                  <a:lnTo>
                    <a:pt x="177" y="59"/>
                  </a:lnTo>
                  <a:lnTo>
                    <a:pt x="175" y="66"/>
                  </a:lnTo>
                  <a:lnTo>
                    <a:pt x="178" y="69"/>
                  </a:lnTo>
                  <a:lnTo>
                    <a:pt x="183" y="72"/>
                  </a:lnTo>
                  <a:lnTo>
                    <a:pt x="186" y="71"/>
                  </a:lnTo>
                  <a:lnTo>
                    <a:pt x="190" y="71"/>
                  </a:lnTo>
                  <a:lnTo>
                    <a:pt x="197" y="70"/>
                  </a:lnTo>
                  <a:lnTo>
                    <a:pt x="204" y="68"/>
                  </a:lnTo>
                  <a:lnTo>
                    <a:pt x="210" y="69"/>
                  </a:lnTo>
                  <a:lnTo>
                    <a:pt x="214" y="71"/>
                  </a:lnTo>
                  <a:lnTo>
                    <a:pt x="219" y="72"/>
                  </a:lnTo>
                  <a:lnTo>
                    <a:pt x="224" y="72"/>
                  </a:lnTo>
                  <a:lnTo>
                    <a:pt x="213" y="78"/>
                  </a:lnTo>
                  <a:lnTo>
                    <a:pt x="202" y="84"/>
                  </a:lnTo>
                  <a:lnTo>
                    <a:pt x="190" y="89"/>
                  </a:lnTo>
                  <a:lnTo>
                    <a:pt x="179" y="94"/>
                  </a:lnTo>
                  <a:lnTo>
                    <a:pt x="166" y="96"/>
                  </a:lnTo>
                  <a:lnTo>
                    <a:pt x="152" y="98"/>
                  </a:lnTo>
                  <a:lnTo>
                    <a:pt x="139" y="98"/>
                  </a:lnTo>
                  <a:lnTo>
                    <a:pt x="126" y="101"/>
                  </a:lnTo>
                  <a:lnTo>
                    <a:pt x="112" y="99"/>
                  </a:lnTo>
                  <a:lnTo>
                    <a:pt x="97" y="99"/>
                  </a:lnTo>
                  <a:lnTo>
                    <a:pt x="84" y="98"/>
                  </a:lnTo>
                  <a:lnTo>
                    <a:pt x="72" y="98"/>
                  </a:lnTo>
                  <a:lnTo>
                    <a:pt x="59" y="98"/>
                  </a:lnTo>
                  <a:lnTo>
                    <a:pt x="46" y="98"/>
                  </a:lnTo>
                  <a:lnTo>
                    <a:pt x="34" y="98"/>
                  </a:lnTo>
                  <a:lnTo>
                    <a:pt x="25" y="98"/>
                  </a:lnTo>
                  <a:lnTo>
                    <a:pt x="15" y="93"/>
                  </a:lnTo>
                  <a:lnTo>
                    <a:pt x="9" y="88"/>
                  </a:lnTo>
                  <a:lnTo>
                    <a:pt x="4" y="81"/>
                  </a:lnTo>
                  <a:lnTo>
                    <a:pt x="2" y="76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3" y="46"/>
                  </a:lnTo>
                  <a:lnTo>
                    <a:pt x="6" y="39"/>
                  </a:lnTo>
                  <a:lnTo>
                    <a:pt x="10" y="32"/>
                  </a:lnTo>
                  <a:lnTo>
                    <a:pt x="14" y="25"/>
                  </a:lnTo>
                  <a:lnTo>
                    <a:pt x="21" y="21"/>
                  </a:lnTo>
                  <a:lnTo>
                    <a:pt x="27" y="14"/>
                  </a:lnTo>
                  <a:lnTo>
                    <a:pt x="33" y="12"/>
                  </a:lnTo>
                  <a:lnTo>
                    <a:pt x="39" y="9"/>
                  </a:lnTo>
                  <a:lnTo>
                    <a:pt x="46" y="8"/>
                  </a:lnTo>
                  <a:lnTo>
                    <a:pt x="49" y="12"/>
                  </a:lnTo>
                  <a:lnTo>
                    <a:pt x="53" y="17"/>
                  </a:lnTo>
                  <a:lnTo>
                    <a:pt x="46" y="19"/>
                  </a:lnTo>
                  <a:lnTo>
                    <a:pt x="48" y="25"/>
                  </a:lnTo>
                  <a:lnTo>
                    <a:pt x="51" y="31"/>
                  </a:lnTo>
                  <a:lnTo>
                    <a:pt x="57" y="37"/>
                  </a:lnTo>
                  <a:lnTo>
                    <a:pt x="62" y="31"/>
                  </a:lnTo>
                  <a:lnTo>
                    <a:pt x="68" y="25"/>
                  </a:lnTo>
                  <a:lnTo>
                    <a:pt x="73" y="21"/>
                  </a:lnTo>
                  <a:lnTo>
                    <a:pt x="80" y="16"/>
                  </a:lnTo>
                  <a:lnTo>
                    <a:pt x="91" y="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E8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8" name="Freeform 446"/>
            <p:cNvSpPr>
              <a:spLocks/>
            </p:cNvSpPr>
            <p:nvPr/>
          </p:nvSpPr>
          <p:spPr bwMode="auto">
            <a:xfrm>
              <a:off x="6968" y="3822"/>
              <a:ext cx="12" cy="5"/>
            </a:xfrm>
            <a:custGeom>
              <a:avLst/>
              <a:gdLst>
                <a:gd name="T0" fmla="*/ 0 w 50"/>
                <a:gd name="T1" fmla="*/ 0 h 21"/>
                <a:gd name="T2" fmla="*/ 0 w 50"/>
                <a:gd name="T3" fmla="*/ 0 h 21"/>
                <a:gd name="T4" fmla="*/ 0 w 50"/>
                <a:gd name="T5" fmla="*/ 0 h 21"/>
                <a:gd name="T6" fmla="*/ 0 w 50"/>
                <a:gd name="T7" fmla="*/ 0 h 21"/>
                <a:gd name="T8" fmla="*/ 0 w 50"/>
                <a:gd name="T9" fmla="*/ 0 h 21"/>
                <a:gd name="T10" fmla="*/ 0 w 50"/>
                <a:gd name="T11" fmla="*/ 0 h 21"/>
                <a:gd name="T12" fmla="*/ 0 w 50"/>
                <a:gd name="T13" fmla="*/ 0 h 21"/>
                <a:gd name="T14" fmla="*/ 0 w 50"/>
                <a:gd name="T15" fmla="*/ 0 h 21"/>
                <a:gd name="T16" fmla="*/ 0 w 50"/>
                <a:gd name="T17" fmla="*/ 0 h 21"/>
                <a:gd name="T18" fmla="*/ 0 w 50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21"/>
                <a:gd name="T32" fmla="*/ 50 w 50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21">
                  <a:moveTo>
                    <a:pt x="0" y="0"/>
                  </a:moveTo>
                  <a:lnTo>
                    <a:pt x="9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8" y="2"/>
                  </a:lnTo>
                  <a:lnTo>
                    <a:pt x="50" y="7"/>
                  </a:lnTo>
                  <a:lnTo>
                    <a:pt x="3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9" name="Freeform 447"/>
            <p:cNvSpPr>
              <a:spLocks/>
            </p:cNvSpPr>
            <p:nvPr/>
          </p:nvSpPr>
          <p:spPr bwMode="auto">
            <a:xfrm>
              <a:off x="7112" y="3822"/>
              <a:ext cx="33" cy="13"/>
            </a:xfrm>
            <a:custGeom>
              <a:avLst/>
              <a:gdLst>
                <a:gd name="T0" fmla="*/ 0 w 130"/>
                <a:gd name="T1" fmla="*/ 0 h 54"/>
                <a:gd name="T2" fmla="*/ 0 w 130"/>
                <a:gd name="T3" fmla="*/ 0 h 54"/>
                <a:gd name="T4" fmla="*/ 0 w 130"/>
                <a:gd name="T5" fmla="*/ 0 h 54"/>
                <a:gd name="T6" fmla="*/ 0 w 130"/>
                <a:gd name="T7" fmla="*/ 0 h 54"/>
                <a:gd name="T8" fmla="*/ 0 w 130"/>
                <a:gd name="T9" fmla="*/ 0 h 54"/>
                <a:gd name="T10" fmla="*/ 0 w 130"/>
                <a:gd name="T11" fmla="*/ 0 h 54"/>
                <a:gd name="T12" fmla="*/ 0 w 130"/>
                <a:gd name="T13" fmla="*/ 0 h 54"/>
                <a:gd name="T14" fmla="*/ 0 w 130"/>
                <a:gd name="T15" fmla="*/ 0 h 54"/>
                <a:gd name="T16" fmla="*/ 0 w 130"/>
                <a:gd name="T17" fmla="*/ 0 h 54"/>
                <a:gd name="T18" fmla="*/ 0 w 130"/>
                <a:gd name="T19" fmla="*/ 0 h 54"/>
                <a:gd name="T20" fmla="*/ 0 w 130"/>
                <a:gd name="T21" fmla="*/ 0 h 54"/>
                <a:gd name="T22" fmla="*/ 0 w 130"/>
                <a:gd name="T23" fmla="*/ 0 h 54"/>
                <a:gd name="T24" fmla="*/ 0 w 130"/>
                <a:gd name="T25" fmla="*/ 0 h 54"/>
                <a:gd name="T26" fmla="*/ 0 w 130"/>
                <a:gd name="T27" fmla="*/ 0 h 54"/>
                <a:gd name="T28" fmla="*/ 0 w 130"/>
                <a:gd name="T29" fmla="*/ 0 h 54"/>
                <a:gd name="T30" fmla="*/ 0 w 130"/>
                <a:gd name="T31" fmla="*/ 0 h 54"/>
                <a:gd name="T32" fmla="*/ 0 w 130"/>
                <a:gd name="T33" fmla="*/ 0 h 54"/>
                <a:gd name="T34" fmla="*/ 0 w 130"/>
                <a:gd name="T35" fmla="*/ 0 h 54"/>
                <a:gd name="T36" fmla="*/ 0 w 130"/>
                <a:gd name="T37" fmla="*/ 0 h 54"/>
                <a:gd name="T38" fmla="*/ 0 w 130"/>
                <a:gd name="T39" fmla="*/ 0 h 54"/>
                <a:gd name="T40" fmla="*/ 0 w 130"/>
                <a:gd name="T41" fmla="*/ 0 h 54"/>
                <a:gd name="T42" fmla="*/ 0 w 130"/>
                <a:gd name="T43" fmla="*/ 0 h 54"/>
                <a:gd name="T44" fmla="*/ 0 w 130"/>
                <a:gd name="T45" fmla="*/ 0 h 54"/>
                <a:gd name="T46" fmla="*/ 0 w 130"/>
                <a:gd name="T47" fmla="*/ 0 h 54"/>
                <a:gd name="T48" fmla="*/ 0 w 130"/>
                <a:gd name="T49" fmla="*/ 0 h 54"/>
                <a:gd name="T50" fmla="*/ 0 w 130"/>
                <a:gd name="T51" fmla="*/ 0 h 54"/>
                <a:gd name="T52" fmla="*/ 0 w 130"/>
                <a:gd name="T53" fmla="*/ 0 h 54"/>
                <a:gd name="T54" fmla="*/ 0 w 130"/>
                <a:gd name="T55" fmla="*/ 0 h 54"/>
                <a:gd name="T56" fmla="*/ 0 w 130"/>
                <a:gd name="T57" fmla="*/ 0 h 54"/>
                <a:gd name="T58" fmla="*/ 0 w 130"/>
                <a:gd name="T59" fmla="*/ 0 h 54"/>
                <a:gd name="T60" fmla="*/ 0 w 130"/>
                <a:gd name="T61" fmla="*/ 0 h 54"/>
                <a:gd name="T62" fmla="*/ 0 w 130"/>
                <a:gd name="T63" fmla="*/ 0 h 54"/>
                <a:gd name="T64" fmla="*/ 0 w 130"/>
                <a:gd name="T65" fmla="*/ 0 h 54"/>
                <a:gd name="T66" fmla="*/ 0 w 130"/>
                <a:gd name="T67" fmla="*/ 0 h 54"/>
                <a:gd name="T68" fmla="*/ 0 w 130"/>
                <a:gd name="T69" fmla="*/ 0 h 54"/>
                <a:gd name="T70" fmla="*/ 0 w 130"/>
                <a:gd name="T71" fmla="*/ 0 h 54"/>
                <a:gd name="T72" fmla="*/ 0 w 130"/>
                <a:gd name="T73" fmla="*/ 0 h 54"/>
                <a:gd name="T74" fmla="*/ 0 w 130"/>
                <a:gd name="T75" fmla="*/ 0 h 54"/>
                <a:gd name="T76" fmla="*/ 0 w 130"/>
                <a:gd name="T77" fmla="*/ 0 h 54"/>
                <a:gd name="T78" fmla="*/ 0 w 130"/>
                <a:gd name="T79" fmla="*/ 0 h 54"/>
                <a:gd name="T80" fmla="*/ 0 w 130"/>
                <a:gd name="T81" fmla="*/ 0 h 54"/>
                <a:gd name="T82" fmla="*/ 0 w 130"/>
                <a:gd name="T83" fmla="*/ 0 h 54"/>
                <a:gd name="T84" fmla="*/ 0 w 130"/>
                <a:gd name="T85" fmla="*/ 0 h 54"/>
                <a:gd name="T86" fmla="*/ 0 w 130"/>
                <a:gd name="T87" fmla="*/ 0 h 54"/>
                <a:gd name="T88" fmla="*/ 0 w 130"/>
                <a:gd name="T89" fmla="*/ 0 h 54"/>
                <a:gd name="T90" fmla="*/ 0 w 130"/>
                <a:gd name="T91" fmla="*/ 0 h 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0"/>
                <a:gd name="T139" fmla="*/ 0 h 54"/>
                <a:gd name="T140" fmla="*/ 130 w 130"/>
                <a:gd name="T141" fmla="*/ 54 h 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0" h="54">
                  <a:moveTo>
                    <a:pt x="95" y="1"/>
                  </a:moveTo>
                  <a:lnTo>
                    <a:pt x="100" y="0"/>
                  </a:lnTo>
                  <a:lnTo>
                    <a:pt x="107" y="0"/>
                  </a:lnTo>
                  <a:lnTo>
                    <a:pt x="111" y="0"/>
                  </a:lnTo>
                  <a:lnTo>
                    <a:pt x="115" y="1"/>
                  </a:lnTo>
                  <a:lnTo>
                    <a:pt x="121" y="3"/>
                  </a:lnTo>
                  <a:lnTo>
                    <a:pt x="127" y="7"/>
                  </a:lnTo>
                  <a:lnTo>
                    <a:pt x="129" y="9"/>
                  </a:lnTo>
                  <a:lnTo>
                    <a:pt x="130" y="16"/>
                  </a:lnTo>
                  <a:lnTo>
                    <a:pt x="127" y="20"/>
                  </a:lnTo>
                  <a:lnTo>
                    <a:pt x="125" y="27"/>
                  </a:lnTo>
                  <a:lnTo>
                    <a:pt x="121" y="29"/>
                  </a:lnTo>
                  <a:lnTo>
                    <a:pt x="117" y="31"/>
                  </a:lnTo>
                  <a:lnTo>
                    <a:pt x="111" y="33"/>
                  </a:lnTo>
                  <a:lnTo>
                    <a:pt x="106" y="36"/>
                  </a:lnTo>
                  <a:lnTo>
                    <a:pt x="99" y="37"/>
                  </a:lnTo>
                  <a:lnTo>
                    <a:pt x="93" y="40"/>
                  </a:lnTo>
                  <a:lnTo>
                    <a:pt x="87" y="40"/>
                  </a:lnTo>
                  <a:lnTo>
                    <a:pt x="79" y="40"/>
                  </a:lnTo>
                  <a:lnTo>
                    <a:pt x="70" y="40"/>
                  </a:lnTo>
                  <a:lnTo>
                    <a:pt x="61" y="40"/>
                  </a:lnTo>
                  <a:lnTo>
                    <a:pt x="52" y="41"/>
                  </a:lnTo>
                  <a:lnTo>
                    <a:pt x="42" y="43"/>
                  </a:lnTo>
                  <a:lnTo>
                    <a:pt x="32" y="44"/>
                  </a:lnTo>
                  <a:lnTo>
                    <a:pt x="24" y="47"/>
                  </a:lnTo>
                  <a:lnTo>
                    <a:pt x="15" y="50"/>
                  </a:lnTo>
                  <a:lnTo>
                    <a:pt x="6" y="54"/>
                  </a:lnTo>
                  <a:lnTo>
                    <a:pt x="3" y="48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1" y="34"/>
                  </a:lnTo>
                  <a:lnTo>
                    <a:pt x="3" y="28"/>
                  </a:lnTo>
                  <a:lnTo>
                    <a:pt x="8" y="22"/>
                  </a:lnTo>
                  <a:lnTo>
                    <a:pt x="15" y="18"/>
                  </a:lnTo>
                  <a:lnTo>
                    <a:pt x="26" y="16"/>
                  </a:lnTo>
                  <a:lnTo>
                    <a:pt x="31" y="14"/>
                  </a:lnTo>
                  <a:lnTo>
                    <a:pt x="38" y="13"/>
                  </a:lnTo>
                  <a:lnTo>
                    <a:pt x="44" y="11"/>
                  </a:lnTo>
                  <a:lnTo>
                    <a:pt x="52" y="11"/>
                  </a:lnTo>
                  <a:lnTo>
                    <a:pt x="56" y="9"/>
                  </a:lnTo>
                  <a:lnTo>
                    <a:pt x="62" y="8"/>
                  </a:lnTo>
                  <a:lnTo>
                    <a:pt x="68" y="7"/>
                  </a:lnTo>
                  <a:lnTo>
                    <a:pt x="74" y="7"/>
                  </a:lnTo>
                  <a:lnTo>
                    <a:pt x="85" y="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F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0" name="Freeform 448"/>
            <p:cNvSpPr>
              <a:spLocks/>
            </p:cNvSpPr>
            <p:nvPr/>
          </p:nvSpPr>
          <p:spPr bwMode="auto">
            <a:xfrm>
              <a:off x="6708" y="3826"/>
              <a:ext cx="17" cy="7"/>
            </a:xfrm>
            <a:custGeom>
              <a:avLst/>
              <a:gdLst>
                <a:gd name="T0" fmla="*/ 0 w 69"/>
                <a:gd name="T1" fmla="*/ 0 h 27"/>
                <a:gd name="T2" fmla="*/ 0 w 69"/>
                <a:gd name="T3" fmla="*/ 0 h 27"/>
                <a:gd name="T4" fmla="*/ 0 w 69"/>
                <a:gd name="T5" fmla="*/ 0 h 27"/>
                <a:gd name="T6" fmla="*/ 0 w 69"/>
                <a:gd name="T7" fmla="*/ 0 h 27"/>
                <a:gd name="T8" fmla="*/ 0 w 69"/>
                <a:gd name="T9" fmla="*/ 0 h 27"/>
                <a:gd name="T10" fmla="*/ 0 w 69"/>
                <a:gd name="T11" fmla="*/ 0 h 27"/>
                <a:gd name="T12" fmla="*/ 0 w 69"/>
                <a:gd name="T13" fmla="*/ 0 h 27"/>
                <a:gd name="T14" fmla="*/ 0 w 69"/>
                <a:gd name="T15" fmla="*/ 0 h 27"/>
                <a:gd name="T16" fmla="*/ 0 w 69"/>
                <a:gd name="T17" fmla="*/ 0 h 27"/>
                <a:gd name="T18" fmla="*/ 0 w 69"/>
                <a:gd name="T19" fmla="*/ 0 h 27"/>
                <a:gd name="T20" fmla="*/ 0 w 69"/>
                <a:gd name="T21" fmla="*/ 0 h 27"/>
                <a:gd name="T22" fmla="*/ 0 w 69"/>
                <a:gd name="T23" fmla="*/ 0 h 27"/>
                <a:gd name="T24" fmla="*/ 0 w 69"/>
                <a:gd name="T25" fmla="*/ 0 h 27"/>
                <a:gd name="T26" fmla="*/ 0 w 69"/>
                <a:gd name="T27" fmla="*/ 0 h 27"/>
                <a:gd name="T28" fmla="*/ 0 w 69"/>
                <a:gd name="T29" fmla="*/ 0 h 27"/>
                <a:gd name="T30" fmla="*/ 0 w 69"/>
                <a:gd name="T31" fmla="*/ 0 h 27"/>
                <a:gd name="T32" fmla="*/ 0 w 69"/>
                <a:gd name="T33" fmla="*/ 0 h 27"/>
                <a:gd name="T34" fmla="*/ 0 w 69"/>
                <a:gd name="T35" fmla="*/ 0 h 27"/>
                <a:gd name="T36" fmla="*/ 0 w 69"/>
                <a:gd name="T37" fmla="*/ 0 h 27"/>
                <a:gd name="T38" fmla="*/ 0 w 69"/>
                <a:gd name="T39" fmla="*/ 0 h 27"/>
                <a:gd name="T40" fmla="*/ 0 w 69"/>
                <a:gd name="T41" fmla="*/ 0 h 27"/>
                <a:gd name="T42" fmla="*/ 0 w 69"/>
                <a:gd name="T43" fmla="*/ 0 h 27"/>
                <a:gd name="T44" fmla="*/ 0 w 69"/>
                <a:gd name="T45" fmla="*/ 0 h 27"/>
                <a:gd name="T46" fmla="*/ 0 w 69"/>
                <a:gd name="T47" fmla="*/ 0 h 27"/>
                <a:gd name="T48" fmla="*/ 0 w 69"/>
                <a:gd name="T49" fmla="*/ 0 h 27"/>
                <a:gd name="T50" fmla="*/ 0 w 69"/>
                <a:gd name="T51" fmla="*/ 0 h 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9"/>
                <a:gd name="T79" fmla="*/ 0 h 27"/>
                <a:gd name="T80" fmla="*/ 69 w 69"/>
                <a:gd name="T81" fmla="*/ 27 h 2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9" h="27">
                  <a:moveTo>
                    <a:pt x="58" y="0"/>
                  </a:moveTo>
                  <a:lnTo>
                    <a:pt x="65" y="2"/>
                  </a:lnTo>
                  <a:lnTo>
                    <a:pt x="69" y="4"/>
                  </a:lnTo>
                  <a:lnTo>
                    <a:pt x="69" y="7"/>
                  </a:lnTo>
                  <a:lnTo>
                    <a:pt x="68" y="12"/>
                  </a:lnTo>
                  <a:lnTo>
                    <a:pt x="62" y="14"/>
                  </a:lnTo>
                  <a:lnTo>
                    <a:pt x="57" y="18"/>
                  </a:lnTo>
                  <a:lnTo>
                    <a:pt x="48" y="21"/>
                  </a:lnTo>
                  <a:lnTo>
                    <a:pt x="42" y="24"/>
                  </a:lnTo>
                  <a:lnTo>
                    <a:pt x="34" y="25"/>
                  </a:lnTo>
                  <a:lnTo>
                    <a:pt x="26" y="27"/>
                  </a:lnTo>
                  <a:lnTo>
                    <a:pt x="18" y="27"/>
                  </a:lnTo>
                  <a:lnTo>
                    <a:pt x="12" y="27"/>
                  </a:lnTo>
                  <a:lnTo>
                    <a:pt x="6" y="25"/>
                  </a:lnTo>
                  <a:lnTo>
                    <a:pt x="3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9" y="11"/>
                  </a:lnTo>
                  <a:lnTo>
                    <a:pt x="16" y="11"/>
                  </a:lnTo>
                  <a:lnTo>
                    <a:pt x="22" y="10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45" y="3"/>
                  </a:lnTo>
                  <a:lnTo>
                    <a:pt x="51" y="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1" name="Freeform 449"/>
            <p:cNvSpPr>
              <a:spLocks/>
            </p:cNvSpPr>
            <p:nvPr/>
          </p:nvSpPr>
          <p:spPr bwMode="auto">
            <a:xfrm>
              <a:off x="7038" y="3826"/>
              <a:ext cx="47" cy="16"/>
            </a:xfrm>
            <a:custGeom>
              <a:avLst/>
              <a:gdLst>
                <a:gd name="T0" fmla="*/ 0 w 188"/>
                <a:gd name="T1" fmla="*/ 0 h 61"/>
                <a:gd name="T2" fmla="*/ 0 w 188"/>
                <a:gd name="T3" fmla="*/ 0 h 61"/>
                <a:gd name="T4" fmla="*/ 0 w 188"/>
                <a:gd name="T5" fmla="*/ 0 h 61"/>
                <a:gd name="T6" fmla="*/ 0 w 188"/>
                <a:gd name="T7" fmla="*/ 0 h 61"/>
                <a:gd name="T8" fmla="*/ 0 w 188"/>
                <a:gd name="T9" fmla="*/ 0 h 61"/>
                <a:gd name="T10" fmla="*/ 0 w 188"/>
                <a:gd name="T11" fmla="*/ 0 h 61"/>
                <a:gd name="T12" fmla="*/ 0 w 188"/>
                <a:gd name="T13" fmla="*/ 0 h 61"/>
                <a:gd name="T14" fmla="*/ 0 w 188"/>
                <a:gd name="T15" fmla="*/ 0 h 61"/>
                <a:gd name="T16" fmla="*/ 0 w 188"/>
                <a:gd name="T17" fmla="*/ 0 h 61"/>
                <a:gd name="T18" fmla="*/ 0 w 188"/>
                <a:gd name="T19" fmla="*/ 0 h 61"/>
                <a:gd name="T20" fmla="*/ 0 w 188"/>
                <a:gd name="T21" fmla="*/ 0 h 61"/>
                <a:gd name="T22" fmla="*/ 0 w 188"/>
                <a:gd name="T23" fmla="*/ 0 h 61"/>
                <a:gd name="T24" fmla="*/ 0 w 188"/>
                <a:gd name="T25" fmla="*/ 0 h 61"/>
                <a:gd name="T26" fmla="*/ 0 w 188"/>
                <a:gd name="T27" fmla="*/ 0 h 61"/>
                <a:gd name="T28" fmla="*/ 0 w 188"/>
                <a:gd name="T29" fmla="*/ 0 h 61"/>
                <a:gd name="T30" fmla="*/ 0 w 188"/>
                <a:gd name="T31" fmla="*/ 0 h 61"/>
                <a:gd name="T32" fmla="*/ 0 w 188"/>
                <a:gd name="T33" fmla="*/ 0 h 61"/>
                <a:gd name="T34" fmla="*/ 0 w 188"/>
                <a:gd name="T35" fmla="*/ 0 h 61"/>
                <a:gd name="T36" fmla="*/ 0 w 188"/>
                <a:gd name="T37" fmla="*/ 0 h 61"/>
                <a:gd name="T38" fmla="*/ 0 w 188"/>
                <a:gd name="T39" fmla="*/ 0 h 61"/>
                <a:gd name="T40" fmla="*/ 0 w 188"/>
                <a:gd name="T41" fmla="*/ 0 h 61"/>
                <a:gd name="T42" fmla="*/ 0 w 188"/>
                <a:gd name="T43" fmla="*/ 0 h 61"/>
                <a:gd name="T44" fmla="*/ 0 w 188"/>
                <a:gd name="T45" fmla="*/ 0 h 61"/>
                <a:gd name="T46" fmla="*/ 0 w 188"/>
                <a:gd name="T47" fmla="*/ 0 h 61"/>
                <a:gd name="T48" fmla="*/ 0 w 188"/>
                <a:gd name="T49" fmla="*/ 0 h 61"/>
                <a:gd name="T50" fmla="*/ 0 w 188"/>
                <a:gd name="T51" fmla="*/ 0 h 61"/>
                <a:gd name="T52" fmla="*/ 0 w 188"/>
                <a:gd name="T53" fmla="*/ 0 h 61"/>
                <a:gd name="T54" fmla="*/ 0 w 188"/>
                <a:gd name="T55" fmla="*/ 0 h 61"/>
                <a:gd name="T56" fmla="*/ 0 w 188"/>
                <a:gd name="T57" fmla="*/ 0 h 61"/>
                <a:gd name="T58" fmla="*/ 0 w 188"/>
                <a:gd name="T59" fmla="*/ 0 h 61"/>
                <a:gd name="T60" fmla="*/ 0 w 188"/>
                <a:gd name="T61" fmla="*/ 0 h 61"/>
                <a:gd name="T62" fmla="*/ 0 w 188"/>
                <a:gd name="T63" fmla="*/ 0 h 61"/>
                <a:gd name="T64" fmla="*/ 0 w 188"/>
                <a:gd name="T65" fmla="*/ 0 h 61"/>
                <a:gd name="T66" fmla="*/ 0 w 188"/>
                <a:gd name="T67" fmla="*/ 0 h 61"/>
                <a:gd name="T68" fmla="*/ 0 w 188"/>
                <a:gd name="T69" fmla="*/ 0 h 61"/>
                <a:gd name="T70" fmla="*/ 0 w 188"/>
                <a:gd name="T71" fmla="*/ 0 h 61"/>
                <a:gd name="T72" fmla="*/ 0 w 188"/>
                <a:gd name="T73" fmla="*/ 0 h 61"/>
                <a:gd name="T74" fmla="*/ 0 w 188"/>
                <a:gd name="T75" fmla="*/ 0 h 61"/>
                <a:gd name="T76" fmla="*/ 0 w 188"/>
                <a:gd name="T77" fmla="*/ 0 h 61"/>
                <a:gd name="T78" fmla="*/ 0 w 188"/>
                <a:gd name="T79" fmla="*/ 0 h 61"/>
                <a:gd name="T80" fmla="*/ 0 w 188"/>
                <a:gd name="T81" fmla="*/ 0 h 61"/>
                <a:gd name="T82" fmla="*/ 0 w 188"/>
                <a:gd name="T83" fmla="*/ 0 h 61"/>
                <a:gd name="T84" fmla="*/ 0 w 188"/>
                <a:gd name="T85" fmla="*/ 0 h 61"/>
                <a:gd name="T86" fmla="*/ 0 w 188"/>
                <a:gd name="T87" fmla="*/ 0 h 61"/>
                <a:gd name="T88" fmla="*/ 0 w 188"/>
                <a:gd name="T89" fmla="*/ 0 h 61"/>
                <a:gd name="T90" fmla="*/ 0 w 188"/>
                <a:gd name="T91" fmla="*/ 0 h 61"/>
                <a:gd name="T92" fmla="*/ 0 w 188"/>
                <a:gd name="T93" fmla="*/ 0 h 61"/>
                <a:gd name="T94" fmla="*/ 0 w 188"/>
                <a:gd name="T95" fmla="*/ 0 h 61"/>
                <a:gd name="T96" fmla="*/ 0 w 188"/>
                <a:gd name="T97" fmla="*/ 0 h 61"/>
                <a:gd name="T98" fmla="*/ 0 w 188"/>
                <a:gd name="T99" fmla="*/ 0 h 61"/>
                <a:gd name="T100" fmla="*/ 0 w 188"/>
                <a:gd name="T101" fmla="*/ 0 h 61"/>
                <a:gd name="T102" fmla="*/ 0 w 188"/>
                <a:gd name="T103" fmla="*/ 0 h 61"/>
                <a:gd name="T104" fmla="*/ 0 w 188"/>
                <a:gd name="T105" fmla="*/ 0 h 61"/>
                <a:gd name="T106" fmla="*/ 0 w 188"/>
                <a:gd name="T107" fmla="*/ 0 h 61"/>
                <a:gd name="T108" fmla="*/ 0 w 188"/>
                <a:gd name="T109" fmla="*/ 0 h 61"/>
                <a:gd name="T110" fmla="*/ 0 w 188"/>
                <a:gd name="T111" fmla="*/ 0 h 61"/>
                <a:gd name="T112" fmla="*/ 0 w 188"/>
                <a:gd name="T113" fmla="*/ 0 h 61"/>
                <a:gd name="T114" fmla="*/ 0 w 188"/>
                <a:gd name="T115" fmla="*/ 0 h 61"/>
                <a:gd name="T116" fmla="*/ 0 w 188"/>
                <a:gd name="T117" fmla="*/ 0 h 61"/>
                <a:gd name="T118" fmla="*/ 0 w 188"/>
                <a:gd name="T119" fmla="*/ 0 h 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8"/>
                <a:gd name="T181" fmla="*/ 0 h 61"/>
                <a:gd name="T182" fmla="*/ 188 w 188"/>
                <a:gd name="T183" fmla="*/ 61 h 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8" h="61">
                  <a:moveTo>
                    <a:pt x="157" y="0"/>
                  </a:moveTo>
                  <a:lnTo>
                    <a:pt x="167" y="1"/>
                  </a:lnTo>
                  <a:lnTo>
                    <a:pt x="175" y="6"/>
                  </a:lnTo>
                  <a:lnTo>
                    <a:pt x="180" y="15"/>
                  </a:lnTo>
                  <a:lnTo>
                    <a:pt x="176" y="25"/>
                  </a:lnTo>
                  <a:lnTo>
                    <a:pt x="181" y="28"/>
                  </a:lnTo>
                  <a:lnTo>
                    <a:pt x="186" y="33"/>
                  </a:lnTo>
                  <a:lnTo>
                    <a:pt x="188" y="39"/>
                  </a:lnTo>
                  <a:lnTo>
                    <a:pt x="188" y="45"/>
                  </a:lnTo>
                  <a:lnTo>
                    <a:pt x="180" y="45"/>
                  </a:lnTo>
                  <a:lnTo>
                    <a:pt x="173" y="46"/>
                  </a:lnTo>
                  <a:lnTo>
                    <a:pt x="164" y="47"/>
                  </a:lnTo>
                  <a:lnTo>
                    <a:pt x="156" y="48"/>
                  </a:lnTo>
                  <a:lnTo>
                    <a:pt x="146" y="50"/>
                  </a:lnTo>
                  <a:lnTo>
                    <a:pt x="139" y="51"/>
                  </a:lnTo>
                  <a:lnTo>
                    <a:pt x="129" y="52"/>
                  </a:lnTo>
                  <a:lnTo>
                    <a:pt x="121" y="53"/>
                  </a:lnTo>
                  <a:lnTo>
                    <a:pt x="111" y="53"/>
                  </a:lnTo>
                  <a:lnTo>
                    <a:pt x="103" y="53"/>
                  </a:lnTo>
                  <a:lnTo>
                    <a:pt x="93" y="53"/>
                  </a:lnTo>
                  <a:lnTo>
                    <a:pt x="83" y="54"/>
                  </a:lnTo>
                  <a:lnTo>
                    <a:pt x="74" y="54"/>
                  </a:lnTo>
                  <a:lnTo>
                    <a:pt x="64" y="54"/>
                  </a:lnTo>
                  <a:lnTo>
                    <a:pt x="55" y="54"/>
                  </a:lnTo>
                  <a:lnTo>
                    <a:pt x="46" y="54"/>
                  </a:lnTo>
                  <a:lnTo>
                    <a:pt x="34" y="60"/>
                  </a:lnTo>
                  <a:lnTo>
                    <a:pt x="23" y="61"/>
                  </a:lnTo>
                  <a:lnTo>
                    <a:pt x="11" y="59"/>
                  </a:lnTo>
                  <a:lnTo>
                    <a:pt x="0" y="57"/>
                  </a:lnTo>
                  <a:lnTo>
                    <a:pt x="2" y="52"/>
                  </a:lnTo>
                  <a:lnTo>
                    <a:pt x="5" y="50"/>
                  </a:lnTo>
                  <a:lnTo>
                    <a:pt x="11" y="47"/>
                  </a:lnTo>
                  <a:lnTo>
                    <a:pt x="16" y="47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2" y="41"/>
                  </a:lnTo>
                  <a:lnTo>
                    <a:pt x="9" y="41"/>
                  </a:lnTo>
                  <a:lnTo>
                    <a:pt x="4" y="41"/>
                  </a:lnTo>
                  <a:lnTo>
                    <a:pt x="0" y="42"/>
                  </a:lnTo>
                  <a:lnTo>
                    <a:pt x="2" y="36"/>
                  </a:lnTo>
                  <a:lnTo>
                    <a:pt x="6" y="31"/>
                  </a:lnTo>
                  <a:lnTo>
                    <a:pt x="8" y="25"/>
                  </a:lnTo>
                  <a:lnTo>
                    <a:pt x="5" y="21"/>
                  </a:lnTo>
                  <a:lnTo>
                    <a:pt x="12" y="17"/>
                  </a:lnTo>
                  <a:lnTo>
                    <a:pt x="22" y="14"/>
                  </a:lnTo>
                  <a:lnTo>
                    <a:pt x="32" y="12"/>
                  </a:lnTo>
                  <a:lnTo>
                    <a:pt x="41" y="12"/>
                  </a:lnTo>
                  <a:lnTo>
                    <a:pt x="51" y="11"/>
                  </a:lnTo>
                  <a:lnTo>
                    <a:pt x="61" y="11"/>
                  </a:lnTo>
                  <a:lnTo>
                    <a:pt x="70" y="11"/>
                  </a:lnTo>
                  <a:lnTo>
                    <a:pt x="81" y="11"/>
                  </a:lnTo>
                  <a:lnTo>
                    <a:pt x="91" y="10"/>
                  </a:lnTo>
                  <a:lnTo>
                    <a:pt x="100" y="8"/>
                  </a:lnTo>
                  <a:lnTo>
                    <a:pt x="110" y="7"/>
                  </a:lnTo>
                  <a:lnTo>
                    <a:pt x="120" y="7"/>
                  </a:lnTo>
                  <a:lnTo>
                    <a:pt x="129" y="5"/>
                  </a:lnTo>
                  <a:lnTo>
                    <a:pt x="139" y="4"/>
                  </a:lnTo>
                  <a:lnTo>
                    <a:pt x="147" y="2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2" name="Freeform 450"/>
            <p:cNvSpPr>
              <a:spLocks/>
            </p:cNvSpPr>
            <p:nvPr/>
          </p:nvSpPr>
          <p:spPr bwMode="auto">
            <a:xfrm>
              <a:off x="6658" y="3827"/>
              <a:ext cx="41" cy="15"/>
            </a:xfrm>
            <a:custGeom>
              <a:avLst/>
              <a:gdLst>
                <a:gd name="T0" fmla="*/ 0 w 168"/>
                <a:gd name="T1" fmla="*/ 0 h 63"/>
                <a:gd name="T2" fmla="*/ 0 w 168"/>
                <a:gd name="T3" fmla="*/ 0 h 63"/>
                <a:gd name="T4" fmla="*/ 0 w 168"/>
                <a:gd name="T5" fmla="*/ 0 h 63"/>
                <a:gd name="T6" fmla="*/ 0 w 168"/>
                <a:gd name="T7" fmla="*/ 0 h 63"/>
                <a:gd name="T8" fmla="*/ 0 w 168"/>
                <a:gd name="T9" fmla="*/ 0 h 63"/>
                <a:gd name="T10" fmla="*/ 0 w 168"/>
                <a:gd name="T11" fmla="*/ 0 h 63"/>
                <a:gd name="T12" fmla="*/ 0 w 168"/>
                <a:gd name="T13" fmla="*/ 0 h 63"/>
                <a:gd name="T14" fmla="*/ 0 w 168"/>
                <a:gd name="T15" fmla="*/ 0 h 63"/>
                <a:gd name="T16" fmla="*/ 0 w 168"/>
                <a:gd name="T17" fmla="*/ 0 h 63"/>
                <a:gd name="T18" fmla="*/ 0 w 168"/>
                <a:gd name="T19" fmla="*/ 0 h 63"/>
                <a:gd name="T20" fmla="*/ 0 w 168"/>
                <a:gd name="T21" fmla="*/ 0 h 63"/>
                <a:gd name="T22" fmla="*/ 0 w 168"/>
                <a:gd name="T23" fmla="*/ 0 h 63"/>
                <a:gd name="T24" fmla="*/ 0 w 168"/>
                <a:gd name="T25" fmla="*/ 0 h 63"/>
                <a:gd name="T26" fmla="*/ 0 w 168"/>
                <a:gd name="T27" fmla="*/ 0 h 63"/>
                <a:gd name="T28" fmla="*/ 0 w 168"/>
                <a:gd name="T29" fmla="*/ 0 h 63"/>
                <a:gd name="T30" fmla="*/ 0 w 168"/>
                <a:gd name="T31" fmla="*/ 0 h 63"/>
                <a:gd name="T32" fmla="*/ 0 w 168"/>
                <a:gd name="T33" fmla="*/ 0 h 63"/>
                <a:gd name="T34" fmla="*/ 0 w 168"/>
                <a:gd name="T35" fmla="*/ 0 h 63"/>
                <a:gd name="T36" fmla="*/ 0 w 168"/>
                <a:gd name="T37" fmla="*/ 0 h 63"/>
                <a:gd name="T38" fmla="*/ 0 w 168"/>
                <a:gd name="T39" fmla="*/ 0 h 63"/>
                <a:gd name="T40" fmla="*/ 0 w 168"/>
                <a:gd name="T41" fmla="*/ 0 h 63"/>
                <a:gd name="T42" fmla="*/ 0 w 168"/>
                <a:gd name="T43" fmla="*/ 0 h 63"/>
                <a:gd name="T44" fmla="*/ 0 w 168"/>
                <a:gd name="T45" fmla="*/ 0 h 63"/>
                <a:gd name="T46" fmla="*/ 0 w 168"/>
                <a:gd name="T47" fmla="*/ 0 h 63"/>
                <a:gd name="T48" fmla="*/ 0 w 168"/>
                <a:gd name="T49" fmla="*/ 0 h 63"/>
                <a:gd name="T50" fmla="*/ 0 w 168"/>
                <a:gd name="T51" fmla="*/ 0 h 63"/>
                <a:gd name="T52" fmla="*/ 0 w 168"/>
                <a:gd name="T53" fmla="*/ 0 h 63"/>
                <a:gd name="T54" fmla="*/ 0 w 168"/>
                <a:gd name="T55" fmla="*/ 0 h 63"/>
                <a:gd name="T56" fmla="*/ 0 w 168"/>
                <a:gd name="T57" fmla="*/ 0 h 63"/>
                <a:gd name="T58" fmla="*/ 0 w 168"/>
                <a:gd name="T59" fmla="*/ 0 h 63"/>
                <a:gd name="T60" fmla="*/ 0 w 168"/>
                <a:gd name="T61" fmla="*/ 0 h 63"/>
                <a:gd name="T62" fmla="*/ 0 w 168"/>
                <a:gd name="T63" fmla="*/ 0 h 63"/>
                <a:gd name="T64" fmla="*/ 0 w 168"/>
                <a:gd name="T65" fmla="*/ 0 h 63"/>
                <a:gd name="T66" fmla="*/ 0 w 168"/>
                <a:gd name="T67" fmla="*/ 0 h 63"/>
                <a:gd name="T68" fmla="*/ 0 w 168"/>
                <a:gd name="T69" fmla="*/ 0 h 63"/>
                <a:gd name="T70" fmla="*/ 0 w 168"/>
                <a:gd name="T71" fmla="*/ 0 h 63"/>
                <a:gd name="T72" fmla="*/ 0 w 168"/>
                <a:gd name="T73" fmla="*/ 0 h 63"/>
                <a:gd name="T74" fmla="*/ 0 w 168"/>
                <a:gd name="T75" fmla="*/ 0 h 63"/>
                <a:gd name="T76" fmla="*/ 0 w 168"/>
                <a:gd name="T77" fmla="*/ 0 h 63"/>
                <a:gd name="T78" fmla="*/ 0 w 168"/>
                <a:gd name="T79" fmla="*/ 0 h 63"/>
                <a:gd name="T80" fmla="*/ 0 w 168"/>
                <a:gd name="T81" fmla="*/ 0 h 63"/>
                <a:gd name="T82" fmla="*/ 0 w 168"/>
                <a:gd name="T83" fmla="*/ 0 h 63"/>
                <a:gd name="T84" fmla="*/ 0 w 168"/>
                <a:gd name="T85" fmla="*/ 0 h 63"/>
                <a:gd name="T86" fmla="*/ 0 w 168"/>
                <a:gd name="T87" fmla="*/ 0 h 63"/>
                <a:gd name="T88" fmla="*/ 0 w 168"/>
                <a:gd name="T89" fmla="*/ 0 h 63"/>
                <a:gd name="T90" fmla="*/ 0 w 168"/>
                <a:gd name="T91" fmla="*/ 0 h 63"/>
                <a:gd name="T92" fmla="*/ 0 w 168"/>
                <a:gd name="T93" fmla="*/ 0 h 63"/>
                <a:gd name="T94" fmla="*/ 0 w 168"/>
                <a:gd name="T95" fmla="*/ 0 h 63"/>
                <a:gd name="T96" fmla="*/ 0 w 168"/>
                <a:gd name="T97" fmla="*/ 0 h 63"/>
                <a:gd name="T98" fmla="*/ 0 w 168"/>
                <a:gd name="T99" fmla="*/ 0 h 63"/>
                <a:gd name="T100" fmla="*/ 0 w 168"/>
                <a:gd name="T101" fmla="*/ 0 h 63"/>
                <a:gd name="T102" fmla="*/ 0 w 168"/>
                <a:gd name="T103" fmla="*/ 0 h 63"/>
                <a:gd name="T104" fmla="*/ 0 w 168"/>
                <a:gd name="T105" fmla="*/ 0 h 63"/>
                <a:gd name="T106" fmla="*/ 0 w 168"/>
                <a:gd name="T107" fmla="*/ 0 h 63"/>
                <a:gd name="T108" fmla="*/ 0 w 168"/>
                <a:gd name="T109" fmla="*/ 0 h 63"/>
                <a:gd name="T110" fmla="*/ 0 w 168"/>
                <a:gd name="T111" fmla="*/ 0 h 63"/>
                <a:gd name="T112" fmla="*/ 0 w 168"/>
                <a:gd name="T113" fmla="*/ 0 h 63"/>
                <a:gd name="T114" fmla="*/ 0 w 168"/>
                <a:gd name="T115" fmla="*/ 0 h 63"/>
                <a:gd name="T116" fmla="*/ 0 w 168"/>
                <a:gd name="T117" fmla="*/ 0 h 63"/>
                <a:gd name="T118" fmla="*/ 0 w 168"/>
                <a:gd name="T119" fmla="*/ 0 h 63"/>
                <a:gd name="T120" fmla="*/ 0 w 168"/>
                <a:gd name="T121" fmla="*/ 0 h 63"/>
                <a:gd name="T122" fmla="*/ 0 w 168"/>
                <a:gd name="T123" fmla="*/ 0 h 63"/>
                <a:gd name="T124" fmla="*/ 0 w 168"/>
                <a:gd name="T125" fmla="*/ 0 h 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8"/>
                <a:gd name="T190" fmla="*/ 0 h 63"/>
                <a:gd name="T191" fmla="*/ 168 w 168"/>
                <a:gd name="T192" fmla="*/ 63 h 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8" h="63">
                  <a:moveTo>
                    <a:pt x="101" y="1"/>
                  </a:moveTo>
                  <a:lnTo>
                    <a:pt x="109" y="0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4" y="2"/>
                  </a:lnTo>
                  <a:lnTo>
                    <a:pt x="141" y="2"/>
                  </a:lnTo>
                  <a:lnTo>
                    <a:pt x="151" y="5"/>
                  </a:lnTo>
                  <a:lnTo>
                    <a:pt x="159" y="10"/>
                  </a:lnTo>
                  <a:lnTo>
                    <a:pt x="168" y="15"/>
                  </a:lnTo>
                  <a:lnTo>
                    <a:pt x="159" y="15"/>
                  </a:lnTo>
                  <a:lnTo>
                    <a:pt x="152" y="16"/>
                  </a:lnTo>
                  <a:lnTo>
                    <a:pt x="143" y="18"/>
                  </a:lnTo>
                  <a:lnTo>
                    <a:pt x="136" y="21"/>
                  </a:lnTo>
                  <a:lnTo>
                    <a:pt x="128" y="24"/>
                  </a:lnTo>
                  <a:lnTo>
                    <a:pt x="121" y="27"/>
                  </a:lnTo>
                  <a:lnTo>
                    <a:pt x="112" y="31"/>
                  </a:lnTo>
                  <a:lnTo>
                    <a:pt x="106" y="35"/>
                  </a:lnTo>
                  <a:lnTo>
                    <a:pt x="96" y="38"/>
                  </a:lnTo>
                  <a:lnTo>
                    <a:pt x="89" y="41"/>
                  </a:lnTo>
                  <a:lnTo>
                    <a:pt x="82" y="45"/>
                  </a:lnTo>
                  <a:lnTo>
                    <a:pt x="75" y="50"/>
                  </a:lnTo>
                  <a:lnTo>
                    <a:pt x="68" y="52"/>
                  </a:lnTo>
                  <a:lnTo>
                    <a:pt x="60" y="55"/>
                  </a:lnTo>
                  <a:lnTo>
                    <a:pt x="53" y="58"/>
                  </a:lnTo>
                  <a:lnTo>
                    <a:pt x="47" y="62"/>
                  </a:lnTo>
                  <a:lnTo>
                    <a:pt x="40" y="63"/>
                  </a:lnTo>
                  <a:lnTo>
                    <a:pt x="35" y="63"/>
                  </a:lnTo>
                  <a:lnTo>
                    <a:pt x="28" y="63"/>
                  </a:lnTo>
                  <a:lnTo>
                    <a:pt x="23" y="63"/>
                  </a:lnTo>
                  <a:lnTo>
                    <a:pt x="11" y="61"/>
                  </a:lnTo>
                  <a:lnTo>
                    <a:pt x="0" y="55"/>
                  </a:lnTo>
                  <a:lnTo>
                    <a:pt x="9" y="52"/>
                  </a:lnTo>
                  <a:lnTo>
                    <a:pt x="18" y="50"/>
                  </a:lnTo>
                  <a:lnTo>
                    <a:pt x="28" y="46"/>
                  </a:lnTo>
                  <a:lnTo>
                    <a:pt x="37" y="43"/>
                  </a:lnTo>
                  <a:lnTo>
                    <a:pt x="45" y="41"/>
                  </a:lnTo>
                  <a:lnTo>
                    <a:pt x="52" y="38"/>
                  </a:lnTo>
                  <a:lnTo>
                    <a:pt x="60" y="35"/>
                  </a:lnTo>
                  <a:lnTo>
                    <a:pt x="68" y="32"/>
                  </a:lnTo>
                  <a:lnTo>
                    <a:pt x="74" y="30"/>
                  </a:lnTo>
                  <a:lnTo>
                    <a:pt x="83" y="29"/>
                  </a:lnTo>
                  <a:lnTo>
                    <a:pt x="90" y="27"/>
                  </a:lnTo>
                  <a:lnTo>
                    <a:pt x="99" y="27"/>
                  </a:lnTo>
                  <a:lnTo>
                    <a:pt x="93" y="19"/>
                  </a:lnTo>
                  <a:lnTo>
                    <a:pt x="84" y="16"/>
                  </a:lnTo>
                  <a:lnTo>
                    <a:pt x="74" y="16"/>
                  </a:lnTo>
                  <a:lnTo>
                    <a:pt x="63" y="21"/>
                  </a:lnTo>
                  <a:lnTo>
                    <a:pt x="57" y="21"/>
                  </a:lnTo>
                  <a:lnTo>
                    <a:pt x="51" y="23"/>
                  </a:lnTo>
                  <a:lnTo>
                    <a:pt x="45" y="25"/>
                  </a:lnTo>
                  <a:lnTo>
                    <a:pt x="39" y="28"/>
                  </a:lnTo>
                  <a:lnTo>
                    <a:pt x="27" y="30"/>
                  </a:lnTo>
                  <a:lnTo>
                    <a:pt x="18" y="31"/>
                  </a:lnTo>
                  <a:lnTo>
                    <a:pt x="27" y="5"/>
                  </a:lnTo>
                  <a:lnTo>
                    <a:pt x="35" y="5"/>
                  </a:lnTo>
                  <a:lnTo>
                    <a:pt x="43" y="5"/>
                  </a:lnTo>
                  <a:lnTo>
                    <a:pt x="53" y="5"/>
                  </a:lnTo>
                  <a:lnTo>
                    <a:pt x="63" y="6"/>
                  </a:lnTo>
                  <a:lnTo>
                    <a:pt x="71" y="5"/>
                  </a:lnTo>
                  <a:lnTo>
                    <a:pt x="82" y="5"/>
                  </a:lnTo>
                  <a:lnTo>
                    <a:pt x="92" y="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3" name="Freeform 451"/>
            <p:cNvSpPr>
              <a:spLocks/>
            </p:cNvSpPr>
            <p:nvPr/>
          </p:nvSpPr>
          <p:spPr bwMode="auto">
            <a:xfrm>
              <a:off x="6619" y="3830"/>
              <a:ext cx="16" cy="7"/>
            </a:xfrm>
            <a:custGeom>
              <a:avLst/>
              <a:gdLst>
                <a:gd name="T0" fmla="*/ 0 w 63"/>
                <a:gd name="T1" fmla="*/ 0 h 27"/>
                <a:gd name="T2" fmla="*/ 0 w 63"/>
                <a:gd name="T3" fmla="*/ 0 h 27"/>
                <a:gd name="T4" fmla="*/ 0 w 63"/>
                <a:gd name="T5" fmla="*/ 0 h 27"/>
                <a:gd name="T6" fmla="*/ 0 w 63"/>
                <a:gd name="T7" fmla="*/ 0 h 27"/>
                <a:gd name="T8" fmla="*/ 0 w 63"/>
                <a:gd name="T9" fmla="*/ 0 h 27"/>
                <a:gd name="T10" fmla="*/ 0 w 63"/>
                <a:gd name="T11" fmla="*/ 0 h 27"/>
                <a:gd name="T12" fmla="*/ 0 w 63"/>
                <a:gd name="T13" fmla="*/ 0 h 27"/>
                <a:gd name="T14" fmla="*/ 0 w 63"/>
                <a:gd name="T15" fmla="*/ 0 h 27"/>
                <a:gd name="T16" fmla="*/ 0 w 63"/>
                <a:gd name="T17" fmla="*/ 0 h 27"/>
                <a:gd name="T18" fmla="*/ 0 w 63"/>
                <a:gd name="T19" fmla="*/ 0 h 27"/>
                <a:gd name="T20" fmla="*/ 0 w 63"/>
                <a:gd name="T21" fmla="*/ 0 h 27"/>
                <a:gd name="T22" fmla="*/ 0 w 63"/>
                <a:gd name="T23" fmla="*/ 0 h 27"/>
                <a:gd name="T24" fmla="*/ 0 w 63"/>
                <a:gd name="T25" fmla="*/ 0 h 27"/>
                <a:gd name="T26" fmla="*/ 0 w 63"/>
                <a:gd name="T27" fmla="*/ 0 h 27"/>
                <a:gd name="T28" fmla="*/ 0 w 63"/>
                <a:gd name="T29" fmla="*/ 0 h 27"/>
                <a:gd name="T30" fmla="*/ 0 w 63"/>
                <a:gd name="T31" fmla="*/ 0 h 27"/>
                <a:gd name="T32" fmla="*/ 0 w 63"/>
                <a:gd name="T33" fmla="*/ 0 h 27"/>
                <a:gd name="T34" fmla="*/ 0 w 63"/>
                <a:gd name="T35" fmla="*/ 0 h 27"/>
                <a:gd name="T36" fmla="*/ 0 w 63"/>
                <a:gd name="T37" fmla="*/ 0 h 27"/>
                <a:gd name="T38" fmla="*/ 0 w 63"/>
                <a:gd name="T39" fmla="*/ 0 h 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27"/>
                <a:gd name="T62" fmla="*/ 63 w 63"/>
                <a:gd name="T63" fmla="*/ 27 h 2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27">
                  <a:moveTo>
                    <a:pt x="49" y="0"/>
                  </a:moveTo>
                  <a:lnTo>
                    <a:pt x="57" y="1"/>
                  </a:lnTo>
                  <a:lnTo>
                    <a:pt x="63" y="6"/>
                  </a:lnTo>
                  <a:lnTo>
                    <a:pt x="53" y="8"/>
                  </a:lnTo>
                  <a:lnTo>
                    <a:pt x="47" y="10"/>
                  </a:lnTo>
                  <a:lnTo>
                    <a:pt x="38" y="13"/>
                  </a:lnTo>
                  <a:lnTo>
                    <a:pt x="31" y="16"/>
                  </a:lnTo>
                  <a:lnTo>
                    <a:pt x="23" y="18"/>
                  </a:lnTo>
                  <a:lnTo>
                    <a:pt x="16" y="21"/>
                  </a:lnTo>
                  <a:lnTo>
                    <a:pt x="7" y="24"/>
                  </a:lnTo>
                  <a:lnTo>
                    <a:pt x="0" y="27"/>
                  </a:lnTo>
                  <a:lnTo>
                    <a:pt x="4" y="19"/>
                  </a:lnTo>
                  <a:lnTo>
                    <a:pt x="10" y="16"/>
                  </a:lnTo>
                  <a:lnTo>
                    <a:pt x="17" y="13"/>
                  </a:lnTo>
                  <a:lnTo>
                    <a:pt x="23" y="11"/>
                  </a:lnTo>
                  <a:lnTo>
                    <a:pt x="29" y="8"/>
                  </a:lnTo>
                  <a:lnTo>
                    <a:pt x="37" y="6"/>
                  </a:lnTo>
                  <a:lnTo>
                    <a:pt x="42" y="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4" name="Freeform 452"/>
            <p:cNvSpPr>
              <a:spLocks/>
            </p:cNvSpPr>
            <p:nvPr/>
          </p:nvSpPr>
          <p:spPr bwMode="auto">
            <a:xfrm>
              <a:off x="6729" y="3833"/>
              <a:ext cx="82" cy="26"/>
            </a:xfrm>
            <a:custGeom>
              <a:avLst/>
              <a:gdLst>
                <a:gd name="T0" fmla="*/ 0 w 328"/>
                <a:gd name="T1" fmla="*/ 0 h 103"/>
                <a:gd name="T2" fmla="*/ 0 w 328"/>
                <a:gd name="T3" fmla="*/ 0 h 103"/>
                <a:gd name="T4" fmla="*/ 0 w 328"/>
                <a:gd name="T5" fmla="*/ 0 h 103"/>
                <a:gd name="T6" fmla="*/ 0 w 328"/>
                <a:gd name="T7" fmla="*/ 0 h 103"/>
                <a:gd name="T8" fmla="*/ 0 w 328"/>
                <a:gd name="T9" fmla="*/ 0 h 103"/>
                <a:gd name="T10" fmla="*/ 0 w 328"/>
                <a:gd name="T11" fmla="*/ 0 h 103"/>
                <a:gd name="T12" fmla="*/ 0 w 328"/>
                <a:gd name="T13" fmla="*/ 0 h 103"/>
                <a:gd name="T14" fmla="*/ 0 w 328"/>
                <a:gd name="T15" fmla="*/ 0 h 103"/>
                <a:gd name="T16" fmla="*/ 0 w 328"/>
                <a:gd name="T17" fmla="*/ 0 h 103"/>
                <a:gd name="T18" fmla="*/ 0 w 328"/>
                <a:gd name="T19" fmla="*/ 0 h 103"/>
                <a:gd name="T20" fmla="*/ 0 w 328"/>
                <a:gd name="T21" fmla="*/ 0 h 103"/>
                <a:gd name="T22" fmla="*/ 0 w 328"/>
                <a:gd name="T23" fmla="*/ 0 h 103"/>
                <a:gd name="T24" fmla="*/ 0 w 328"/>
                <a:gd name="T25" fmla="*/ 0 h 103"/>
                <a:gd name="T26" fmla="*/ 0 w 328"/>
                <a:gd name="T27" fmla="*/ 0 h 103"/>
                <a:gd name="T28" fmla="*/ 0 w 328"/>
                <a:gd name="T29" fmla="*/ 0 h 103"/>
                <a:gd name="T30" fmla="*/ 0 w 328"/>
                <a:gd name="T31" fmla="*/ 0 h 103"/>
                <a:gd name="T32" fmla="*/ 0 w 328"/>
                <a:gd name="T33" fmla="*/ 0 h 103"/>
                <a:gd name="T34" fmla="*/ 0 w 328"/>
                <a:gd name="T35" fmla="*/ 0 h 103"/>
                <a:gd name="T36" fmla="*/ 0 w 328"/>
                <a:gd name="T37" fmla="*/ 0 h 103"/>
                <a:gd name="T38" fmla="*/ 0 w 328"/>
                <a:gd name="T39" fmla="*/ 0 h 103"/>
                <a:gd name="T40" fmla="*/ 0 w 328"/>
                <a:gd name="T41" fmla="*/ 0 h 103"/>
                <a:gd name="T42" fmla="*/ 0 w 328"/>
                <a:gd name="T43" fmla="*/ 0 h 103"/>
                <a:gd name="T44" fmla="*/ 0 w 328"/>
                <a:gd name="T45" fmla="*/ 0 h 103"/>
                <a:gd name="T46" fmla="*/ 0 w 328"/>
                <a:gd name="T47" fmla="*/ 0 h 103"/>
                <a:gd name="T48" fmla="*/ 0 w 328"/>
                <a:gd name="T49" fmla="*/ 0 h 103"/>
                <a:gd name="T50" fmla="*/ 0 w 328"/>
                <a:gd name="T51" fmla="*/ 0 h 103"/>
                <a:gd name="T52" fmla="*/ 0 w 328"/>
                <a:gd name="T53" fmla="*/ 0 h 103"/>
                <a:gd name="T54" fmla="*/ 0 w 328"/>
                <a:gd name="T55" fmla="*/ 0 h 103"/>
                <a:gd name="T56" fmla="*/ 0 w 328"/>
                <a:gd name="T57" fmla="*/ 0 h 103"/>
                <a:gd name="T58" fmla="*/ 0 w 328"/>
                <a:gd name="T59" fmla="*/ 0 h 103"/>
                <a:gd name="T60" fmla="*/ 0 w 328"/>
                <a:gd name="T61" fmla="*/ 0 h 103"/>
                <a:gd name="T62" fmla="*/ 0 w 328"/>
                <a:gd name="T63" fmla="*/ 0 h 103"/>
                <a:gd name="T64" fmla="*/ 0 w 328"/>
                <a:gd name="T65" fmla="*/ 0 h 103"/>
                <a:gd name="T66" fmla="*/ 0 w 328"/>
                <a:gd name="T67" fmla="*/ 0 h 103"/>
                <a:gd name="T68" fmla="*/ 0 w 328"/>
                <a:gd name="T69" fmla="*/ 0 h 103"/>
                <a:gd name="T70" fmla="*/ 0 w 328"/>
                <a:gd name="T71" fmla="*/ 0 h 103"/>
                <a:gd name="T72" fmla="*/ 0 w 328"/>
                <a:gd name="T73" fmla="*/ 0 h 103"/>
                <a:gd name="T74" fmla="*/ 0 w 328"/>
                <a:gd name="T75" fmla="*/ 0 h 103"/>
                <a:gd name="T76" fmla="*/ 0 w 328"/>
                <a:gd name="T77" fmla="*/ 0 h 103"/>
                <a:gd name="T78" fmla="*/ 0 w 328"/>
                <a:gd name="T79" fmla="*/ 0 h 103"/>
                <a:gd name="T80" fmla="*/ 0 w 328"/>
                <a:gd name="T81" fmla="*/ 0 h 103"/>
                <a:gd name="T82" fmla="*/ 0 w 328"/>
                <a:gd name="T83" fmla="*/ 0 h 103"/>
                <a:gd name="T84" fmla="*/ 0 w 328"/>
                <a:gd name="T85" fmla="*/ 0 h 103"/>
                <a:gd name="T86" fmla="*/ 0 w 328"/>
                <a:gd name="T87" fmla="*/ 0 h 103"/>
                <a:gd name="T88" fmla="*/ 0 w 328"/>
                <a:gd name="T89" fmla="*/ 0 h 103"/>
                <a:gd name="T90" fmla="*/ 0 w 328"/>
                <a:gd name="T91" fmla="*/ 0 h 103"/>
                <a:gd name="T92" fmla="*/ 0 w 328"/>
                <a:gd name="T93" fmla="*/ 0 h 103"/>
                <a:gd name="T94" fmla="*/ 0 w 328"/>
                <a:gd name="T95" fmla="*/ 0 h 103"/>
                <a:gd name="T96" fmla="*/ 0 w 328"/>
                <a:gd name="T97" fmla="*/ 0 h 103"/>
                <a:gd name="T98" fmla="*/ 0 w 328"/>
                <a:gd name="T99" fmla="*/ 0 h 103"/>
                <a:gd name="T100" fmla="*/ 0 w 328"/>
                <a:gd name="T101" fmla="*/ 0 h 103"/>
                <a:gd name="T102" fmla="*/ 0 w 328"/>
                <a:gd name="T103" fmla="*/ 0 h 103"/>
                <a:gd name="T104" fmla="*/ 0 w 328"/>
                <a:gd name="T105" fmla="*/ 0 h 103"/>
                <a:gd name="T106" fmla="*/ 0 w 328"/>
                <a:gd name="T107" fmla="*/ 0 h 103"/>
                <a:gd name="T108" fmla="*/ 0 w 328"/>
                <a:gd name="T109" fmla="*/ 0 h 103"/>
                <a:gd name="T110" fmla="*/ 0 w 328"/>
                <a:gd name="T111" fmla="*/ 0 h 103"/>
                <a:gd name="T112" fmla="*/ 0 w 328"/>
                <a:gd name="T113" fmla="*/ 0 h 103"/>
                <a:gd name="T114" fmla="*/ 0 w 328"/>
                <a:gd name="T115" fmla="*/ 0 h 103"/>
                <a:gd name="T116" fmla="*/ 0 w 328"/>
                <a:gd name="T117" fmla="*/ 0 h 103"/>
                <a:gd name="T118" fmla="*/ 0 w 328"/>
                <a:gd name="T119" fmla="*/ 0 h 1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8"/>
                <a:gd name="T181" fmla="*/ 0 h 103"/>
                <a:gd name="T182" fmla="*/ 328 w 328"/>
                <a:gd name="T183" fmla="*/ 103 h 10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8" h="103">
                  <a:moveTo>
                    <a:pt x="317" y="0"/>
                  </a:moveTo>
                  <a:lnTo>
                    <a:pt x="324" y="4"/>
                  </a:lnTo>
                  <a:lnTo>
                    <a:pt x="328" y="9"/>
                  </a:lnTo>
                  <a:lnTo>
                    <a:pt x="328" y="12"/>
                  </a:lnTo>
                  <a:lnTo>
                    <a:pt x="326" y="16"/>
                  </a:lnTo>
                  <a:lnTo>
                    <a:pt x="320" y="17"/>
                  </a:lnTo>
                  <a:lnTo>
                    <a:pt x="316" y="20"/>
                  </a:lnTo>
                  <a:lnTo>
                    <a:pt x="306" y="23"/>
                  </a:lnTo>
                  <a:lnTo>
                    <a:pt x="299" y="26"/>
                  </a:lnTo>
                  <a:lnTo>
                    <a:pt x="289" y="27"/>
                  </a:lnTo>
                  <a:lnTo>
                    <a:pt x="279" y="27"/>
                  </a:lnTo>
                  <a:lnTo>
                    <a:pt x="270" y="28"/>
                  </a:lnTo>
                  <a:lnTo>
                    <a:pt x="260" y="30"/>
                  </a:lnTo>
                  <a:lnTo>
                    <a:pt x="249" y="31"/>
                  </a:lnTo>
                  <a:lnTo>
                    <a:pt x="242" y="33"/>
                  </a:lnTo>
                  <a:lnTo>
                    <a:pt x="236" y="34"/>
                  </a:lnTo>
                  <a:lnTo>
                    <a:pt x="231" y="37"/>
                  </a:lnTo>
                  <a:lnTo>
                    <a:pt x="216" y="39"/>
                  </a:lnTo>
                  <a:lnTo>
                    <a:pt x="201" y="42"/>
                  </a:lnTo>
                  <a:lnTo>
                    <a:pt x="187" y="45"/>
                  </a:lnTo>
                  <a:lnTo>
                    <a:pt x="172" y="47"/>
                  </a:lnTo>
                  <a:lnTo>
                    <a:pt x="157" y="51"/>
                  </a:lnTo>
                  <a:lnTo>
                    <a:pt x="143" y="54"/>
                  </a:lnTo>
                  <a:lnTo>
                    <a:pt x="128" y="58"/>
                  </a:lnTo>
                  <a:lnTo>
                    <a:pt x="113" y="63"/>
                  </a:lnTo>
                  <a:lnTo>
                    <a:pt x="98" y="66"/>
                  </a:lnTo>
                  <a:lnTo>
                    <a:pt x="84" y="70"/>
                  </a:lnTo>
                  <a:lnTo>
                    <a:pt x="70" y="74"/>
                  </a:lnTo>
                  <a:lnTo>
                    <a:pt x="55" y="80"/>
                  </a:lnTo>
                  <a:lnTo>
                    <a:pt x="41" y="85"/>
                  </a:lnTo>
                  <a:lnTo>
                    <a:pt x="26" y="91"/>
                  </a:lnTo>
                  <a:lnTo>
                    <a:pt x="13" y="96"/>
                  </a:lnTo>
                  <a:lnTo>
                    <a:pt x="0" y="103"/>
                  </a:lnTo>
                  <a:lnTo>
                    <a:pt x="6" y="93"/>
                  </a:lnTo>
                  <a:lnTo>
                    <a:pt x="14" y="86"/>
                  </a:lnTo>
                  <a:lnTo>
                    <a:pt x="20" y="80"/>
                  </a:lnTo>
                  <a:lnTo>
                    <a:pt x="29" y="76"/>
                  </a:lnTo>
                  <a:lnTo>
                    <a:pt x="37" y="70"/>
                  </a:lnTo>
                  <a:lnTo>
                    <a:pt x="48" y="65"/>
                  </a:lnTo>
                  <a:lnTo>
                    <a:pt x="53" y="61"/>
                  </a:lnTo>
                  <a:lnTo>
                    <a:pt x="60" y="59"/>
                  </a:lnTo>
                  <a:lnTo>
                    <a:pt x="66" y="58"/>
                  </a:lnTo>
                  <a:lnTo>
                    <a:pt x="75" y="56"/>
                  </a:lnTo>
                  <a:lnTo>
                    <a:pt x="92" y="50"/>
                  </a:lnTo>
                  <a:lnTo>
                    <a:pt x="108" y="45"/>
                  </a:lnTo>
                  <a:lnTo>
                    <a:pt x="125" y="40"/>
                  </a:lnTo>
                  <a:lnTo>
                    <a:pt x="143" y="38"/>
                  </a:lnTo>
                  <a:lnTo>
                    <a:pt x="159" y="34"/>
                  </a:lnTo>
                  <a:lnTo>
                    <a:pt x="176" y="31"/>
                  </a:lnTo>
                  <a:lnTo>
                    <a:pt x="190" y="28"/>
                  </a:lnTo>
                  <a:lnTo>
                    <a:pt x="207" y="26"/>
                  </a:lnTo>
                  <a:lnTo>
                    <a:pt x="222" y="23"/>
                  </a:lnTo>
                  <a:lnTo>
                    <a:pt x="236" y="19"/>
                  </a:lnTo>
                  <a:lnTo>
                    <a:pt x="249" y="16"/>
                  </a:lnTo>
                  <a:lnTo>
                    <a:pt x="265" y="14"/>
                  </a:lnTo>
                  <a:lnTo>
                    <a:pt x="278" y="10"/>
                  </a:lnTo>
                  <a:lnTo>
                    <a:pt x="291" y="6"/>
                  </a:lnTo>
                  <a:lnTo>
                    <a:pt x="305" y="3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5" name="Freeform 453"/>
            <p:cNvSpPr>
              <a:spLocks/>
            </p:cNvSpPr>
            <p:nvPr/>
          </p:nvSpPr>
          <p:spPr bwMode="auto">
            <a:xfrm>
              <a:off x="6960" y="3835"/>
              <a:ext cx="51" cy="13"/>
            </a:xfrm>
            <a:custGeom>
              <a:avLst/>
              <a:gdLst>
                <a:gd name="T0" fmla="*/ 0 w 205"/>
                <a:gd name="T1" fmla="*/ 0 h 52"/>
                <a:gd name="T2" fmla="*/ 0 w 205"/>
                <a:gd name="T3" fmla="*/ 0 h 52"/>
                <a:gd name="T4" fmla="*/ 0 w 205"/>
                <a:gd name="T5" fmla="*/ 0 h 52"/>
                <a:gd name="T6" fmla="*/ 0 w 205"/>
                <a:gd name="T7" fmla="*/ 0 h 52"/>
                <a:gd name="T8" fmla="*/ 0 w 205"/>
                <a:gd name="T9" fmla="*/ 0 h 52"/>
                <a:gd name="T10" fmla="*/ 0 w 205"/>
                <a:gd name="T11" fmla="*/ 0 h 52"/>
                <a:gd name="T12" fmla="*/ 0 w 205"/>
                <a:gd name="T13" fmla="*/ 0 h 52"/>
                <a:gd name="T14" fmla="*/ 0 w 205"/>
                <a:gd name="T15" fmla="*/ 0 h 52"/>
                <a:gd name="T16" fmla="*/ 0 w 205"/>
                <a:gd name="T17" fmla="*/ 0 h 52"/>
                <a:gd name="T18" fmla="*/ 0 w 205"/>
                <a:gd name="T19" fmla="*/ 0 h 52"/>
                <a:gd name="T20" fmla="*/ 0 w 205"/>
                <a:gd name="T21" fmla="*/ 0 h 52"/>
                <a:gd name="T22" fmla="*/ 0 w 205"/>
                <a:gd name="T23" fmla="*/ 0 h 52"/>
                <a:gd name="T24" fmla="*/ 0 w 205"/>
                <a:gd name="T25" fmla="*/ 0 h 52"/>
                <a:gd name="T26" fmla="*/ 0 w 205"/>
                <a:gd name="T27" fmla="*/ 0 h 52"/>
                <a:gd name="T28" fmla="*/ 0 w 205"/>
                <a:gd name="T29" fmla="*/ 0 h 52"/>
                <a:gd name="T30" fmla="*/ 0 w 205"/>
                <a:gd name="T31" fmla="*/ 0 h 52"/>
                <a:gd name="T32" fmla="*/ 0 w 205"/>
                <a:gd name="T33" fmla="*/ 0 h 52"/>
                <a:gd name="T34" fmla="*/ 0 w 205"/>
                <a:gd name="T35" fmla="*/ 0 h 52"/>
                <a:gd name="T36" fmla="*/ 0 w 205"/>
                <a:gd name="T37" fmla="*/ 0 h 52"/>
                <a:gd name="T38" fmla="*/ 0 w 205"/>
                <a:gd name="T39" fmla="*/ 0 h 52"/>
                <a:gd name="T40" fmla="*/ 0 w 205"/>
                <a:gd name="T41" fmla="*/ 0 h 52"/>
                <a:gd name="T42" fmla="*/ 0 w 205"/>
                <a:gd name="T43" fmla="*/ 0 h 52"/>
                <a:gd name="T44" fmla="*/ 0 w 205"/>
                <a:gd name="T45" fmla="*/ 0 h 52"/>
                <a:gd name="T46" fmla="*/ 0 w 205"/>
                <a:gd name="T47" fmla="*/ 0 h 52"/>
                <a:gd name="T48" fmla="*/ 0 w 205"/>
                <a:gd name="T49" fmla="*/ 0 h 52"/>
                <a:gd name="T50" fmla="*/ 0 w 205"/>
                <a:gd name="T51" fmla="*/ 0 h 52"/>
                <a:gd name="T52" fmla="*/ 0 w 205"/>
                <a:gd name="T53" fmla="*/ 0 h 52"/>
                <a:gd name="T54" fmla="*/ 0 w 205"/>
                <a:gd name="T55" fmla="*/ 0 h 52"/>
                <a:gd name="T56" fmla="*/ 0 w 205"/>
                <a:gd name="T57" fmla="*/ 0 h 52"/>
                <a:gd name="T58" fmla="*/ 0 w 205"/>
                <a:gd name="T59" fmla="*/ 0 h 52"/>
                <a:gd name="T60" fmla="*/ 0 w 205"/>
                <a:gd name="T61" fmla="*/ 0 h 52"/>
                <a:gd name="T62" fmla="*/ 0 w 205"/>
                <a:gd name="T63" fmla="*/ 0 h 52"/>
                <a:gd name="T64" fmla="*/ 0 w 205"/>
                <a:gd name="T65" fmla="*/ 0 h 52"/>
                <a:gd name="T66" fmla="*/ 0 w 205"/>
                <a:gd name="T67" fmla="*/ 0 h 52"/>
                <a:gd name="T68" fmla="*/ 0 w 205"/>
                <a:gd name="T69" fmla="*/ 0 h 52"/>
                <a:gd name="T70" fmla="*/ 0 w 205"/>
                <a:gd name="T71" fmla="*/ 0 h 52"/>
                <a:gd name="T72" fmla="*/ 0 w 205"/>
                <a:gd name="T73" fmla="*/ 0 h 52"/>
                <a:gd name="T74" fmla="*/ 0 w 205"/>
                <a:gd name="T75" fmla="*/ 0 h 52"/>
                <a:gd name="T76" fmla="*/ 0 w 205"/>
                <a:gd name="T77" fmla="*/ 0 h 52"/>
                <a:gd name="T78" fmla="*/ 0 w 205"/>
                <a:gd name="T79" fmla="*/ 0 h 52"/>
                <a:gd name="T80" fmla="*/ 0 w 205"/>
                <a:gd name="T81" fmla="*/ 0 h 52"/>
                <a:gd name="T82" fmla="*/ 0 w 205"/>
                <a:gd name="T83" fmla="*/ 0 h 52"/>
                <a:gd name="T84" fmla="*/ 0 w 205"/>
                <a:gd name="T85" fmla="*/ 0 h 52"/>
                <a:gd name="T86" fmla="*/ 0 w 205"/>
                <a:gd name="T87" fmla="*/ 0 h 52"/>
                <a:gd name="T88" fmla="*/ 0 w 205"/>
                <a:gd name="T89" fmla="*/ 0 h 52"/>
                <a:gd name="T90" fmla="*/ 0 w 205"/>
                <a:gd name="T91" fmla="*/ 0 h 52"/>
                <a:gd name="T92" fmla="*/ 0 w 205"/>
                <a:gd name="T93" fmla="*/ 0 h 52"/>
                <a:gd name="T94" fmla="*/ 0 w 205"/>
                <a:gd name="T95" fmla="*/ 0 h 52"/>
                <a:gd name="T96" fmla="*/ 0 w 205"/>
                <a:gd name="T97" fmla="*/ 0 h 52"/>
                <a:gd name="T98" fmla="*/ 0 w 205"/>
                <a:gd name="T99" fmla="*/ 0 h 5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5"/>
                <a:gd name="T151" fmla="*/ 0 h 52"/>
                <a:gd name="T152" fmla="*/ 205 w 205"/>
                <a:gd name="T153" fmla="*/ 52 h 5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5" h="52">
                  <a:moveTo>
                    <a:pt x="162" y="4"/>
                  </a:moveTo>
                  <a:lnTo>
                    <a:pt x="173" y="0"/>
                  </a:lnTo>
                  <a:lnTo>
                    <a:pt x="183" y="1"/>
                  </a:lnTo>
                  <a:lnTo>
                    <a:pt x="192" y="5"/>
                  </a:lnTo>
                  <a:lnTo>
                    <a:pt x="200" y="10"/>
                  </a:lnTo>
                  <a:lnTo>
                    <a:pt x="203" y="15"/>
                  </a:lnTo>
                  <a:lnTo>
                    <a:pt x="205" y="21"/>
                  </a:lnTo>
                  <a:lnTo>
                    <a:pt x="205" y="28"/>
                  </a:lnTo>
                  <a:lnTo>
                    <a:pt x="205" y="36"/>
                  </a:lnTo>
                  <a:lnTo>
                    <a:pt x="199" y="34"/>
                  </a:lnTo>
                  <a:lnTo>
                    <a:pt x="194" y="34"/>
                  </a:lnTo>
                  <a:lnTo>
                    <a:pt x="185" y="34"/>
                  </a:lnTo>
                  <a:lnTo>
                    <a:pt x="175" y="37"/>
                  </a:lnTo>
                  <a:lnTo>
                    <a:pt x="164" y="40"/>
                  </a:lnTo>
                  <a:lnTo>
                    <a:pt x="153" y="45"/>
                  </a:lnTo>
                  <a:lnTo>
                    <a:pt x="147" y="46"/>
                  </a:lnTo>
                  <a:lnTo>
                    <a:pt x="141" y="47"/>
                  </a:lnTo>
                  <a:lnTo>
                    <a:pt x="135" y="48"/>
                  </a:lnTo>
                  <a:lnTo>
                    <a:pt x="129" y="50"/>
                  </a:lnTo>
                  <a:lnTo>
                    <a:pt x="117" y="51"/>
                  </a:lnTo>
                  <a:lnTo>
                    <a:pt x="106" y="50"/>
                  </a:lnTo>
                  <a:lnTo>
                    <a:pt x="96" y="47"/>
                  </a:lnTo>
                  <a:lnTo>
                    <a:pt x="86" y="47"/>
                  </a:lnTo>
                  <a:lnTo>
                    <a:pt x="74" y="48"/>
                  </a:lnTo>
                  <a:lnTo>
                    <a:pt x="63" y="50"/>
                  </a:lnTo>
                  <a:lnTo>
                    <a:pt x="51" y="51"/>
                  </a:lnTo>
                  <a:lnTo>
                    <a:pt x="41" y="52"/>
                  </a:lnTo>
                  <a:lnTo>
                    <a:pt x="30" y="52"/>
                  </a:lnTo>
                  <a:lnTo>
                    <a:pt x="23" y="52"/>
                  </a:lnTo>
                  <a:lnTo>
                    <a:pt x="15" y="49"/>
                  </a:lnTo>
                  <a:lnTo>
                    <a:pt x="9" y="45"/>
                  </a:lnTo>
                  <a:lnTo>
                    <a:pt x="4" y="39"/>
                  </a:lnTo>
                  <a:lnTo>
                    <a:pt x="0" y="31"/>
                  </a:lnTo>
                  <a:lnTo>
                    <a:pt x="10" y="24"/>
                  </a:lnTo>
                  <a:lnTo>
                    <a:pt x="20" y="21"/>
                  </a:lnTo>
                  <a:lnTo>
                    <a:pt x="29" y="19"/>
                  </a:lnTo>
                  <a:lnTo>
                    <a:pt x="39" y="18"/>
                  </a:lnTo>
                  <a:lnTo>
                    <a:pt x="49" y="15"/>
                  </a:lnTo>
                  <a:lnTo>
                    <a:pt x="59" y="14"/>
                  </a:lnTo>
                  <a:lnTo>
                    <a:pt x="69" y="13"/>
                  </a:lnTo>
                  <a:lnTo>
                    <a:pt x="81" y="13"/>
                  </a:lnTo>
                  <a:lnTo>
                    <a:pt x="91" y="12"/>
                  </a:lnTo>
                  <a:lnTo>
                    <a:pt x="100" y="11"/>
                  </a:lnTo>
                  <a:lnTo>
                    <a:pt x="110" y="10"/>
                  </a:lnTo>
                  <a:lnTo>
                    <a:pt x="121" y="10"/>
                  </a:lnTo>
                  <a:lnTo>
                    <a:pt x="130" y="9"/>
                  </a:lnTo>
                  <a:lnTo>
                    <a:pt x="140" y="8"/>
                  </a:lnTo>
                  <a:lnTo>
                    <a:pt x="151" y="6"/>
                  </a:lnTo>
                  <a:lnTo>
                    <a:pt x="162" y="4"/>
                  </a:lnTo>
                  <a:close/>
                </a:path>
              </a:pathLst>
            </a:custGeom>
            <a:solidFill>
              <a:srgbClr val="FF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6" name="Freeform 454"/>
            <p:cNvSpPr>
              <a:spLocks/>
            </p:cNvSpPr>
            <p:nvPr/>
          </p:nvSpPr>
          <p:spPr bwMode="auto">
            <a:xfrm>
              <a:off x="6627" y="3839"/>
              <a:ext cx="15" cy="5"/>
            </a:xfrm>
            <a:custGeom>
              <a:avLst/>
              <a:gdLst>
                <a:gd name="T0" fmla="*/ 0 w 62"/>
                <a:gd name="T1" fmla="*/ 0 h 19"/>
                <a:gd name="T2" fmla="*/ 0 w 62"/>
                <a:gd name="T3" fmla="*/ 0 h 19"/>
                <a:gd name="T4" fmla="*/ 0 w 62"/>
                <a:gd name="T5" fmla="*/ 0 h 19"/>
                <a:gd name="T6" fmla="*/ 0 w 62"/>
                <a:gd name="T7" fmla="*/ 0 h 19"/>
                <a:gd name="T8" fmla="*/ 0 w 62"/>
                <a:gd name="T9" fmla="*/ 0 h 19"/>
                <a:gd name="T10" fmla="*/ 0 w 62"/>
                <a:gd name="T11" fmla="*/ 0 h 19"/>
                <a:gd name="T12" fmla="*/ 0 w 62"/>
                <a:gd name="T13" fmla="*/ 0 h 19"/>
                <a:gd name="T14" fmla="*/ 0 w 62"/>
                <a:gd name="T15" fmla="*/ 0 h 19"/>
                <a:gd name="T16" fmla="*/ 0 w 62"/>
                <a:gd name="T17" fmla="*/ 0 h 19"/>
                <a:gd name="T18" fmla="*/ 0 w 62"/>
                <a:gd name="T19" fmla="*/ 0 h 19"/>
                <a:gd name="T20" fmla="*/ 0 w 62"/>
                <a:gd name="T21" fmla="*/ 0 h 19"/>
                <a:gd name="T22" fmla="*/ 0 w 62"/>
                <a:gd name="T23" fmla="*/ 0 h 19"/>
                <a:gd name="T24" fmla="*/ 0 w 62"/>
                <a:gd name="T25" fmla="*/ 0 h 19"/>
                <a:gd name="T26" fmla="*/ 0 w 62"/>
                <a:gd name="T27" fmla="*/ 0 h 19"/>
                <a:gd name="T28" fmla="*/ 0 w 62"/>
                <a:gd name="T29" fmla="*/ 0 h 19"/>
                <a:gd name="T30" fmla="*/ 0 w 62"/>
                <a:gd name="T31" fmla="*/ 0 h 19"/>
                <a:gd name="T32" fmla="*/ 0 w 62"/>
                <a:gd name="T33" fmla="*/ 0 h 19"/>
                <a:gd name="T34" fmla="*/ 0 w 62"/>
                <a:gd name="T35" fmla="*/ 0 h 19"/>
                <a:gd name="T36" fmla="*/ 0 w 62"/>
                <a:gd name="T37" fmla="*/ 0 h 19"/>
                <a:gd name="T38" fmla="*/ 0 w 62"/>
                <a:gd name="T39" fmla="*/ 0 h 19"/>
                <a:gd name="T40" fmla="*/ 0 w 62"/>
                <a:gd name="T41" fmla="*/ 0 h 19"/>
                <a:gd name="T42" fmla="*/ 0 w 62"/>
                <a:gd name="T43" fmla="*/ 0 h 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2"/>
                <a:gd name="T67" fmla="*/ 0 h 19"/>
                <a:gd name="T68" fmla="*/ 62 w 62"/>
                <a:gd name="T69" fmla="*/ 19 h 1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2" h="19">
                  <a:moveTo>
                    <a:pt x="62" y="0"/>
                  </a:moveTo>
                  <a:lnTo>
                    <a:pt x="59" y="5"/>
                  </a:lnTo>
                  <a:lnTo>
                    <a:pt x="57" y="10"/>
                  </a:lnTo>
                  <a:lnTo>
                    <a:pt x="53" y="13"/>
                  </a:lnTo>
                  <a:lnTo>
                    <a:pt x="48" y="15"/>
                  </a:lnTo>
                  <a:lnTo>
                    <a:pt x="42" y="15"/>
                  </a:lnTo>
                  <a:lnTo>
                    <a:pt x="36" y="16"/>
                  </a:lnTo>
                  <a:lnTo>
                    <a:pt x="29" y="16"/>
                  </a:lnTo>
                  <a:lnTo>
                    <a:pt x="22" y="17"/>
                  </a:lnTo>
                  <a:lnTo>
                    <a:pt x="16" y="17"/>
                  </a:lnTo>
                  <a:lnTo>
                    <a:pt x="9" y="17"/>
                  </a:lnTo>
                  <a:lnTo>
                    <a:pt x="4" y="17"/>
                  </a:lnTo>
                  <a:lnTo>
                    <a:pt x="0" y="19"/>
                  </a:lnTo>
                  <a:lnTo>
                    <a:pt x="5" y="16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22" y="9"/>
                  </a:lnTo>
                  <a:lnTo>
                    <a:pt x="33" y="6"/>
                  </a:lnTo>
                  <a:lnTo>
                    <a:pt x="42" y="4"/>
                  </a:lnTo>
                  <a:lnTo>
                    <a:pt x="52" y="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7" name="Freeform 455"/>
            <p:cNvSpPr>
              <a:spLocks/>
            </p:cNvSpPr>
            <p:nvPr/>
          </p:nvSpPr>
          <p:spPr bwMode="auto">
            <a:xfrm>
              <a:off x="7108" y="3841"/>
              <a:ext cx="35" cy="23"/>
            </a:xfrm>
            <a:custGeom>
              <a:avLst/>
              <a:gdLst>
                <a:gd name="T0" fmla="*/ 0 w 137"/>
                <a:gd name="T1" fmla="*/ 0 h 92"/>
                <a:gd name="T2" fmla="*/ 0 w 137"/>
                <a:gd name="T3" fmla="*/ 0 h 92"/>
                <a:gd name="T4" fmla="*/ 0 w 137"/>
                <a:gd name="T5" fmla="*/ 0 h 92"/>
                <a:gd name="T6" fmla="*/ 0 w 137"/>
                <a:gd name="T7" fmla="*/ 0 h 92"/>
                <a:gd name="T8" fmla="*/ 0 w 137"/>
                <a:gd name="T9" fmla="*/ 0 h 92"/>
                <a:gd name="T10" fmla="*/ 0 w 137"/>
                <a:gd name="T11" fmla="*/ 0 h 92"/>
                <a:gd name="T12" fmla="*/ 0 w 137"/>
                <a:gd name="T13" fmla="*/ 0 h 92"/>
                <a:gd name="T14" fmla="*/ 0 w 137"/>
                <a:gd name="T15" fmla="*/ 0 h 92"/>
                <a:gd name="T16" fmla="*/ 0 w 137"/>
                <a:gd name="T17" fmla="*/ 0 h 92"/>
                <a:gd name="T18" fmla="*/ 0 w 137"/>
                <a:gd name="T19" fmla="*/ 0 h 92"/>
                <a:gd name="T20" fmla="*/ 0 w 137"/>
                <a:gd name="T21" fmla="*/ 0 h 92"/>
                <a:gd name="T22" fmla="*/ 0 w 137"/>
                <a:gd name="T23" fmla="*/ 0 h 92"/>
                <a:gd name="T24" fmla="*/ 0 w 137"/>
                <a:gd name="T25" fmla="*/ 0 h 92"/>
                <a:gd name="T26" fmla="*/ 0 w 137"/>
                <a:gd name="T27" fmla="*/ 0 h 92"/>
                <a:gd name="T28" fmla="*/ 0 w 137"/>
                <a:gd name="T29" fmla="*/ 0 h 92"/>
                <a:gd name="T30" fmla="*/ 0 w 137"/>
                <a:gd name="T31" fmla="*/ 0 h 92"/>
                <a:gd name="T32" fmla="*/ 0 w 137"/>
                <a:gd name="T33" fmla="*/ 0 h 92"/>
                <a:gd name="T34" fmla="*/ 0 w 137"/>
                <a:gd name="T35" fmla="*/ 0 h 92"/>
                <a:gd name="T36" fmla="*/ 0 w 137"/>
                <a:gd name="T37" fmla="*/ 0 h 92"/>
                <a:gd name="T38" fmla="*/ 0 w 137"/>
                <a:gd name="T39" fmla="*/ 0 h 92"/>
                <a:gd name="T40" fmla="*/ 0 w 137"/>
                <a:gd name="T41" fmla="*/ 0 h 92"/>
                <a:gd name="T42" fmla="*/ 0 w 137"/>
                <a:gd name="T43" fmla="*/ 0 h 92"/>
                <a:gd name="T44" fmla="*/ 0 w 137"/>
                <a:gd name="T45" fmla="*/ 0 h 92"/>
                <a:gd name="T46" fmla="*/ 0 w 137"/>
                <a:gd name="T47" fmla="*/ 0 h 92"/>
                <a:gd name="T48" fmla="*/ 0 w 137"/>
                <a:gd name="T49" fmla="*/ 0 h 92"/>
                <a:gd name="T50" fmla="*/ 0 w 137"/>
                <a:gd name="T51" fmla="*/ 0 h 92"/>
                <a:gd name="T52" fmla="*/ 0 w 137"/>
                <a:gd name="T53" fmla="*/ 0 h 92"/>
                <a:gd name="T54" fmla="*/ 0 w 137"/>
                <a:gd name="T55" fmla="*/ 0 h 92"/>
                <a:gd name="T56" fmla="*/ 0 w 137"/>
                <a:gd name="T57" fmla="*/ 0 h 92"/>
                <a:gd name="T58" fmla="*/ 0 w 137"/>
                <a:gd name="T59" fmla="*/ 0 h 92"/>
                <a:gd name="T60" fmla="*/ 0 w 137"/>
                <a:gd name="T61" fmla="*/ 0 h 92"/>
                <a:gd name="T62" fmla="*/ 0 w 137"/>
                <a:gd name="T63" fmla="*/ 0 h 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"/>
                <a:gd name="T97" fmla="*/ 0 h 92"/>
                <a:gd name="T98" fmla="*/ 137 w 137"/>
                <a:gd name="T99" fmla="*/ 92 h 9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" h="92">
                  <a:moveTo>
                    <a:pt x="98" y="0"/>
                  </a:moveTo>
                  <a:lnTo>
                    <a:pt x="103" y="4"/>
                  </a:lnTo>
                  <a:lnTo>
                    <a:pt x="109" y="14"/>
                  </a:lnTo>
                  <a:lnTo>
                    <a:pt x="107" y="17"/>
                  </a:lnTo>
                  <a:lnTo>
                    <a:pt x="107" y="23"/>
                  </a:lnTo>
                  <a:lnTo>
                    <a:pt x="104" y="26"/>
                  </a:lnTo>
                  <a:lnTo>
                    <a:pt x="100" y="28"/>
                  </a:lnTo>
                  <a:lnTo>
                    <a:pt x="99" y="31"/>
                  </a:lnTo>
                  <a:lnTo>
                    <a:pt x="101" y="35"/>
                  </a:lnTo>
                  <a:lnTo>
                    <a:pt x="103" y="34"/>
                  </a:lnTo>
                  <a:lnTo>
                    <a:pt x="107" y="33"/>
                  </a:lnTo>
                  <a:lnTo>
                    <a:pt x="115" y="27"/>
                  </a:lnTo>
                  <a:lnTo>
                    <a:pt x="124" y="24"/>
                  </a:lnTo>
                  <a:lnTo>
                    <a:pt x="119" y="29"/>
                  </a:lnTo>
                  <a:lnTo>
                    <a:pt x="116" y="37"/>
                  </a:lnTo>
                  <a:lnTo>
                    <a:pt x="113" y="42"/>
                  </a:lnTo>
                  <a:lnTo>
                    <a:pt x="112" y="50"/>
                  </a:lnTo>
                  <a:lnTo>
                    <a:pt x="112" y="54"/>
                  </a:lnTo>
                  <a:lnTo>
                    <a:pt x="116" y="57"/>
                  </a:lnTo>
                  <a:lnTo>
                    <a:pt x="118" y="57"/>
                  </a:lnTo>
                  <a:lnTo>
                    <a:pt x="123" y="59"/>
                  </a:lnTo>
                  <a:lnTo>
                    <a:pt x="129" y="57"/>
                  </a:lnTo>
                  <a:lnTo>
                    <a:pt x="137" y="57"/>
                  </a:lnTo>
                  <a:lnTo>
                    <a:pt x="137" y="64"/>
                  </a:lnTo>
                  <a:lnTo>
                    <a:pt x="137" y="73"/>
                  </a:lnTo>
                  <a:lnTo>
                    <a:pt x="130" y="75"/>
                  </a:lnTo>
                  <a:lnTo>
                    <a:pt x="124" y="78"/>
                  </a:lnTo>
                  <a:lnTo>
                    <a:pt x="116" y="80"/>
                  </a:lnTo>
                  <a:lnTo>
                    <a:pt x="109" y="82"/>
                  </a:lnTo>
                  <a:lnTo>
                    <a:pt x="100" y="84"/>
                  </a:lnTo>
                  <a:lnTo>
                    <a:pt x="92" y="87"/>
                  </a:lnTo>
                  <a:lnTo>
                    <a:pt x="83" y="89"/>
                  </a:lnTo>
                  <a:lnTo>
                    <a:pt x="76" y="91"/>
                  </a:lnTo>
                  <a:lnTo>
                    <a:pt x="66" y="91"/>
                  </a:lnTo>
                  <a:lnTo>
                    <a:pt x="58" y="92"/>
                  </a:lnTo>
                  <a:lnTo>
                    <a:pt x="50" y="92"/>
                  </a:lnTo>
                  <a:lnTo>
                    <a:pt x="42" y="92"/>
                  </a:lnTo>
                  <a:lnTo>
                    <a:pt x="34" y="90"/>
                  </a:lnTo>
                  <a:lnTo>
                    <a:pt x="27" y="89"/>
                  </a:lnTo>
                  <a:lnTo>
                    <a:pt x="21" y="87"/>
                  </a:lnTo>
                  <a:lnTo>
                    <a:pt x="16" y="84"/>
                  </a:lnTo>
                  <a:lnTo>
                    <a:pt x="9" y="80"/>
                  </a:lnTo>
                  <a:lnTo>
                    <a:pt x="6" y="75"/>
                  </a:lnTo>
                  <a:lnTo>
                    <a:pt x="3" y="69"/>
                  </a:lnTo>
                  <a:lnTo>
                    <a:pt x="1" y="63"/>
                  </a:lnTo>
                  <a:lnTo>
                    <a:pt x="0" y="55"/>
                  </a:lnTo>
                  <a:lnTo>
                    <a:pt x="3" y="48"/>
                  </a:lnTo>
                  <a:lnTo>
                    <a:pt x="6" y="38"/>
                  </a:lnTo>
                  <a:lnTo>
                    <a:pt x="11" y="28"/>
                  </a:lnTo>
                  <a:lnTo>
                    <a:pt x="22" y="28"/>
                  </a:lnTo>
                  <a:lnTo>
                    <a:pt x="30" y="24"/>
                  </a:lnTo>
                  <a:lnTo>
                    <a:pt x="37" y="16"/>
                  </a:lnTo>
                  <a:lnTo>
                    <a:pt x="45" y="8"/>
                  </a:lnTo>
                  <a:lnTo>
                    <a:pt x="46" y="13"/>
                  </a:lnTo>
                  <a:lnTo>
                    <a:pt x="48" y="17"/>
                  </a:lnTo>
                  <a:lnTo>
                    <a:pt x="52" y="19"/>
                  </a:lnTo>
                  <a:lnTo>
                    <a:pt x="56" y="22"/>
                  </a:lnTo>
                  <a:lnTo>
                    <a:pt x="60" y="23"/>
                  </a:lnTo>
                  <a:lnTo>
                    <a:pt x="68" y="22"/>
                  </a:lnTo>
                  <a:lnTo>
                    <a:pt x="75" y="17"/>
                  </a:lnTo>
                  <a:lnTo>
                    <a:pt x="82" y="13"/>
                  </a:lnTo>
                  <a:lnTo>
                    <a:pt x="89" y="7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E8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" name="Freeform 456"/>
            <p:cNvSpPr>
              <a:spLocks/>
            </p:cNvSpPr>
            <p:nvPr/>
          </p:nvSpPr>
          <p:spPr bwMode="auto">
            <a:xfrm>
              <a:off x="6744" y="3842"/>
              <a:ext cx="69" cy="21"/>
            </a:xfrm>
            <a:custGeom>
              <a:avLst/>
              <a:gdLst>
                <a:gd name="T0" fmla="*/ 0 w 274"/>
                <a:gd name="T1" fmla="*/ 0 h 81"/>
                <a:gd name="T2" fmla="*/ 0 w 274"/>
                <a:gd name="T3" fmla="*/ 0 h 81"/>
                <a:gd name="T4" fmla="*/ 0 w 274"/>
                <a:gd name="T5" fmla="*/ 0 h 81"/>
                <a:gd name="T6" fmla="*/ 0 w 274"/>
                <a:gd name="T7" fmla="*/ 0 h 81"/>
                <a:gd name="T8" fmla="*/ 0 w 274"/>
                <a:gd name="T9" fmla="*/ 0 h 81"/>
                <a:gd name="T10" fmla="*/ 0 w 274"/>
                <a:gd name="T11" fmla="*/ 0 h 81"/>
                <a:gd name="T12" fmla="*/ 0 w 274"/>
                <a:gd name="T13" fmla="*/ 0 h 81"/>
                <a:gd name="T14" fmla="*/ 0 w 274"/>
                <a:gd name="T15" fmla="*/ 0 h 81"/>
                <a:gd name="T16" fmla="*/ 0 w 274"/>
                <a:gd name="T17" fmla="*/ 0 h 81"/>
                <a:gd name="T18" fmla="*/ 0 w 274"/>
                <a:gd name="T19" fmla="*/ 0 h 81"/>
                <a:gd name="T20" fmla="*/ 0 w 274"/>
                <a:gd name="T21" fmla="*/ 0 h 81"/>
                <a:gd name="T22" fmla="*/ 0 w 274"/>
                <a:gd name="T23" fmla="*/ 0 h 81"/>
                <a:gd name="T24" fmla="*/ 0 w 274"/>
                <a:gd name="T25" fmla="*/ 0 h 81"/>
                <a:gd name="T26" fmla="*/ 0 w 274"/>
                <a:gd name="T27" fmla="*/ 0 h 81"/>
                <a:gd name="T28" fmla="*/ 0 w 274"/>
                <a:gd name="T29" fmla="*/ 0 h 81"/>
                <a:gd name="T30" fmla="*/ 0 w 274"/>
                <a:gd name="T31" fmla="*/ 0 h 81"/>
                <a:gd name="T32" fmla="*/ 0 w 274"/>
                <a:gd name="T33" fmla="*/ 0 h 81"/>
                <a:gd name="T34" fmla="*/ 0 w 274"/>
                <a:gd name="T35" fmla="*/ 0 h 81"/>
                <a:gd name="T36" fmla="*/ 0 w 274"/>
                <a:gd name="T37" fmla="*/ 0 h 81"/>
                <a:gd name="T38" fmla="*/ 0 w 274"/>
                <a:gd name="T39" fmla="*/ 0 h 81"/>
                <a:gd name="T40" fmla="*/ 0 w 274"/>
                <a:gd name="T41" fmla="*/ 0 h 81"/>
                <a:gd name="T42" fmla="*/ 0 w 274"/>
                <a:gd name="T43" fmla="*/ 0 h 81"/>
                <a:gd name="T44" fmla="*/ 0 w 274"/>
                <a:gd name="T45" fmla="*/ 0 h 81"/>
                <a:gd name="T46" fmla="*/ 0 w 274"/>
                <a:gd name="T47" fmla="*/ 0 h 81"/>
                <a:gd name="T48" fmla="*/ 0 w 274"/>
                <a:gd name="T49" fmla="*/ 0 h 81"/>
                <a:gd name="T50" fmla="*/ 0 w 274"/>
                <a:gd name="T51" fmla="*/ 0 h 81"/>
                <a:gd name="T52" fmla="*/ 0 w 274"/>
                <a:gd name="T53" fmla="*/ 0 h 81"/>
                <a:gd name="T54" fmla="*/ 0 w 274"/>
                <a:gd name="T55" fmla="*/ 0 h 81"/>
                <a:gd name="T56" fmla="*/ 0 w 274"/>
                <a:gd name="T57" fmla="*/ 0 h 81"/>
                <a:gd name="T58" fmla="*/ 0 w 274"/>
                <a:gd name="T59" fmla="*/ 0 h 81"/>
                <a:gd name="T60" fmla="*/ 0 w 274"/>
                <a:gd name="T61" fmla="*/ 0 h 81"/>
                <a:gd name="T62" fmla="*/ 0 w 274"/>
                <a:gd name="T63" fmla="*/ 0 h 81"/>
                <a:gd name="T64" fmla="*/ 0 w 274"/>
                <a:gd name="T65" fmla="*/ 0 h 81"/>
                <a:gd name="T66" fmla="*/ 0 w 274"/>
                <a:gd name="T67" fmla="*/ 0 h 81"/>
                <a:gd name="T68" fmla="*/ 0 w 274"/>
                <a:gd name="T69" fmla="*/ 0 h 81"/>
                <a:gd name="T70" fmla="*/ 0 w 274"/>
                <a:gd name="T71" fmla="*/ 0 h 81"/>
                <a:gd name="T72" fmla="*/ 0 w 274"/>
                <a:gd name="T73" fmla="*/ 0 h 81"/>
                <a:gd name="T74" fmla="*/ 0 w 274"/>
                <a:gd name="T75" fmla="*/ 0 h 81"/>
                <a:gd name="T76" fmla="*/ 0 w 274"/>
                <a:gd name="T77" fmla="*/ 0 h 81"/>
                <a:gd name="T78" fmla="*/ 0 w 274"/>
                <a:gd name="T79" fmla="*/ 0 h 81"/>
                <a:gd name="T80" fmla="*/ 0 w 274"/>
                <a:gd name="T81" fmla="*/ 0 h 81"/>
                <a:gd name="T82" fmla="*/ 0 w 274"/>
                <a:gd name="T83" fmla="*/ 0 h 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74"/>
                <a:gd name="T127" fmla="*/ 0 h 81"/>
                <a:gd name="T128" fmla="*/ 274 w 274"/>
                <a:gd name="T129" fmla="*/ 81 h 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74" h="81">
                  <a:moveTo>
                    <a:pt x="255" y="0"/>
                  </a:moveTo>
                  <a:lnTo>
                    <a:pt x="262" y="1"/>
                  </a:lnTo>
                  <a:lnTo>
                    <a:pt x="270" y="6"/>
                  </a:lnTo>
                  <a:lnTo>
                    <a:pt x="272" y="14"/>
                  </a:lnTo>
                  <a:lnTo>
                    <a:pt x="274" y="23"/>
                  </a:lnTo>
                  <a:lnTo>
                    <a:pt x="256" y="26"/>
                  </a:lnTo>
                  <a:lnTo>
                    <a:pt x="238" y="28"/>
                  </a:lnTo>
                  <a:lnTo>
                    <a:pt x="220" y="31"/>
                  </a:lnTo>
                  <a:lnTo>
                    <a:pt x="203" y="33"/>
                  </a:lnTo>
                  <a:lnTo>
                    <a:pt x="186" y="36"/>
                  </a:lnTo>
                  <a:lnTo>
                    <a:pt x="168" y="40"/>
                  </a:lnTo>
                  <a:lnTo>
                    <a:pt x="152" y="42"/>
                  </a:lnTo>
                  <a:lnTo>
                    <a:pt x="135" y="46"/>
                  </a:lnTo>
                  <a:lnTo>
                    <a:pt x="118" y="49"/>
                  </a:lnTo>
                  <a:lnTo>
                    <a:pt x="100" y="53"/>
                  </a:lnTo>
                  <a:lnTo>
                    <a:pt x="83" y="57"/>
                  </a:lnTo>
                  <a:lnTo>
                    <a:pt x="66" y="62"/>
                  </a:lnTo>
                  <a:lnTo>
                    <a:pt x="49" y="66"/>
                  </a:lnTo>
                  <a:lnTo>
                    <a:pt x="32" y="71"/>
                  </a:lnTo>
                  <a:lnTo>
                    <a:pt x="15" y="74"/>
                  </a:lnTo>
                  <a:lnTo>
                    <a:pt x="0" y="81"/>
                  </a:lnTo>
                  <a:lnTo>
                    <a:pt x="7" y="73"/>
                  </a:lnTo>
                  <a:lnTo>
                    <a:pt x="15" y="68"/>
                  </a:lnTo>
                  <a:lnTo>
                    <a:pt x="24" y="62"/>
                  </a:lnTo>
                  <a:lnTo>
                    <a:pt x="32" y="57"/>
                  </a:lnTo>
                  <a:lnTo>
                    <a:pt x="46" y="49"/>
                  </a:lnTo>
                  <a:lnTo>
                    <a:pt x="60" y="44"/>
                  </a:lnTo>
                  <a:lnTo>
                    <a:pt x="73" y="39"/>
                  </a:lnTo>
                  <a:lnTo>
                    <a:pt x="88" y="35"/>
                  </a:lnTo>
                  <a:lnTo>
                    <a:pt x="101" y="32"/>
                  </a:lnTo>
                  <a:lnTo>
                    <a:pt x="115" y="29"/>
                  </a:lnTo>
                  <a:lnTo>
                    <a:pt x="130" y="27"/>
                  </a:lnTo>
                  <a:lnTo>
                    <a:pt x="143" y="26"/>
                  </a:lnTo>
                  <a:lnTo>
                    <a:pt x="156" y="22"/>
                  </a:lnTo>
                  <a:lnTo>
                    <a:pt x="170" y="20"/>
                  </a:lnTo>
                  <a:lnTo>
                    <a:pt x="184" y="18"/>
                  </a:lnTo>
                  <a:lnTo>
                    <a:pt x="199" y="16"/>
                  </a:lnTo>
                  <a:lnTo>
                    <a:pt x="212" y="12"/>
                  </a:lnTo>
                  <a:lnTo>
                    <a:pt x="225" y="9"/>
                  </a:lnTo>
                  <a:lnTo>
                    <a:pt x="239" y="5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" name="Freeform 457"/>
            <p:cNvSpPr>
              <a:spLocks/>
            </p:cNvSpPr>
            <p:nvPr/>
          </p:nvSpPr>
          <p:spPr bwMode="auto">
            <a:xfrm>
              <a:off x="6879" y="3842"/>
              <a:ext cx="53" cy="13"/>
            </a:xfrm>
            <a:custGeom>
              <a:avLst/>
              <a:gdLst>
                <a:gd name="T0" fmla="*/ 0 w 209"/>
                <a:gd name="T1" fmla="*/ 0 h 50"/>
                <a:gd name="T2" fmla="*/ 0 w 209"/>
                <a:gd name="T3" fmla="*/ 0 h 50"/>
                <a:gd name="T4" fmla="*/ 0 w 209"/>
                <a:gd name="T5" fmla="*/ 0 h 50"/>
                <a:gd name="T6" fmla="*/ 0 w 209"/>
                <a:gd name="T7" fmla="*/ 0 h 50"/>
                <a:gd name="T8" fmla="*/ 0 w 209"/>
                <a:gd name="T9" fmla="*/ 0 h 50"/>
                <a:gd name="T10" fmla="*/ 0 w 209"/>
                <a:gd name="T11" fmla="*/ 0 h 50"/>
                <a:gd name="T12" fmla="*/ 0 w 209"/>
                <a:gd name="T13" fmla="*/ 0 h 50"/>
                <a:gd name="T14" fmla="*/ 0 w 209"/>
                <a:gd name="T15" fmla="*/ 0 h 50"/>
                <a:gd name="T16" fmla="*/ 0 w 209"/>
                <a:gd name="T17" fmla="*/ 0 h 50"/>
                <a:gd name="T18" fmla="*/ 0 w 209"/>
                <a:gd name="T19" fmla="*/ 0 h 50"/>
                <a:gd name="T20" fmla="*/ 0 w 209"/>
                <a:gd name="T21" fmla="*/ 0 h 50"/>
                <a:gd name="T22" fmla="*/ 0 w 209"/>
                <a:gd name="T23" fmla="*/ 0 h 50"/>
                <a:gd name="T24" fmla="*/ 0 w 209"/>
                <a:gd name="T25" fmla="*/ 0 h 50"/>
                <a:gd name="T26" fmla="*/ 0 w 209"/>
                <a:gd name="T27" fmla="*/ 0 h 50"/>
                <a:gd name="T28" fmla="*/ 0 w 209"/>
                <a:gd name="T29" fmla="*/ 0 h 50"/>
                <a:gd name="T30" fmla="*/ 0 w 209"/>
                <a:gd name="T31" fmla="*/ 0 h 50"/>
                <a:gd name="T32" fmla="*/ 0 w 209"/>
                <a:gd name="T33" fmla="*/ 0 h 50"/>
                <a:gd name="T34" fmla="*/ 0 w 209"/>
                <a:gd name="T35" fmla="*/ 0 h 50"/>
                <a:gd name="T36" fmla="*/ 0 w 209"/>
                <a:gd name="T37" fmla="*/ 0 h 50"/>
                <a:gd name="T38" fmla="*/ 0 w 209"/>
                <a:gd name="T39" fmla="*/ 0 h 50"/>
                <a:gd name="T40" fmla="*/ 0 w 209"/>
                <a:gd name="T41" fmla="*/ 0 h 50"/>
                <a:gd name="T42" fmla="*/ 0 w 209"/>
                <a:gd name="T43" fmla="*/ 0 h 50"/>
                <a:gd name="T44" fmla="*/ 0 w 209"/>
                <a:gd name="T45" fmla="*/ 0 h 50"/>
                <a:gd name="T46" fmla="*/ 0 w 209"/>
                <a:gd name="T47" fmla="*/ 0 h 50"/>
                <a:gd name="T48" fmla="*/ 0 w 209"/>
                <a:gd name="T49" fmla="*/ 0 h 50"/>
                <a:gd name="T50" fmla="*/ 0 w 209"/>
                <a:gd name="T51" fmla="*/ 0 h 50"/>
                <a:gd name="T52" fmla="*/ 0 w 209"/>
                <a:gd name="T53" fmla="*/ 0 h 50"/>
                <a:gd name="T54" fmla="*/ 0 w 209"/>
                <a:gd name="T55" fmla="*/ 0 h 50"/>
                <a:gd name="T56" fmla="*/ 0 w 209"/>
                <a:gd name="T57" fmla="*/ 0 h 50"/>
                <a:gd name="T58" fmla="*/ 0 w 209"/>
                <a:gd name="T59" fmla="*/ 0 h 50"/>
                <a:gd name="T60" fmla="*/ 0 w 209"/>
                <a:gd name="T61" fmla="*/ 0 h 50"/>
                <a:gd name="T62" fmla="*/ 0 w 209"/>
                <a:gd name="T63" fmla="*/ 0 h 50"/>
                <a:gd name="T64" fmla="*/ 0 w 209"/>
                <a:gd name="T65" fmla="*/ 0 h 50"/>
                <a:gd name="T66" fmla="*/ 0 w 209"/>
                <a:gd name="T67" fmla="*/ 0 h 50"/>
                <a:gd name="T68" fmla="*/ 0 w 209"/>
                <a:gd name="T69" fmla="*/ 0 h 50"/>
                <a:gd name="T70" fmla="*/ 0 w 209"/>
                <a:gd name="T71" fmla="*/ 0 h 50"/>
                <a:gd name="T72" fmla="*/ 0 w 209"/>
                <a:gd name="T73" fmla="*/ 0 h 50"/>
                <a:gd name="T74" fmla="*/ 0 w 209"/>
                <a:gd name="T75" fmla="*/ 0 h 50"/>
                <a:gd name="T76" fmla="*/ 0 w 209"/>
                <a:gd name="T77" fmla="*/ 0 h 50"/>
                <a:gd name="T78" fmla="*/ 0 w 209"/>
                <a:gd name="T79" fmla="*/ 0 h 50"/>
                <a:gd name="T80" fmla="*/ 0 w 209"/>
                <a:gd name="T81" fmla="*/ 0 h 50"/>
                <a:gd name="T82" fmla="*/ 0 w 209"/>
                <a:gd name="T83" fmla="*/ 0 h 50"/>
                <a:gd name="T84" fmla="*/ 0 w 209"/>
                <a:gd name="T85" fmla="*/ 0 h 50"/>
                <a:gd name="T86" fmla="*/ 0 w 209"/>
                <a:gd name="T87" fmla="*/ 0 h 50"/>
                <a:gd name="T88" fmla="*/ 0 w 209"/>
                <a:gd name="T89" fmla="*/ 0 h 50"/>
                <a:gd name="T90" fmla="*/ 0 w 209"/>
                <a:gd name="T91" fmla="*/ 0 h 50"/>
                <a:gd name="T92" fmla="*/ 0 w 209"/>
                <a:gd name="T93" fmla="*/ 0 h 50"/>
                <a:gd name="T94" fmla="*/ 0 w 209"/>
                <a:gd name="T95" fmla="*/ 0 h 50"/>
                <a:gd name="T96" fmla="*/ 0 w 209"/>
                <a:gd name="T97" fmla="*/ 0 h 50"/>
                <a:gd name="T98" fmla="*/ 0 w 209"/>
                <a:gd name="T99" fmla="*/ 0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9"/>
                <a:gd name="T151" fmla="*/ 0 h 50"/>
                <a:gd name="T152" fmla="*/ 209 w 209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9" h="50">
                  <a:moveTo>
                    <a:pt x="129" y="1"/>
                  </a:moveTo>
                  <a:lnTo>
                    <a:pt x="137" y="2"/>
                  </a:lnTo>
                  <a:lnTo>
                    <a:pt x="147" y="2"/>
                  </a:lnTo>
                  <a:lnTo>
                    <a:pt x="156" y="1"/>
                  </a:lnTo>
                  <a:lnTo>
                    <a:pt x="166" y="1"/>
                  </a:lnTo>
                  <a:lnTo>
                    <a:pt x="176" y="1"/>
                  </a:lnTo>
                  <a:lnTo>
                    <a:pt x="185" y="0"/>
                  </a:lnTo>
                  <a:lnTo>
                    <a:pt x="195" y="0"/>
                  </a:lnTo>
                  <a:lnTo>
                    <a:pt x="205" y="1"/>
                  </a:lnTo>
                  <a:lnTo>
                    <a:pt x="205" y="7"/>
                  </a:lnTo>
                  <a:lnTo>
                    <a:pt x="207" y="13"/>
                  </a:lnTo>
                  <a:lnTo>
                    <a:pt x="208" y="19"/>
                  </a:lnTo>
                  <a:lnTo>
                    <a:pt x="209" y="24"/>
                  </a:lnTo>
                  <a:lnTo>
                    <a:pt x="203" y="23"/>
                  </a:lnTo>
                  <a:lnTo>
                    <a:pt x="196" y="21"/>
                  </a:lnTo>
                  <a:lnTo>
                    <a:pt x="186" y="26"/>
                  </a:lnTo>
                  <a:lnTo>
                    <a:pt x="178" y="30"/>
                  </a:lnTo>
                  <a:lnTo>
                    <a:pt x="167" y="33"/>
                  </a:lnTo>
                  <a:lnTo>
                    <a:pt x="156" y="36"/>
                  </a:lnTo>
                  <a:lnTo>
                    <a:pt x="144" y="37"/>
                  </a:lnTo>
                  <a:lnTo>
                    <a:pt x="132" y="40"/>
                  </a:lnTo>
                  <a:lnTo>
                    <a:pt x="120" y="41"/>
                  </a:lnTo>
                  <a:lnTo>
                    <a:pt x="108" y="43"/>
                  </a:lnTo>
                  <a:lnTo>
                    <a:pt x="95" y="43"/>
                  </a:lnTo>
                  <a:lnTo>
                    <a:pt x="82" y="43"/>
                  </a:lnTo>
                  <a:lnTo>
                    <a:pt x="68" y="43"/>
                  </a:lnTo>
                  <a:lnTo>
                    <a:pt x="55" y="44"/>
                  </a:lnTo>
                  <a:lnTo>
                    <a:pt x="42" y="44"/>
                  </a:lnTo>
                  <a:lnTo>
                    <a:pt x="31" y="46"/>
                  </a:lnTo>
                  <a:lnTo>
                    <a:pt x="20" y="47"/>
                  </a:lnTo>
                  <a:lnTo>
                    <a:pt x="9" y="50"/>
                  </a:lnTo>
                  <a:lnTo>
                    <a:pt x="3" y="41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3" y="22"/>
                  </a:lnTo>
                  <a:lnTo>
                    <a:pt x="8" y="18"/>
                  </a:lnTo>
                  <a:lnTo>
                    <a:pt x="15" y="16"/>
                  </a:lnTo>
                  <a:lnTo>
                    <a:pt x="23" y="13"/>
                  </a:lnTo>
                  <a:lnTo>
                    <a:pt x="34" y="12"/>
                  </a:lnTo>
                  <a:lnTo>
                    <a:pt x="43" y="10"/>
                  </a:lnTo>
                  <a:lnTo>
                    <a:pt x="54" y="9"/>
                  </a:lnTo>
                  <a:lnTo>
                    <a:pt x="65" y="8"/>
                  </a:lnTo>
                  <a:lnTo>
                    <a:pt x="77" y="8"/>
                  </a:lnTo>
                  <a:lnTo>
                    <a:pt x="88" y="7"/>
                  </a:lnTo>
                  <a:lnTo>
                    <a:pt x="99" y="7"/>
                  </a:lnTo>
                  <a:lnTo>
                    <a:pt x="107" y="6"/>
                  </a:lnTo>
                  <a:lnTo>
                    <a:pt x="115" y="5"/>
                  </a:lnTo>
                  <a:lnTo>
                    <a:pt x="123" y="4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rgbClr val="FF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0" name="Freeform 458"/>
            <p:cNvSpPr>
              <a:spLocks/>
            </p:cNvSpPr>
            <p:nvPr/>
          </p:nvSpPr>
          <p:spPr bwMode="auto">
            <a:xfrm>
              <a:off x="7038" y="3845"/>
              <a:ext cx="47" cy="28"/>
            </a:xfrm>
            <a:custGeom>
              <a:avLst/>
              <a:gdLst>
                <a:gd name="T0" fmla="*/ 0 w 188"/>
                <a:gd name="T1" fmla="*/ 0 h 109"/>
                <a:gd name="T2" fmla="*/ 0 w 188"/>
                <a:gd name="T3" fmla="*/ 0 h 109"/>
                <a:gd name="T4" fmla="*/ 0 w 188"/>
                <a:gd name="T5" fmla="*/ 0 h 109"/>
                <a:gd name="T6" fmla="*/ 0 w 188"/>
                <a:gd name="T7" fmla="*/ 0 h 109"/>
                <a:gd name="T8" fmla="*/ 0 w 188"/>
                <a:gd name="T9" fmla="*/ 0 h 109"/>
                <a:gd name="T10" fmla="*/ 0 w 188"/>
                <a:gd name="T11" fmla="*/ 0 h 109"/>
                <a:gd name="T12" fmla="*/ 0 w 188"/>
                <a:gd name="T13" fmla="*/ 0 h 109"/>
                <a:gd name="T14" fmla="*/ 0 w 188"/>
                <a:gd name="T15" fmla="*/ 0 h 109"/>
                <a:gd name="T16" fmla="*/ 0 w 188"/>
                <a:gd name="T17" fmla="*/ 0 h 109"/>
                <a:gd name="T18" fmla="*/ 0 w 188"/>
                <a:gd name="T19" fmla="*/ 0 h 109"/>
                <a:gd name="T20" fmla="*/ 0 w 188"/>
                <a:gd name="T21" fmla="*/ 0 h 109"/>
                <a:gd name="T22" fmla="*/ 0 w 188"/>
                <a:gd name="T23" fmla="*/ 0 h 109"/>
                <a:gd name="T24" fmla="*/ 0 w 188"/>
                <a:gd name="T25" fmla="*/ 0 h 109"/>
                <a:gd name="T26" fmla="*/ 0 w 188"/>
                <a:gd name="T27" fmla="*/ 0 h 109"/>
                <a:gd name="T28" fmla="*/ 0 w 188"/>
                <a:gd name="T29" fmla="*/ 0 h 109"/>
                <a:gd name="T30" fmla="*/ 0 w 188"/>
                <a:gd name="T31" fmla="*/ 0 h 109"/>
                <a:gd name="T32" fmla="*/ 0 w 188"/>
                <a:gd name="T33" fmla="*/ 0 h 109"/>
                <a:gd name="T34" fmla="*/ 0 w 188"/>
                <a:gd name="T35" fmla="*/ 0 h 109"/>
                <a:gd name="T36" fmla="*/ 0 w 188"/>
                <a:gd name="T37" fmla="*/ 0 h 109"/>
                <a:gd name="T38" fmla="*/ 0 w 188"/>
                <a:gd name="T39" fmla="*/ 0 h 109"/>
                <a:gd name="T40" fmla="*/ 0 w 188"/>
                <a:gd name="T41" fmla="*/ 0 h 109"/>
                <a:gd name="T42" fmla="*/ 0 w 188"/>
                <a:gd name="T43" fmla="*/ 0 h 109"/>
                <a:gd name="T44" fmla="*/ 0 w 188"/>
                <a:gd name="T45" fmla="*/ 0 h 109"/>
                <a:gd name="T46" fmla="*/ 0 w 188"/>
                <a:gd name="T47" fmla="*/ 0 h 109"/>
                <a:gd name="T48" fmla="*/ 0 w 188"/>
                <a:gd name="T49" fmla="*/ 0 h 109"/>
                <a:gd name="T50" fmla="*/ 0 w 188"/>
                <a:gd name="T51" fmla="*/ 0 h 109"/>
                <a:gd name="T52" fmla="*/ 0 w 188"/>
                <a:gd name="T53" fmla="*/ 0 h 109"/>
                <a:gd name="T54" fmla="*/ 0 w 188"/>
                <a:gd name="T55" fmla="*/ 0 h 109"/>
                <a:gd name="T56" fmla="*/ 0 w 188"/>
                <a:gd name="T57" fmla="*/ 0 h 109"/>
                <a:gd name="T58" fmla="*/ 0 w 188"/>
                <a:gd name="T59" fmla="*/ 0 h 109"/>
                <a:gd name="T60" fmla="*/ 0 w 188"/>
                <a:gd name="T61" fmla="*/ 0 h 109"/>
                <a:gd name="T62" fmla="*/ 0 w 188"/>
                <a:gd name="T63" fmla="*/ 0 h 109"/>
                <a:gd name="T64" fmla="*/ 0 w 188"/>
                <a:gd name="T65" fmla="*/ 0 h 109"/>
                <a:gd name="T66" fmla="*/ 0 w 188"/>
                <a:gd name="T67" fmla="*/ 0 h 109"/>
                <a:gd name="T68" fmla="*/ 0 w 188"/>
                <a:gd name="T69" fmla="*/ 0 h 109"/>
                <a:gd name="T70" fmla="*/ 0 w 188"/>
                <a:gd name="T71" fmla="*/ 0 h 109"/>
                <a:gd name="T72" fmla="*/ 0 w 188"/>
                <a:gd name="T73" fmla="*/ 0 h 109"/>
                <a:gd name="T74" fmla="*/ 0 w 188"/>
                <a:gd name="T75" fmla="*/ 0 h 109"/>
                <a:gd name="T76" fmla="*/ 0 w 188"/>
                <a:gd name="T77" fmla="*/ 0 h 109"/>
                <a:gd name="T78" fmla="*/ 0 w 188"/>
                <a:gd name="T79" fmla="*/ 0 h 109"/>
                <a:gd name="T80" fmla="*/ 0 w 188"/>
                <a:gd name="T81" fmla="*/ 0 h 109"/>
                <a:gd name="T82" fmla="*/ 0 w 188"/>
                <a:gd name="T83" fmla="*/ 0 h 109"/>
                <a:gd name="T84" fmla="*/ 0 w 188"/>
                <a:gd name="T85" fmla="*/ 0 h 109"/>
                <a:gd name="T86" fmla="*/ 0 w 188"/>
                <a:gd name="T87" fmla="*/ 0 h 109"/>
                <a:gd name="T88" fmla="*/ 0 w 188"/>
                <a:gd name="T89" fmla="*/ 0 h 109"/>
                <a:gd name="T90" fmla="*/ 0 w 188"/>
                <a:gd name="T91" fmla="*/ 0 h 109"/>
                <a:gd name="T92" fmla="*/ 0 w 188"/>
                <a:gd name="T93" fmla="*/ 0 h 10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8"/>
                <a:gd name="T142" fmla="*/ 0 h 109"/>
                <a:gd name="T143" fmla="*/ 188 w 188"/>
                <a:gd name="T144" fmla="*/ 109 h 10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8" h="109">
                  <a:moveTo>
                    <a:pt x="85" y="0"/>
                  </a:moveTo>
                  <a:lnTo>
                    <a:pt x="88" y="8"/>
                  </a:lnTo>
                  <a:lnTo>
                    <a:pt x="85" y="16"/>
                  </a:lnTo>
                  <a:lnTo>
                    <a:pt x="81" y="20"/>
                  </a:lnTo>
                  <a:lnTo>
                    <a:pt x="77" y="24"/>
                  </a:lnTo>
                  <a:lnTo>
                    <a:pt x="73" y="30"/>
                  </a:lnTo>
                  <a:lnTo>
                    <a:pt x="70" y="35"/>
                  </a:lnTo>
                  <a:lnTo>
                    <a:pt x="73" y="33"/>
                  </a:lnTo>
                  <a:lnTo>
                    <a:pt x="79" y="31"/>
                  </a:lnTo>
                  <a:lnTo>
                    <a:pt x="85" y="29"/>
                  </a:lnTo>
                  <a:lnTo>
                    <a:pt x="92" y="27"/>
                  </a:lnTo>
                  <a:lnTo>
                    <a:pt x="98" y="22"/>
                  </a:lnTo>
                  <a:lnTo>
                    <a:pt x="105" y="19"/>
                  </a:lnTo>
                  <a:lnTo>
                    <a:pt x="112" y="16"/>
                  </a:lnTo>
                  <a:lnTo>
                    <a:pt x="120" y="14"/>
                  </a:lnTo>
                  <a:lnTo>
                    <a:pt x="129" y="8"/>
                  </a:lnTo>
                  <a:lnTo>
                    <a:pt x="136" y="10"/>
                  </a:lnTo>
                  <a:lnTo>
                    <a:pt x="136" y="13"/>
                  </a:lnTo>
                  <a:lnTo>
                    <a:pt x="135" y="17"/>
                  </a:lnTo>
                  <a:lnTo>
                    <a:pt x="132" y="22"/>
                  </a:lnTo>
                  <a:lnTo>
                    <a:pt x="127" y="31"/>
                  </a:lnTo>
                  <a:lnTo>
                    <a:pt x="118" y="34"/>
                  </a:lnTo>
                  <a:lnTo>
                    <a:pt x="111" y="37"/>
                  </a:lnTo>
                  <a:lnTo>
                    <a:pt x="112" y="44"/>
                  </a:lnTo>
                  <a:lnTo>
                    <a:pt x="117" y="45"/>
                  </a:lnTo>
                  <a:lnTo>
                    <a:pt x="123" y="43"/>
                  </a:lnTo>
                  <a:lnTo>
                    <a:pt x="130" y="40"/>
                  </a:lnTo>
                  <a:lnTo>
                    <a:pt x="139" y="32"/>
                  </a:lnTo>
                  <a:lnTo>
                    <a:pt x="147" y="28"/>
                  </a:lnTo>
                  <a:lnTo>
                    <a:pt x="156" y="23"/>
                  </a:lnTo>
                  <a:lnTo>
                    <a:pt x="164" y="23"/>
                  </a:lnTo>
                  <a:lnTo>
                    <a:pt x="164" y="31"/>
                  </a:lnTo>
                  <a:lnTo>
                    <a:pt x="160" y="39"/>
                  </a:lnTo>
                  <a:lnTo>
                    <a:pt x="153" y="42"/>
                  </a:lnTo>
                  <a:lnTo>
                    <a:pt x="147" y="47"/>
                  </a:lnTo>
                  <a:lnTo>
                    <a:pt x="139" y="52"/>
                  </a:lnTo>
                  <a:lnTo>
                    <a:pt x="132" y="56"/>
                  </a:lnTo>
                  <a:lnTo>
                    <a:pt x="127" y="61"/>
                  </a:lnTo>
                  <a:lnTo>
                    <a:pt x="124" y="69"/>
                  </a:lnTo>
                  <a:lnTo>
                    <a:pt x="130" y="68"/>
                  </a:lnTo>
                  <a:lnTo>
                    <a:pt x="139" y="66"/>
                  </a:lnTo>
                  <a:lnTo>
                    <a:pt x="146" y="62"/>
                  </a:lnTo>
                  <a:lnTo>
                    <a:pt x="153" y="60"/>
                  </a:lnTo>
                  <a:lnTo>
                    <a:pt x="160" y="56"/>
                  </a:lnTo>
                  <a:lnTo>
                    <a:pt x="167" y="53"/>
                  </a:lnTo>
                  <a:lnTo>
                    <a:pt x="175" y="52"/>
                  </a:lnTo>
                  <a:lnTo>
                    <a:pt x="185" y="53"/>
                  </a:lnTo>
                  <a:lnTo>
                    <a:pt x="187" y="60"/>
                  </a:lnTo>
                  <a:lnTo>
                    <a:pt x="188" y="69"/>
                  </a:lnTo>
                  <a:lnTo>
                    <a:pt x="177" y="72"/>
                  </a:lnTo>
                  <a:lnTo>
                    <a:pt x="168" y="75"/>
                  </a:lnTo>
                  <a:lnTo>
                    <a:pt x="157" y="79"/>
                  </a:lnTo>
                  <a:lnTo>
                    <a:pt x="147" y="82"/>
                  </a:lnTo>
                  <a:lnTo>
                    <a:pt x="135" y="83"/>
                  </a:lnTo>
                  <a:lnTo>
                    <a:pt x="126" y="84"/>
                  </a:lnTo>
                  <a:lnTo>
                    <a:pt x="114" y="85"/>
                  </a:lnTo>
                  <a:lnTo>
                    <a:pt x="104" y="87"/>
                  </a:lnTo>
                  <a:lnTo>
                    <a:pt x="92" y="87"/>
                  </a:lnTo>
                  <a:lnTo>
                    <a:pt x="81" y="89"/>
                  </a:lnTo>
                  <a:lnTo>
                    <a:pt x="70" y="90"/>
                  </a:lnTo>
                  <a:lnTo>
                    <a:pt x="59" y="93"/>
                  </a:lnTo>
                  <a:lnTo>
                    <a:pt x="48" y="95"/>
                  </a:lnTo>
                  <a:lnTo>
                    <a:pt x="39" y="99"/>
                  </a:lnTo>
                  <a:lnTo>
                    <a:pt x="30" y="103"/>
                  </a:lnTo>
                  <a:lnTo>
                    <a:pt x="23" y="109"/>
                  </a:lnTo>
                  <a:lnTo>
                    <a:pt x="18" y="103"/>
                  </a:lnTo>
                  <a:lnTo>
                    <a:pt x="14" y="98"/>
                  </a:lnTo>
                  <a:lnTo>
                    <a:pt x="11" y="93"/>
                  </a:lnTo>
                  <a:lnTo>
                    <a:pt x="9" y="86"/>
                  </a:lnTo>
                  <a:lnTo>
                    <a:pt x="5" y="80"/>
                  </a:lnTo>
                  <a:lnTo>
                    <a:pt x="3" y="72"/>
                  </a:lnTo>
                  <a:lnTo>
                    <a:pt x="0" y="66"/>
                  </a:lnTo>
                  <a:lnTo>
                    <a:pt x="0" y="59"/>
                  </a:lnTo>
                  <a:lnTo>
                    <a:pt x="0" y="50"/>
                  </a:lnTo>
                  <a:lnTo>
                    <a:pt x="2" y="42"/>
                  </a:lnTo>
                  <a:lnTo>
                    <a:pt x="4" y="34"/>
                  </a:lnTo>
                  <a:lnTo>
                    <a:pt x="8" y="28"/>
                  </a:lnTo>
                  <a:lnTo>
                    <a:pt x="11" y="20"/>
                  </a:lnTo>
                  <a:lnTo>
                    <a:pt x="17" y="16"/>
                  </a:lnTo>
                  <a:lnTo>
                    <a:pt x="24" y="10"/>
                  </a:lnTo>
                  <a:lnTo>
                    <a:pt x="34" y="8"/>
                  </a:lnTo>
                  <a:lnTo>
                    <a:pt x="34" y="15"/>
                  </a:lnTo>
                  <a:lnTo>
                    <a:pt x="30" y="22"/>
                  </a:lnTo>
                  <a:lnTo>
                    <a:pt x="27" y="29"/>
                  </a:lnTo>
                  <a:lnTo>
                    <a:pt x="27" y="37"/>
                  </a:lnTo>
                  <a:lnTo>
                    <a:pt x="35" y="33"/>
                  </a:lnTo>
                  <a:lnTo>
                    <a:pt x="44" y="30"/>
                  </a:lnTo>
                  <a:lnTo>
                    <a:pt x="50" y="26"/>
                  </a:lnTo>
                  <a:lnTo>
                    <a:pt x="58" y="20"/>
                  </a:lnTo>
                  <a:lnTo>
                    <a:pt x="64" y="15"/>
                  </a:lnTo>
                  <a:lnTo>
                    <a:pt x="70" y="9"/>
                  </a:lnTo>
                  <a:lnTo>
                    <a:pt x="77" y="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E8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" name="Freeform 459"/>
            <p:cNvSpPr>
              <a:spLocks/>
            </p:cNvSpPr>
            <p:nvPr/>
          </p:nvSpPr>
          <p:spPr bwMode="auto">
            <a:xfrm>
              <a:off x="6644" y="3846"/>
              <a:ext cx="13" cy="5"/>
            </a:xfrm>
            <a:custGeom>
              <a:avLst/>
              <a:gdLst>
                <a:gd name="T0" fmla="*/ 0 w 53"/>
                <a:gd name="T1" fmla="*/ 0 h 16"/>
                <a:gd name="T2" fmla="*/ 0 w 53"/>
                <a:gd name="T3" fmla="*/ 0 h 16"/>
                <a:gd name="T4" fmla="*/ 0 w 53"/>
                <a:gd name="T5" fmla="*/ 0 h 16"/>
                <a:gd name="T6" fmla="*/ 0 w 53"/>
                <a:gd name="T7" fmla="*/ 0 h 16"/>
                <a:gd name="T8" fmla="*/ 0 w 53"/>
                <a:gd name="T9" fmla="*/ 0 h 16"/>
                <a:gd name="T10" fmla="*/ 0 w 53"/>
                <a:gd name="T11" fmla="*/ 0 h 16"/>
                <a:gd name="T12" fmla="*/ 0 w 53"/>
                <a:gd name="T13" fmla="*/ 0 h 16"/>
                <a:gd name="T14" fmla="*/ 0 w 53"/>
                <a:gd name="T15" fmla="*/ 0 h 16"/>
                <a:gd name="T16" fmla="*/ 0 w 53"/>
                <a:gd name="T17" fmla="*/ 0 h 16"/>
                <a:gd name="T18" fmla="*/ 0 w 53"/>
                <a:gd name="T19" fmla="*/ 0 h 16"/>
                <a:gd name="T20" fmla="*/ 0 w 53"/>
                <a:gd name="T21" fmla="*/ 0 h 16"/>
                <a:gd name="T22" fmla="*/ 0 w 53"/>
                <a:gd name="T23" fmla="*/ 0 h 16"/>
                <a:gd name="T24" fmla="*/ 0 w 53"/>
                <a:gd name="T25" fmla="*/ 0 h 16"/>
                <a:gd name="T26" fmla="*/ 0 w 53"/>
                <a:gd name="T27" fmla="*/ 0 h 16"/>
                <a:gd name="T28" fmla="*/ 0 w 53"/>
                <a:gd name="T29" fmla="*/ 0 h 16"/>
                <a:gd name="T30" fmla="*/ 0 w 53"/>
                <a:gd name="T31" fmla="*/ 0 h 16"/>
                <a:gd name="T32" fmla="*/ 0 w 53"/>
                <a:gd name="T33" fmla="*/ 0 h 16"/>
                <a:gd name="T34" fmla="*/ 0 w 53"/>
                <a:gd name="T35" fmla="*/ 0 h 16"/>
                <a:gd name="T36" fmla="*/ 0 w 53"/>
                <a:gd name="T37" fmla="*/ 0 h 16"/>
                <a:gd name="T38" fmla="*/ 0 w 53"/>
                <a:gd name="T39" fmla="*/ 0 h 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3"/>
                <a:gd name="T61" fmla="*/ 0 h 16"/>
                <a:gd name="T62" fmla="*/ 53 w 53"/>
                <a:gd name="T63" fmla="*/ 16 h 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3" h="16">
                  <a:moveTo>
                    <a:pt x="23" y="0"/>
                  </a:moveTo>
                  <a:lnTo>
                    <a:pt x="27" y="1"/>
                  </a:lnTo>
                  <a:lnTo>
                    <a:pt x="35" y="2"/>
                  </a:lnTo>
                  <a:lnTo>
                    <a:pt x="39" y="2"/>
                  </a:lnTo>
                  <a:lnTo>
                    <a:pt x="45" y="4"/>
                  </a:lnTo>
                  <a:lnTo>
                    <a:pt x="50" y="9"/>
                  </a:lnTo>
                  <a:lnTo>
                    <a:pt x="53" y="16"/>
                  </a:lnTo>
                  <a:lnTo>
                    <a:pt x="45" y="16"/>
                  </a:lnTo>
                  <a:lnTo>
                    <a:pt x="39" y="16"/>
                  </a:lnTo>
                  <a:lnTo>
                    <a:pt x="33" y="16"/>
                  </a:lnTo>
                  <a:lnTo>
                    <a:pt x="26" y="16"/>
                  </a:lnTo>
                  <a:lnTo>
                    <a:pt x="20" y="16"/>
                  </a:lnTo>
                  <a:lnTo>
                    <a:pt x="13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2" y="9"/>
                  </a:lnTo>
                  <a:lnTo>
                    <a:pt x="9" y="5"/>
                  </a:lnTo>
                  <a:lnTo>
                    <a:pt x="15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" name="Freeform 460"/>
            <p:cNvSpPr>
              <a:spLocks/>
            </p:cNvSpPr>
            <p:nvPr/>
          </p:nvSpPr>
          <p:spPr bwMode="auto">
            <a:xfrm>
              <a:off x="6642" y="3855"/>
              <a:ext cx="20" cy="3"/>
            </a:xfrm>
            <a:custGeom>
              <a:avLst/>
              <a:gdLst>
                <a:gd name="T0" fmla="*/ 0 w 78"/>
                <a:gd name="T1" fmla="*/ 0 h 13"/>
                <a:gd name="T2" fmla="*/ 0 w 78"/>
                <a:gd name="T3" fmla="*/ 0 h 13"/>
                <a:gd name="T4" fmla="*/ 0 w 78"/>
                <a:gd name="T5" fmla="*/ 0 h 13"/>
                <a:gd name="T6" fmla="*/ 0 w 78"/>
                <a:gd name="T7" fmla="*/ 0 h 13"/>
                <a:gd name="T8" fmla="*/ 0 w 78"/>
                <a:gd name="T9" fmla="*/ 0 h 13"/>
                <a:gd name="T10" fmla="*/ 0 w 78"/>
                <a:gd name="T11" fmla="*/ 0 h 13"/>
                <a:gd name="T12" fmla="*/ 0 w 78"/>
                <a:gd name="T13" fmla="*/ 0 h 13"/>
                <a:gd name="T14" fmla="*/ 0 w 78"/>
                <a:gd name="T15" fmla="*/ 0 h 13"/>
                <a:gd name="T16" fmla="*/ 0 w 78"/>
                <a:gd name="T17" fmla="*/ 0 h 13"/>
                <a:gd name="T18" fmla="*/ 0 w 78"/>
                <a:gd name="T19" fmla="*/ 0 h 13"/>
                <a:gd name="T20" fmla="*/ 0 w 78"/>
                <a:gd name="T21" fmla="*/ 0 h 13"/>
                <a:gd name="T22" fmla="*/ 0 w 78"/>
                <a:gd name="T23" fmla="*/ 0 h 13"/>
                <a:gd name="T24" fmla="*/ 0 w 78"/>
                <a:gd name="T25" fmla="*/ 0 h 13"/>
                <a:gd name="T26" fmla="*/ 0 w 78"/>
                <a:gd name="T27" fmla="*/ 0 h 13"/>
                <a:gd name="T28" fmla="*/ 0 w 78"/>
                <a:gd name="T29" fmla="*/ 0 h 13"/>
                <a:gd name="T30" fmla="*/ 0 w 78"/>
                <a:gd name="T31" fmla="*/ 0 h 13"/>
                <a:gd name="T32" fmla="*/ 0 w 78"/>
                <a:gd name="T33" fmla="*/ 0 h 13"/>
                <a:gd name="T34" fmla="*/ 0 w 78"/>
                <a:gd name="T35" fmla="*/ 0 h 13"/>
                <a:gd name="T36" fmla="*/ 0 w 78"/>
                <a:gd name="T37" fmla="*/ 0 h 13"/>
                <a:gd name="T38" fmla="*/ 0 w 78"/>
                <a:gd name="T39" fmla="*/ 0 h 13"/>
                <a:gd name="T40" fmla="*/ 0 w 78"/>
                <a:gd name="T41" fmla="*/ 0 h 13"/>
                <a:gd name="T42" fmla="*/ 0 w 78"/>
                <a:gd name="T43" fmla="*/ 0 h 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8"/>
                <a:gd name="T67" fmla="*/ 0 h 13"/>
                <a:gd name="T68" fmla="*/ 78 w 78"/>
                <a:gd name="T69" fmla="*/ 13 h 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8" h="13">
                  <a:moveTo>
                    <a:pt x="4" y="1"/>
                  </a:moveTo>
                  <a:lnTo>
                    <a:pt x="12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9" y="4"/>
                  </a:lnTo>
                  <a:lnTo>
                    <a:pt x="69" y="6"/>
                  </a:lnTo>
                  <a:lnTo>
                    <a:pt x="78" y="11"/>
                  </a:lnTo>
                  <a:lnTo>
                    <a:pt x="71" y="9"/>
                  </a:lnTo>
                  <a:lnTo>
                    <a:pt x="63" y="9"/>
                  </a:lnTo>
                  <a:lnTo>
                    <a:pt x="53" y="10"/>
                  </a:lnTo>
                  <a:lnTo>
                    <a:pt x="44" y="11"/>
                  </a:lnTo>
                  <a:lnTo>
                    <a:pt x="35" y="11"/>
                  </a:lnTo>
                  <a:lnTo>
                    <a:pt x="25" y="12"/>
                  </a:lnTo>
                  <a:lnTo>
                    <a:pt x="16" y="12"/>
                  </a:lnTo>
                  <a:lnTo>
                    <a:pt x="10" y="13"/>
                  </a:lnTo>
                  <a:lnTo>
                    <a:pt x="4" y="12"/>
                  </a:lnTo>
                  <a:lnTo>
                    <a:pt x="1" y="1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" name="Freeform 461"/>
            <p:cNvSpPr>
              <a:spLocks/>
            </p:cNvSpPr>
            <p:nvPr/>
          </p:nvSpPr>
          <p:spPr bwMode="auto">
            <a:xfrm>
              <a:off x="6957" y="3855"/>
              <a:ext cx="51" cy="24"/>
            </a:xfrm>
            <a:custGeom>
              <a:avLst/>
              <a:gdLst>
                <a:gd name="T0" fmla="*/ 0 w 202"/>
                <a:gd name="T1" fmla="*/ 0 h 99"/>
                <a:gd name="T2" fmla="*/ 0 w 202"/>
                <a:gd name="T3" fmla="*/ 0 h 99"/>
                <a:gd name="T4" fmla="*/ 0 w 202"/>
                <a:gd name="T5" fmla="*/ 0 h 99"/>
                <a:gd name="T6" fmla="*/ 0 w 202"/>
                <a:gd name="T7" fmla="*/ 0 h 99"/>
                <a:gd name="T8" fmla="*/ 0 w 202"/>
                <a:gd name="T9" fmla="*/ 0 h 99"/>
                <a:gd name="T10" fmla="*/ 0 w 202"/>
                <a:gd name="T11" fmla="*/ 0 h 99"/>
                <a:gd name="T12" fmla="*/ 0 w 202"/>
                <a:gd name="T13" fmla="*/ 0 h 99"/>
                <a:gd name="T14" fmla="*/ 0 w 202"/>
                <a:gd name="T15" fmla="*/ 0 h 99"/>
                <a:gd name="T16" fmla="*/ 0 w 202"/>
                <a:gd name="T17" fmla="*/ 0 h 99"/>
                <a:gd name="T18" fmla="*/ 0 w 202"/>
                <a:gd name="T19" fmla="*/ 0 h 99"/>
                <a:gd name="T20" fmla="*/ 0 w 202"/>
                <a:gd name="T21" fmla="*/ 0 h 99"/>
                <a:gd name="T22" fmla="*/ 0 w 202"/>
                <a:gd name="T23" fmla="*/ 0 h 99"/>
                <a:gd name="T24" fmla="*/ 0 w 202"/>
                <a:gd name="T25" fmla="*/ 0 h 99"/>
                <a:gd name="T26" fmla="*/ 0 w 202"/>
                <a:gd name="T27" fmla="*/ 0 h 99"/>
                <a:gd name="T28" fmla="*/ 0 w 202"/>
                <a:gd name="T29" fmla="*/ 0 h 99"/>
                <a:gd name="T30" fmla="*/ 0 w 202"/>
                <a:gd name="T31" fmla="*/ 0 h 99"/>
                <a:gd name="T32" fmla="*/ 0 w 202"/>
                <a:gd name="T33" fmla="*/ 0 h 99"/>
                <a:gd name="T34" fmla="*/ 0 w 202"/>
                <a:gd name="T35" fmla="*/ 0 h 99"/>
                <a:gd name="T36" fmla="*/ 0 w 202"/>
                <a:gd name="T37" fmla="*/ 0 h 99"/>
                <a:gd name="T38" fmla="*/ 0 w 202"/>
                <a:gd name="T39" fmla="*/ 0 h 99"/>
                <a:gd name="T40" fmla="*/ 0 w 202"/>
                <a:gd name="T41" fmla="*/ 0 h 99"/>
                <a:gd name="T42" fmla="*/ 0 w 202"/>
                <a:gd name="T43" fmla="*/ 0 h 99"/>
                <a:gd name="T44" fmla="*/ 0 w 202"/>
                <a:gd name="T45" fmla="*/ 0 h 99"/>
                <a:gd name="T46" fmla="*/ 0 w 202"/>
                <a:gd name="T47" fmla="*/ 0 h 99"/>
                <a:gd name="T48" fmla="*/ 0 w 202"/>
                <a:gd name="T49" fmla="*/ 0 h 99"/>
                <a:gd name="T50" fmla="*/ 0 w 202"/>
                <a:gd name="T51" fmla="*/ 0 h 99"/>
                <a:gd name="T52" fmla="*/ 0 w 202"/>
                <a:gd name="T53" fmla="*/ 0 h 99"/>
                <a:gd name="T54" fmla="*/ 0 w 202"/>
                <a:gd name="T55" fmla="*/ 0 h 99"/>
                <a:gd name="T56" fmla="*/ 0 w 202"/>
                <a:gd name="T57" fmla="*/ 0 h 99"/>
                <a:gd name="T58" fmla="*/ 0 w 202"/>
                <a:gd name="T59" fmla="*/ 0 h 99"/>
                <a:gd name="T60" fmla="*/ 0 w 202"/>
                <a:gd name="T61" fmla="*/ 0 h 99"/>
                <a:gd name="T62" fmla="*/ 0 w 202"/>
                <a:gd name="T63" fmla="*/ 0 h 99"/>
                <a:gd name="T64" fmla="*/ 0 w 202"/>
                <a:gd name="T65" fmla="*/ 0 h 99"/>
                <a:gd name="T66" fmla="*/ 0 w 202"/>
                <a:gd name="T67" fmla="*/ 0 h 99"/>
                <a:gd name="T68" fmla="*/ 0 w 202"/>
                <a:gd name="T69" fmla="*/ 0 h 99"/>
                <a:gd name="T70" fmla="*/ 0 w 202"/>
                <a:gd name="T71" fmla="*/ 0 h 99"/>
                <a:gd name="T72" fmla="*/ 0 w 202"/>
                <a:gd name="T73" fmla="*/ 0 h 99"/>
                <a:gd name="T74" fmla="*/ 0 w 202"/>
                <a:gd name="T75" fmla="*/ 0 h 99"/>
                <a:gd name="T76" fmla="*/ 0 w 202"/>
                <a:gd name="T77" fmla="*/ 0 h 99"/>
                <a:gd name="T78" fmla="*/ 0 w 202"/>
                <a:gd name="T79" fmla="*/ 0 h 99"/>
                <a:gd name="T80" fmla="*/ 0 w 202"/>
                <a:gd name="T81" fmla="*/ 0 h 99"/>
                <a:gd name="T82" fmla="*/ 0 w 202"/>
                <a:gd name="T83" fmla="*/ 0 h 99"/>
                <a:gd name="T84" fmla="*/ 0 w 202"/>
                <a:gd name="T85" fmla="*/ 0 h 99"/>
                <a:gd name="T86" fmla="*/ 0 w 202"/>
                <a:gd name="T87" fmla="*/ 0 h 99"/>
                <a:gd name="T88" fmla="*/ 0 w 202"/>
                <a:gd name="T89" fmla="*/ 0 h 99"/>
                <a:gd name="T90" fmla="*/ 0 w 202"/>
                <a:gd name="T91" fmla="*/ 0 h 99"/>
                <a:gd name="T92" fmla="*/ 0 w 202"/>
                <a:gd name="T93" fmla="*/ 0 h 9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2"/>
                <a:gd name="T142" fmla="*/ 0 h 99"/>
                <a:gd name="T143" fmla="*/ 202 w 202"/>
                <a:gd name="T144" fmla="*/ 99 h 9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2" h="99">
                  <a:moveTo>
                    <a:pt x="172" y="0"/>
                  </a:moveTo>
                  <a:lnTo>
                    <a:pt x="178" y="6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71" y="20"/>
                  </a:lnTo>
                  <a:lnTo>
                    <a:pt x="163" y="24"/>
                  </a:lnTo>
                  <a:lnTo>
                    <a:pt x="159" y="29"/>
                  </a:lnTo>
                  <a:lnTo>
                    <a:pt x="150" y="33"/>
                  </a:lnTo>
                  <a:lnTo>
                    <a:pt x="144" y="36"/>
                  </a:lnTo>
                  <a:lnTo>
                    <a:pt x="138" y="40"/>
                  </a:lnTo>
                  <a:lnTo>
                    <a:pt x="134" y="46"/>
                  </a:lnTo>
                  <a:lnTo>
                    <a:pt x="140" y="45"/>
                  </a:lnTo>
                  <a:lnTo>
                    <a:pt x="148" y="44"/>
                  </a:lnTo>
                  <a:lnTo>
                    <a:pt x="154" y="40"/>
                  </a:lnTo>
                  <a:lnTo>
                    <a:pt x="161" y="38"/>
                  </a:lnTo>
                  <a:lnTo>
                    <a:pt x="168" y="35"/>
                  </a:lnTo>
                  <a:lnTo>
                    <a:pt x="174" y="31"/>
                  </a:lnTo>
                  <a:lnTo>
                    <a:pt x="181" y="26"/>
                  </a:lnTo>
                  <a:lnTo>
                    <a:pt x="189" y="24"/>
                  </a:lnTo>
                  <a:lnTo>
                    <a:pt x="192" y="30"/>
                  </a:lnTo>
                  <a:lnTo>
                    <a:pt x="193" y="35"/>
                  </a:lnTo>
                  <a:lnTo>
                    <a:pt x="187" y="43"/>
                  </a:lnTo>
                  <a:lnTo>
                    <a:pt x="184" y="51"/>
                  </a:lnTo>
                  <a:lnTo>
                    <a:pt x="192" y="47"/>
                  </a:lnTo>
                  <a:lnTo>
                    <a:pt x="197" y="51"/>
                  </a:lnTo>
                  <a:lnTo>
                    <a:pt x="199" y="55"/>
                  </a:lnTo>
                  <a:lnTo>
                    <a:pt x="201" y="59"/>
                  </a:lnTo>
                  <a:lnTo>
                    <a:pt x="201" y="64"/>
                  </a:lnTo>
                  <a:lnTo>
                    <a:pt x="202" y="70"/>
                  </a:lnTo>
                  <a:lnTo>
                    <a:pt x="192" y="71"/>
                  </a:lnTo>
                  <a:lnTo>
                    <a:pt x="183" y="73"/>
                  </a:lnTo>
                  <a:lnTo>
                    <a:pt x="173" y="76"/>
                  </a:lnTo>
                  <a:lnTo>
                    <a:pt x="162" y="78"/>
                  </a:lnTo>
                  <a:lnTo>
                    <a:pt x="151" y="82"/>
                  </a:lnTo>
                  <a:lnTo>
                    <a:pt x="140" y="85"/>
                  </a:lnTo>
                  <a:lnTo>
                    <a:pt x="130" y="88"/>
                  </a:lnTo>
                  <a:lnTo>
                    <a:pt x="119" y="91"/>
                  </a:lnTo>
                  <a:lnTo>
                    <a:pt x="107" y="93"/>
                  </a:lnTo>
                  <a:lnTo>
                    <a:pt x="96" y="96"/>
                  </a:lnTo>
                  <a:lnTo>
                    <a:pt x="84" y="97"/>
                  </a:lnTo>
                  <a:lnTo>
                    <a:pt x="73" y="98"/>
                  </a:lnTo>
                  <a:lnTo>
                    <a:pt x="62" y="97"/>
                  </a:lnTo>
                  <a:lnTo>
                    <a:pt x="51" y="96"/>
                  </a:lnTo>
                  <a:lnTo>
                    <a:pt x="42" y="92"/>
                  </a:lnTo>
                  <a:lnTo>
                    <a:pt x="33" y="89"/>
                  </a:lnTo>
                  <a:lnTo>
                    <a:pt x="26" y="90"/>
                  </a:lnTo>
                  <a:lnTo>
                    <a:pt x="21" y="93"/>
                  </a:lnTo>
                  <a:lnTo>
                    <a:pt x="14" y="97"/>
                  </a:lnTo>
                  <a:lnTo>
                    <a:pt x="9" y="99"/>
                  </a:lnTo>
                  <a:lnTo>
                    <a:pt x="3" y="88"/>
                  </a:lnTo>
                  <a:lnTo>
                    <a:pt x="1" y="79"/>
                  </a:lnTo>
                  <a:lnTo>
                    <a:pt x="0" y="71"/>
                  </a:lnTo>
                  <a:lnTo>
                    <a:pt x="2" y="62"/>
                  </a:lnTo>
                  <a:lnTo>
                    <a:pt x="6" y="52"/>
                  </a:lnTo>
                  <a:lnTo>
                    <a:pt x="10" y="45"/>
                  </a:lnTo>
                  <a:lnTo>
                    <a:pt x="18" y="36"/>
                  </a:lnTo>
                  <a:lnTo>
                    <a:pt x="26" y="30"/>
                  </a:lnTo>
                  <a:lnTo>
                    <a:pt x="33" y="23"/>
                  </a:lnTo>
                  <a:lnTo>
                    <a:pt x="42" y="17"/>
                  </a:lnTo>
                  <a:lnTo>
                    <a:pt x="49" y="10"/>
                  </a:lnTo>
                  <a:lnTo>
                    <a:pt x="56" y="4"/>
                  </a:lnTo>
                  <a:lnTo>
                    <a:pt x="63" y="5"/>
                  </a:lnTo>
                  <a:lnTo>
                    <a:pt x="67" y="8"/>
                  </a:lnTo>
                  <a:lnTo>
                    <a:pt x="67" y="11"/>
                  </a:lnTo>
                  <a:lnTo>
                    <a:pt x="66" y="15"/>
                  </a:lnTo>
                  <a:lnTo>
                    <a:pt x="57" y="22"/>
                  </a:lnTo>
                  <a:lnTo>
                    <a:pt x="48" y="30"/>
                  </a:lnTo>
                  <a:lnTo>
                    <a:pt x="55" y="30"/>
                  </a:lnTo>
                  <a:lnTo>
                    <a:pt x="61" y="30"/>
                  </a:lnTo>
                  <a:lnTo>
                    <a:pt x="67" y="27"/>
                  </a:lnTo>
                  <a:lnTo>
                    <a:pt x="73" y="25"/>
                  </a:lnTo>
                  <a:lnTo>
                    <a:pt x="79" y="22"/>
                  </a:lnTo>
                  <a:lnTo>
                    <a:pt x="84" y="19"/>
                  </a:lnTo>
                  <a:lnTo>
                    <a:pt x="91" y="15"/>
                  </a:lnTo>
                  <a:lnTo>
                    <a:pt x="97" y="12"/>
                  </a:lnTo>
                  <a:lnTo>
                    <a:pt x="103" y="9"/>
                  </a:lnTo>
                  <a:lnTo>
                    <a:pt x="113" y="8"/>
                  </a:lnTo>
                  <a:lnTo>
                    <a:pt x="113" y="13"/>
                  </a:lnTo>
                  <a:lnTo>
                    <a:pt x="110" y="19"/>
                  </a:lnTo>
                  <a:lnTo>
                    <a:pt x="106" y="23"/>
                  </a:lnTo>
                  <a:lnTo>
                    <a:pt x="102" y="27"/>
                  </a:lnTo>
                  <a:lnTo>
                    <a:pt x="95" y="32"/>
                  </a:lnTo>
                  <a:lnTo>
                    <a:pt x="90" y="36"/>
                  </a:lnTo>
                  <a:lnTo>
                    <a:pt x="85" y="42"/>
                  </a:lnTo>
                  <a:lnTo>
                    <a:pt x="84" y="47"/>
                  </a:lnTo>
                  <a:lnTo>
                    <a:pt x="95" y="44"/>
                  </a:lnTo>
                  <a:lnTo>
                    <a:pt x="107" y="39"/>
                  </a:lnTo>
                  <a:lnTo>
                    <a:pt x="118" y="33"/>
                  </a:lnTo>
                  <a:lnTo>
                    <a:pt x="128" y="26"/>
                  </a:lnTo>
                  <a:lnTo>
                    <a:pt x="138" y="19"/>
                  </a:lnTo>
                  <a:lnTo>
                    <a:pt x="149" y="13"/>
                  </a:lnTo>
                  <a:lnTo>
                    <a:pt x="161" y="6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E8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" name="Freeform 462"/>
            <p:cNvSpPr>
              <a:spLocks/>
            </p:cNvSpPr>
            <p:nvPr/>
          </p:nvSpPr>
          <p:spPr bwMode="auto">
            <a:xfrm>
              <a:off x="6927" y="3858"/>
              <a:ext cx="5" cy="3"/>
            </a:xfrm>
            <a:custGeom>
              <a:avLst/>
              <a:gdLst>
                <a:gd name="T0" fmla="*/ 0 w 22"/>
                <a:gd name="T1" fmla="*/ 0 h 13"/>
                <a:gd name="T2" fmla="*/ 0 w 22"/>
                <a:gd name="T3" fmla="*/ 0 h 13"/>
                <a:gd name="T4" fmla="*/ 0 w 22"/>
                <a:gd name="T5" fmla="*/ 0 h 13"/>
                <a:gd name="T6" fmla="*/ 0 w 22"/>
                <a:gd name="T7" fmla="*/ 0 h 13"/>
                <a:gd name="T8" fmla="*/ 0 w 22"/>
                <a:gd name="T9" fmla="*/ 0 h 13"/>
                <a:gd name="T10" fmla="*/ 0 w 22"/>
                <a:gd name="T11" fmla="*/ 0 h 13"/>
                <a:gd name="T12" fmla="*/ 0 w 22"/>
                <a:gd name="T13" fmla="*/ 0 h 13"/>
                <a:gd name="T14" fmla="*/ 0 w 22"/>
                <a:gd name="T15" fmla="*/ 0 h 13"/>
                <a:gd name="T16" fmla="*/ 0 w 22"/>
                <a:gd name="T17" fmla="*/ 0 h 13"/>
                <a:gd name="T18" fmla="*/ 0 w 22"/>
                <a:gd name="T19" fmla="*/ 0 h 13"/>
                <a:gd name="T20" fmla="*/ 0 w 22"/>
                <a:gd name="T21" fmla="*/ 0 h 13"/>
                <a:gd name="T22" fmla="*/ 0 w 22"/>
                <a:gd name="T23" fmla="*/ 0 h 13"/>
                <a:gd name="T24" fmla="*/ 0 w 22"/>
                <a:gd name="T25" fmla="*/ 0 h 13"/>
                <a:gd name="T26" fmla="*/ 0 w 22"/>
                <a:gd name="T27" fmla="*/ 0 h 13"/>
                <a:gd name="T28" fmla="*/ 0 w 22"/>
                <a:gd name="T29" fmla="*/ 0 h 13"/>
                <a:gd name="T30" fmla="*/ 0 w 22"/>
                <a:gd name="T31" fmla="*/ 0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"/>
                <a:gd name="T49" fmla="*/ 0 h 13"/>
                <a:gd name="T50" fmla="*/ 22 w 22"/>
                <a:gd name="T51" fmla="*/ 13 h 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" h="13">
                  <a:moveTo>
                    <a:pt x="6" y="0"/>
                  </a:moveTo>
                  <a:lnTo>
                    <a:pt x="12" y="0"/>
                  </a:lnTo>
                  <a:lnTo>
                    <a:pt x="16" y="1"/>
                  </a:lnTo>
                  <a:lnTo>
                    <a:pt x="18" y="3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" name="Freeform 463"/>
            <p:cNvSpPr>
              <a:spLocks/>
            </p:cNvSpPr>
            <p:nvPr/>
          </p:nvSpPr>
          <p:spPr bwMode="auto">
            <a:xfrm>
              <a:off x="6876" y="3860"/>
              <a:ext cx="52" cy="29"/>
            </a:xfrm>
            <a:custGeom>
              <a:avLst/>
              <a:gdLst>
                <a:gd name="T0" fmla="*/ 0 w 208"/>
                <a:gd name="T1" fmla="*/ 0 h 116"/>
                <a:gd name="T2" fmla="*/ 0 w 208"/>
                <a:gd name="T3" fmla="*/ 0 h 116"/>
                <a:gd name="T4" fmla="*/ 0 w 208"/>
                <a:gd name="T5" fmla="*/ 0 h 116"/>
                <a:gd name="T6" fmla="*/ 0 w 208"/>
                <a:gd name="T7" fmla="*/ 0 h 116"/>
                <a:gd name="T8" fmla="*/ 0 w 208"/>
                <a:gd name="T9" fmla="*/ 0 h 116"/>
                <a:gd name="T10" fmla="*/ 0 w 208"/>
                <a:gd name="T11" fmla="*/ 0 h 116"/>
                <a:gd name="T12" fmla="*/ 0 w 208"/>
                <a:gd name="T13" fmla="*/ 0 h 116"/>
                <a:gd name="T14" fmla="*/ 0 w 208"/>
                <a:gd name="T15" fmla="*/ 0 h 116"/>
                <a:gd name="T16" fmla="*/ 0 w 208"/>
                <a:gd name="T17" fmla="*/ 0 h 116"/>
                <a:gd name="T18" fmla="*/ 0 w 208"/>
                <a:gd name="T19" fmla="*/ 0 h 116"/>
                <a:gd name="T20" fmla="*/ 0 w 208"/>
                <a:gd name="T21" fmla="*/ 0 h 116"/>
                <a:gd name="T22" fmla="*/ 0 w 208"/>
                <a:gd name="T23" fmla="*/ 0 h 116"/>
                <a:gd name="T24" fmla="*/ 0 w 208"/>
                <a:gd name="T25" fmla="*/ 0 h 116"/>
                <a:gd name="T26" fmla="*/ 0 w 208"/>
                <a:gd name="T27" fmla="*/ 0 h 116"/>
                <a:gd name="T28" fmla="*/ 0 w 208"/>
                <a:gd name="T29" fmla="*/ 0 h 116"/>
                <a:gd name="T30" fmla="*/ 0 w 208"/>
                <a:gd name="T31" fmla="*/ 0 h 116"/>
                <a:gd name="T32" fmla="*/ 0 w 208"/>
                <a:gd name="T33" fmla="*/ 0 h 116"/>
                <a:gd name="T34" fmla="*/ 0 w 208"/>
                <a:gd name="T35" fmla="*/ 0 h 116"/>
                <a:gd name="T36" fmla="*/ 0 w 208"/>
                <a:gd name="T37" fmla="*/ 0 h 116"/>
                <a:gd name="T38" fmla="*/ 0 w 208"/>
                <a:gd name="T39" fmla="*/ 0 h 116"/>
                <a:gd name="T40" fmla="*/ 0 w 208"/>
                <a:gd name="T41" fmla="*/ 0 h 116"/>
                <a:gd name="T42" fmla="*/ 0 w 208"/>
                <a:gd name="T43" fmla="*/ 0 h 116"/>
                <a:gd name="T44" fmla="*/ 0 w 208"/>
                <a:gd name="T45" fmla="*/ 0 h 116"/>
                <a:gd name="T46" fmla="*/ 0 w 208"/>
                <a:gd name="T47" fmla="*/ 0 h 116"/>
                <a:gd name="T48" fmla="*/ 0 w 208"/>
                <a:gd name="T49" fmla="*/ 0 h 116"/>
                <a:gd name="T50" fmla="*/ 0 w 208"/>
                <a:gd name="T51" fmla="*/ 0 h 116"/>
                <a:gd name="T52" fmla="*/ 0 w 208"/>
                <a:gd name="T53" fmla="*/ 0 h 116"/>
                <a:gd name="T54" fmla="*/ 0 w 208"/>
                <a:gd name="T55" fmla="*/ 0 h 116"/>
                <a:gd name="T56" fmla="*/ 0 w 208"/>
                <a:gd name="T57" fmla="*/ 0 h 116"/>
                <a:gd name="T58" fmla="*/ 0 w 208"/>
                <a:gd name="T59" fmla="*/ 0 h 116"/>
                <a:gd name="T60" fmla="*/ 0 w 208"/>
                <a:gd name="T61" fmla="*/ 0 h 116"/>
                <a:gd name="T62" fmla="*/ 0 w 208"/>
                <a:gd name="T63" fmla="*/ 0 h 116"/>
                <a:gd name="T64" fmla="*/ 0 w 208"/>
                <a:gd name="T65" fmla="*/ 0 h 116"/>
                <a:gd name="T66" fmla="*/ 0 w 208"/>
                <a:gd name="T67" fmla="*/ 0 h 116"/>
                <a:gd name="T68" fmla="*/ 0 w 208"/>
                <a:gd name="T69" fmla="*/ 0 h 116"/>
                <a:gd name="T70" fmla="*/ 0 w 208"/>
                <a:gd name="T71" fmla="*/ 0 h 116"/>
                <a:gd name="T72" fmla="*/ 0 w 208"/>
                <a:gd name="T73" fmla="*/ 0 h 116"/>
                <a:gd name="T74" fmla="*/ 0 w 208"/>
                <a:gd name="T75" fmla="*/ 0 h 116"/>
                <a:gd name="T76" fmla="*/ 0 w 208"/>
                <a:gd name="T77" fmla="*/ 0 h 116"/>
                <a:gd name="T78" fmla="*/ 0 w 208"/>
                <a:gd name="T79" fmla="*/ 0 h 116"/>
                <a:gd name="T80" fmla="*/ 0 w 208"/>
                <a:gd name="T81" fmla="*/ 0 h 116"/>
                <a:gd name="T82" fmla="*/ 0 w 208"/>
                <a:gd name="T83" fmla="*/ 0 h 1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8"/>
                <a:gd name="T127" fmla="*/ 0 h 116"/>
                <a:gd name="T128" fmla="*/ 208 w 208"/>
                <a:gd name="T129" fmla="*/ 116 h 1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8" h="116">
                  <a:moveTo>
                    <a:pt x="122" y="0"/>
                  </a:moveTo>
                  <a:lnTo>
                    <a:pt x="130" y="1"/>
                  </a:lnTo>
                  <a:lnTo>
                    <a:pt x="136" y="4"/>
                  </a:lnTo>
                  <a:lnTo>
                    <a:pt x="137" y="6"/>
                  </a:lnTo>
                  <a:lnTo>
                    <a:pt x="136" y="12"/>
                  </a:lnTo>
                  <a:lnTo>
                    <a:pt x="129" y="16"/>
                  </a:lnTo>
                  <a:lnTo>
                    <a:pt x="122" y="23"/>
                  </a:lnTo>
                  <a:lnTo>
                    <a:pt x="112" y="28"/>
                  </a:lnTo>
                  <a:lnTo>
                    <a:pt x="105" y="36"/>
                  </a:lnTo>
                  <a:lnTo>
                    <a:pt x="102" y="47"/>
                  </a:lnTo>
                  <a:lnTo>
                    <a:pt x="112" y="45"/>
                  </a:lnTo>
                  <a:lnTo>
                    <a:pt x="123" y="40"/>
                  </a:lnTo>
                  <a:lnTo>
                    <a:pt x="128" y="36"/>
                  </a:lnTo>
                  <a:lnTo>
                    <a:pt x="135" y="32"/>
                  </a:lnTo>
                  <a:lnTo>
                    <a:pt x="140" y="28"/>
                  </a:lnTo>
                  <a:lnTo>
                    <a:pt x="147" y="26"/>
                  </a:lnTo>
                  <a:lnTo>
                    <a:pt x="157" y="19"/>
                  </a:lnTo>
                  <a:lnTo>
                    <a:pt x="168" y="18"/>
                  </a:lnTo>
                  <a:lnTo>
                    <a:pt x="172" y="19"/>
                  </a:lnTo>
                  <a:lnTo>
                    <a:pt x="176" y="23"/>
                  </a:lnTo>
                  <a:lnTo>
                    <a:pt x="180" y="27"/>
                  </a:lnTo>
                  <a:lnTo>
                    <a:pt x="184" y="36"/>
                  </a:lnTo>
                  <a:lnTo>
                    <a:pt x="176" y="32"/>
                  </a:lnTo>
                  <a:lnTo>
                    <a:pt x="170" y="33"/>
                  </a:lnTo>
                  <a:lnTo>
                    <a:pt x="164" y="36"/>
                  </a:lnTo>
                  <a:lnTo>
                    <a:pt x="162" y="41"/>
                  </a:lnTo>
                  <a:lnTo>
                    <a:pt x="158" y="47"/>
                  </a:lnTo>
                  <a:lnTo>
                    <a:pt x="158" y="54"/>
                  </a:lnTo>
                  <a:lnTo>
                    <a:pt x="159" y="59"/>
                  </a:lnTo>
                  <a:lnTo>
                    <a:pt x="164" y="66"/>
                  </a:lnTo>
                  <a:lnTo>
                    <a:pt x="172" y="59"/>
                  </a:lnTo>
                  <a:lnTo>
                    <a:pt x="180" y="56"/>
                  </a:lnTo>
                  <a:lnTo>
                    <a:pt x="187" y="53"/>
                  </a:lnTo>
                  <a:lnTo>
                    <a:pt x="198" y="54"/>
                  </a:lnTo>
                  <a:lnTo>
                    <a:pt x="198" y="58"/>
                  </a:lnTo>
                  <a:lnTo>
                    <a:pt x="204" y="62"/>
                  </a:lnTo>
                  <a:lnTo>
                    <a:pt x="200" y="68"/>
                  </a:lnTo>
                  <a:lnTo>
                    <a:pt x="198" y="73"/>
                  </a:lnTo>
                  <a:lnTo>
                    <a:pt x="202" y="75"/>
                  </a:lnTo>
                  <a:lnTo>
                    <a:pt x="207" y="78"/>
                  </a:lnTo>
                  <a:lnTo>
                    <a:pt x="207" y="81"/>
                  </a:lnTo>
                  <a:lnTo>
                    <a:pt x="208" y="87"/>
                  </a:lnTo>
                  <a:lnTo>
                    <a:pt x="206" y="92"/>
                  </a:lnTo>
                  <a:lnTo>
                    <a:pt x="205" y="98"/>
                  </a:lnTo>
                  <a:lnTo>
                    <a:pt x="205" y="103"/>
                  </a:lnTo>
                  <a:lnTo>
                    <a:pt x="206" y="109"/>
                  </a:lnTo>
                  <a:lnTo>
                    <a:pt x="193" y="109"/>
                  </a:lnTo>
                  <a:lnTo>
                    <a:pt x="181" y="110"/>
                  </a:lnTo>
                  <a:lnTo>
                    <a:pt x="168" y="110"/>
                  </a:lnTo>
                  <a:lnTo>
                    <a:pt x="155" y="111"/>
                  </a:lnTo>
                  <a:lnTo>
                    <a:pt x="142" y="112"/>
                  </a:lnTo>
                  <a:lnTo>
                    <a:pt x="129" y="113"/>
                  </a:lnTo>
                  <a:lnTo>
                    <a:pt x="117" y="115"/>
                  </a:lnTo>
                  <a:lnTo>
                    <a:pt x="105" y="116"/>
                  </a:lnTo>
                  <a:lnTo>
                    <a:pt x="93" y="115"/>
                  </a:lnTo>
                  <a:lnTo>
                    <a:pt x="80" y="115"/>
                  </a:lnTo>
                  <a:lnTo>
                    <a:pt x="68" y="113"/>
                  </a:lnTo>
                  <a:lnTo>
                    <a:pt x="57" y="113"/>
                  </a:lnTo>
                  <a:lnTo>
                    <a:pt x="43" y="111"/>
                  </a:lnTo>
                  <a:lnTo>
                    <a:pt x="33" y="110"/>
                  </a:lnTo>
                  <a:lnTo>
                    <a:pt x="21" y="108"/>
                  </a:lnTo>
                  <a:lnTo>
                    <a:pt x="11" y="105"/>
                  </a:lnTo>
                  <a:lnTo>
                    <a:pt x="5" y="99"/>
                  </a:lnTo>
                  <a:lnTo>
                    <a:pt x="1" y="93"/>
                  </a:lnTo>
                  <a:lnTo>
                    <a:pt x="0" y="87"/>
                  </a:lnTo>
                  <a:lnTo>
                    <a:pt x="1" y="81"/>
                  </a:lnTo>
                  <a:lnTo>
                    <a:pt x="1" y="75"/>
                  </a:lnTo>
                  <a:lnTo>
                    <a:pt x="3" y="68"/>
                  </a:lnTo>
                  <a:lnTo>
                    <a:pt x="6" y="62"/>
                  </a:lnTo>
                  <a:lnTo>
                    <a:pt x="11" y="56"/>
                  </a:lnTo>
                  <a:lnTo>
                    <a:pt x="13" y="49"/>
                  </a:lnTo>
                  <a:lnTo>
                    <a:pt x="19" y="43"/>
                  </a:lnTo>
                  <a:lnTo>
                    <a:pt x="24" y="38"/>
                  </a:lnTo>
                  <a:lnTo>
                    <a:pt x="30" y="35"/>
                  </a:lnTo>
                  <a:lnTo>
                    <a:pt x="41" y="27"/>
                  </a:lnTo>
                  <a:lnTo>
                    <a:pt x="52" y="26"/>
                  </a:lnTo>
                  <a:lnTo>
                    <a:pt x="59" y="32"/>
                  </a:lnTo>
                  <a:lnTo>
                    <a:pt x="69" y="36"/>
                  </a:lnTo>
                  <a:lnTo>
                    <a:pt x="76" y="32"/>
                  </a:lnTo>
                  <a:lnTo>
                    <a:pt x="86" y="27"/>
                  </a:lnTo>
                  <a:lnTo>
                    <a:pt x="94" y="19"/>
                  </a:lnTo>
                  <a:lnTo>
                    <a:pt x="104" y="12"/>
                  </a:lnTo>
                  <a:lnTo>
                    <a:pt x="112" y="4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E8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" name="Freeform 464"/>
            <p:cNvSpPr>
              <a:spLocks/>
            </p:cNvSpPr>
            <p:nvPr/>
          </p:nvSpPr>
          <p:spPr bwMode="auto">
            <a:xfrm>
              <a:off x="6537" y="3868"/>
              <a:ext cx="126" cy="92"/>
            </a:xfrm>
            <a:custGeom>
              <a:avLst/>
              <a:gdLst>
                <a:gd name="T0" fmla="*/ 0 w 503"/>
                <a:gd name="T1" fmla="*/ 0 h 370"/>
                <a:gd name="T2" fmla="*/ 0 w 503"/>
                <a:gd name="T3" fmla="*/ 0 h 370"/>
                <a:gd name="T4" fmla="*/ 0 w 503"/>
                <a:gd name="T5" fmla="*/ 0 h 370"/>
                <a:gd name="T6" fmla="*/ 0 w 503"/>
                <a:gd name="T7" fmla="*/ 0 h 370"/>
                <a:gd name="T8" fmla="*/ 0 w 503"/>
                <a:gd name="T9" fmla="*/ 0 h 370"/>
                <a:gd name="T10" fmla="*/ 0 w 503"/>
                <a:gd name="T11" fmla="*/ 0 h 370"/>
                <a:gd name="T12" fmla="*/ 0 w 503"/>
                <a:gd name="T13" fmla="*/ 0 h 370"/>
                <a:gd name="T14" fmla="*/ 0 w 503"/>
                <a:gd name="T15" fmla="*/ 0 h 370"/>
                <a:gd name="T16" fmla="*/ 0 w 503"/>
                <a:gd name="T17" fmla="*/ 0 h 370"/>
                <a:gd name="T18" fmla="*/ 0 w 503"/>
                <a:gd name="T19" fmla="*/ 0 h 370"/>
                <a:gd name="T20" fmla="*/ 0 w 503"/>
                <a:gd name="T21" fmla="*/ 0 h 370"/>
                <a:gd name="T22" fmla="*/ 0 w 503"/>
                <a:gd name="T23" fmla="*/ 0 h 370"/>
                <a:gd name="T24" fmla="*/ 0 w 503"/>
                <a:gd name="T25" fmla="*/ 0 h 370"/>
                <a:gd name="T26" fmla="*/ 0 w 503"/>
                <a:gd name="T27" fmla="*/ 0 h 370"/>
                <a:gd name="T28" fmla="*/ 0 w 503"/>
                <a:gd name="T29" fmla="*/ 0 h 370"/>
                <a:gd name="T30" fmla="*/ 0 w 503"/>
                <a:gd name="T31" fmla="*/ 0 h 370"/>
                <a:gd name="T32" fmla="*/ 0 w 503"/>
                <a:gd name="T33" fmla="*/ 0 h 370"/>
                <a:gd name="T34" fmla="*/ 0 w 503"/>
                <a:gd name="T35" fmla="*/ 0 h 370"/>
                <a:gd name="T36" fmla="*/ 0 w 503"/>
                <a:gd name="T37" fmla="*/ 0 h 370"/>
                <a:gd name="T38" fmla="*/ 0 w 503"/>
                <a:gd name="T39" fmla="*/ 0 h 370"/>
                <a:gd name="T40" fmla="*/ 0 w 503"/>
                <a:gd name="T41" fmla="*/ 0 h 370"/>
                <a:gd name="T42" fmla="*/ 0 w 503"/>
                <a:gd name="T43" fmla="*/ 0 h 370"/>
                <a:gd name="T44" fmla="*/ 0 w 503"/>
                <a:gd name="T45" fmla="*/ 0 h 370"/>
                <a:gd name="T46" fmla="*/ 0 w 503"/>
                <a:gd name="T47" fmla="*/ 0 h 370"/>
                <a:gd name="T48" fmla="*/ 0 w 503"/>
                <a:gd name="T49" fmla="*/ 0 h 370"/>
                <a:gd name="T50" fmla="*/ 0 w 503"/>
                <a:gd name="T51" fmla="*/ 0 h 370"/>
                <a:gd name="T52" fmla="*/ 0 w 503"/>
                <a:gd name="T53" fmla="*/ 0 h 370"/>
                <a:gd name="T54" fmla="*/ 0 w 503"/>
                <a:gd name="T55" fmla="*/ 0 h 370"/>
                <a:gd name="T56" fmla="*/ 0 w 503"/>
                <a:gd name="T57" fmla="*/ 0 h 370"/>
                <a:gd name="T58" fmla="*/ 0 w 503"/>
                <a:gd name="T59" fmla="*/ 0 h 370"/>
                <a:gd name="T60" fmla="*/ 0 w 503"/>
                <a:gd name="T61" fmla="*/ 0 h 370"/>
                <a:gd name="T62" fmla="*/ 0 w 503"/>
                <a:gd name="T63" fmla="*/ 0 h 370"/>
                <a:gd name="T64" fmla="*/ 0 w 503"/>
                <a:gd name="T65" fmla="*/ 0 h 370"/>
                <a:gd name="T66" fmla="*/ 0 w 503"/>
                <a:gd name="T67" fmla="*/ 0 h 3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03"/>
                <a:gd name="T103" fmla="*/ 0 h 370"/>
                <a:gd name="T104" fmla="*/ 503 w 503"/>
                <a:gd name="T105" fmla="*/ 370 h 3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03" h="370">
                  <a:moveTo>
                    <a:pt x="22" y="0"/>
                  </a:moveTo>
                  <a:lnTo>
                    <a:pt x="52" y="0"/>
                  </a:lnTo>
                  <a:lnTo>
                    <a:pt x="81" y="2"/>
                  </a:lnTo>
                  <a:lnTo>
                    <a:pt x="111" y="4"/>
                  </a:lnTo>
                  <a:lnTo>
                    <a:pt x="141" y="6"/>
                  </a:lnTo>
                  <a:lnTo>
                    <a:pt x="170" y="7"/>
                  </a:lnTo>
                  <a:lnTo>
                    <a:pt x="201" y="10"/>
                  </a:lnTo>
                  <a:lnTo>
                    <a:pt x="230" y="13"/>
                  </a:lnTo>
                  <a:lnTo>
                    <a:pt x="262" y="16"/>
                  </a:lnTo>
                  <a:lnTo>
                    <a:pt x="291" y="18"/>
                  </a:lnTo>
                  <a:lnTo>
                    <a:pt x="321" y="21"/>
                  </a:lnTo>
                  <a:lnTo>
                    <a:pt x="350" y="24"/>
                  </a:lnTo>
                  <a:lnTo>
                    <a:pt x="380" y="27"/>
                  </a:lnTo>
                  <a:lnTo>
                    <a:pt x="409" y="31"/>
                  </a:lnTo>
                  <a:lnTo>
                    <a:pt x="438" y="36"/>
                  </a:lnTo>
                  <a:lnTo>
                    <a:pt x="468" y="39"/>
                  </a:lnTo>
                  <a:lnTo>
                    <a:pt x="498" y="45"/>
                  </a:lnTo>
                  <a:lnTo>
                    <a:pt x="495" y="62"/>
                  </a:lnTo>
                  <a:lnTo>
                    <a:pt x="495" y="81"/>
                  </a:lnTo>
                  <a:lnTo>
                    <a:pt x="495" y="102"/>
                  </a:lnTo>
                  <a:lnTo>
                    <a:pt x="498" y="124"/>
                  </a:lnTo>
                  <a:lnTo>
                    <a:pt x="498" y="145"/>
                  </a:lnTo>
                  <a:lnTo>
                    <a:pt x="500" y="168"/>
                  </a:lnTo>
                  <a:lnTo>
                    <a:pt x="500" y="191"/>
                  </a:lnTo>
                  <a:lnTo>
                    <a:pt x="503" y="213"/>
                  </a:lnTo>
                  <a:lnTo>
                    <a:pt x="501" y="235"/>
                  </a:lnTo>
                  <a:lnTo>
                    <a:pt x="500" y="257"/>
                  </a:lnTo>
                  <a:lnTo>
                    <a:pt x="498" y="277"/>
                  </a:lnTo>
                  <a:lnTo>
                    <a:pt x="495" y="299"/>
                  </a:lnTo>
                  <a:lnTo>
                    <a:pt x="491" y="317"/>
                  </a:lnTo>
                  <a:lnTo>
                    <a:pt x="483" y="335"/>
                  </a:lnTo>
                  <a:lnTo>
                    <a:pt x="476" y="354"/>
                  </a:lnTo>
                  <a:lnTo>
                    <a:pt x="466" y="370"/>
                  </a:lnTo>
                  <a:lnTo>
                    <a:pt x="438" y="368"/>
                  </a:lnTo>
                  <a:lnTo>
                    <a:pt x="410" y="367"/>
                  </a:lnTo>
                  <a:lnTo>
                    <a:pt x="380" y="364"/>
                  </a:lnTo>
                  <a:lnTo>
                    <a:pt x="353" y="362"/>
                  </a:lnTo>
                  <a:lnTo>
                    <a:pt x="324" y="359"/>
                  </a:lnTo>
                  <a:lnTo>
                    <a:pt x="298" y="356"/>
                  </a:lnTo>
                  <a:lnTo>
                    <a:pt x="269" y="353"/>
                  </a:lnTo>
                  <a:lnTo>
                    <a:pt x="241" y="350"/>
                  </a:lnTo>
                  <a:lnTo>
                    <a:pt x="214" y="345"/>
                  </a:lnTo>
                  <a:lnTo>
                    <a:pt x="186" y="342"/>
                  </a:lnTo>
                  <a:lnTo>
                    <a:pt x="158" y="338"/>
                  </a:lnTo>
                  <a:lnTo>
                    <a:pt x="132" y="334"/>
                  </a:lnTo>
                  <a:lnTo>
                    <a:pt x="105" y="332"/>
                  </a:lnTo>
                  <a:lnTo>
                    <a:pt x="79" y="329"/>
                  </a:lnTo>
                  <a:lnTo>
                    <a:pt x="53" y="327"/>
                  </a:lnTo>
                  <a:lnTo>
                    <a:pt x="29" y="327"/>
                  </a:lnTo>
                  <a:lnTo>
                    <a:pt x="28" y="305"/>
                  </a:lnTo>
                  <a:lnTo>
                    <a:pt x="27" y="285"/>
                  </a:lnTo>
                  <a:lnTo>
                    <a:pt x="24" y="264"/>
                  </a:lnTo>
                  <a:lnTo>
                    <a:pt x="22" y="244"/>
                  </a:lnTo>
                  <a:lnTo>
                    <a:pt x="20" y="223"/>
                  </a:lnTo>
                  <a:lnTo>
                    <a:pt x="16" y="204"/>
                  </a:lnTo>
                  <a:lnTo>
                    <a:pt x="12" y="184"/>
                  </a:lnTo>
                  <a:lnTo>
                    <a:pt x="10" y="164"/>
                  </a:lnTo>
                  <a:lnTo>
                    <a:pt x="8" y="143"/>
                  </a:lnTo>
                  <a:lnTo>
                    <a:pt x="4" y="122"/>
                  </a:lnTo>
                  <a:lnTo>
                    <a:pt x="2" y="103"/>
                  </a:lnTo>
                  <a:lnTo>
                    <a:pt x="2" y="84"/>
                  </a:lnTo>
                  <a:lnTo>
                    <a:pt x="0" y="63"/>
                  </a:lnTo>
                  <a:lnTo>
                    <a:pt x="0" y="45"/>
                  </a:lnTo>
                  <a:lnTo>
                    <a:pt x="2" y="24"/>
                  </a:lnTo>
                  <a:lnTo>
                    <a:pt x="5" y="5"/>
                  </a:lnTo>
                  <a:lnTo>
                    <a:pt x="14" y="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7" name="Freeform 465"/>
            <p:cNvSpPr>
              <a:spLocks/>
            </p:cNvSpPr>
            <p:nvPr/>
          </p:nvSpPr>
          <p:spPr bwMode="auto">
            <a:xfrm>
              <a:off x="6787" y="3877"/>
              <a:ext cx="16" cy="4"/>
            </a:xfrm>
            <a:custGeom>
              <a:avLst/>
              <a:gdLst>
                <a:gd name="T0" fmla="*/ 0 w 63"/>
                <a:gd name="T1" fmla="*/ 0 h 17"/>
                <a:gd name="T2" fmla="*/ 0 w 63"/>
                <a:gd name="T3" fmla="*/ 0 h 17"/>
                <a:gd name="T4" fmla="*/ 0 w 63"/>
                <a:gd name="T5" fmla="*/ 0 h 17"/>
                <a:gd name="T6" fmla="*/ 0 w 63"/>
                <a:gd name="T7" fmla="*/ 0 h 17"/>
                <a:gd name="T8" fmla="*/ 0 w 63"/>
                <a:gd name="T9" fmla="*/ 0 h 17"/>
                <a:gd name="T10" fmla="*/ 0 w 63"/>
                <a:gd name="T11" fmla="*/ 0 h 17"/>
                <a:gd name="T12" fmla="*/ 0 w 63"/>
                <a:gd name="T13" fmla="*/ 0 h 17"/>
                <a:gd name="T14" fmla="*/ 0 w 63"/>
                <a:gd name="T15" fmla="*/ 0 h 17"/>
                <a:gd name="T16" fmla="*/ 0 w 63"/>
                <a:gd name="T17" fmla="*/ 0 h 17"/>
                <a:gd name="T18" fmla="*/ 0 w 63"/>
                <a:gd name="T19" fmla="*/ 0 h 17"/>
                <a:gd name="T20" fmla="*/ 0 w 63"/>
                <a:gd name="T21" fmla="*/ 0 h 17"/>
                <a:gd name="T22" fmla="*/ 0 w 63"/>
                <a:gd name="T23" fmla="*/ 0 h 17"/>
                <a:gd name="T24" fmla="*/ 0 w 63"/>
                <a:gd name="T25" fmla="*/ 0 h 17"/>
                <a:gd name="T26" fmla="*/ 0 w 63"/>
                <a:gd name="T27" fmla="*/ 0 h 17"/>
                <a:gd name="T28" fmla="*/ 0 w 63"/>
                <a:gd name="T29" fmla="*/ 0 h 17"/>
                <a:gd name="T30" fmla="*/ 0 w 63"/>
                <a:gd name="T31" fmla="*/ 0 h 17"/>
                <a:gd name="T32" fmla="*/ 0 w 63"/>
                <a:gd name="T33" fmla="*/ 0 h 17"/>
                <a:gd name="T34" fmla="*/ 0 w 63"/>
                <a:gd name="T35" fmla="*/ 0 h 17"/>
                <a:gd name="T36" fmla="*/ 0 w 63"/>
                <a:gd name="T37" fmla="*/ 0 h 17"/>
                <a:gd name="T38" fmla="*/ 0 w 63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17"/>
                <a:gd name="T62" fmla="*/ 63 w 63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17">
                  <a:moveTo>
                    <a:pt x="35" y="1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57" y="2"/>
                  </a:lnTo>
                  <a:lnTo>
                    <a:pt x="62" y="7"/>
                  </a:lnTo>
                  <a:lnTo>
                    <a:pt x="63" y="11"/>
                  </a:lnTo>
                  <a:lnTo>
                    <a:pt x="63" y="17"/>
                  </a:lnTo>
                  <a:lnTo>
                    <a:pt x="52" y="16"/>
                  </a:lnTo>
                  <a:lnTo>
                    <a:pt x="44" y="16"/>
                  </a:lnTo>
                  <a:lnTo>
                    <a:pt x="35" y="15"/>
                  </a:lnTo>
                  <a:lnTo>
                    <a:pt x="28" y="15"/>
                  </a:lnTo>
                  <a:lnTo>
                    <a:pt x="19" y="13"/>
                  </a:lnTo>
                  <a:lnTo>
                    <a:pt x="12" y="12"/>
                  </a:lnTo>
                  <a:lnTo>
                    <a:pt x="5" y="9"/>
                  </a:lnTo>
                  <a:lnTo>
                    <a:pt x="0" y="5"/>
                  </a:lnTo>
                  <a:lnTo>
                    <a:pt x="6" y="4"/>
                  </a:lnTo>
                  <a:lnTo>
                    <a:pt x="17" y="4"/>
                  </a:lnTo>
                  <a:lnTo>
                    <a:pt x="26" y="3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FFFF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8" name="Freeform 466"/>
            <p:cNvSpPr>
              <a:spLocks/>
            </p:cNvSpPr>
            <p:nvPr/>
          </p:nvSpPr>
          <p:spPr bwMode="auto">
            <a:xfrm>
              <a:off x="6545" y="3878"/>
              <a:ext cx="110" cy="75"/>
            </a:xfrm>
            <a:custGeom>
              <a:avLst/>
              <a:gdLst>
                <a:gd name="T0" fmla="*/ 0 w 438"/>
                <a:gd name="T1" fmla="*/ 0 h 299"/>
                <a:gd name="T2" fmla="*/ 0 w 438"/>
                <a:gd name="T3" fmla="*/ 0 h 299"/>
                <a:gd name="T4" fmla="*/ 0 w 438"/>
                <a:gd name="T5" fmla="*/ 0 h 299"/>
                <a:gd name="T6" fmla="*/ 0 w 438"/>
                <a:gd name="T7" fmla="*/ 0 h 299"/>
                <a:gd name="T8" fmla="*/ 0 w 438"/>
                <a:gd name="T9" fmla="*/ 0 h 299"/>
                <a:gd name="T10" fmla="*/ 0 w 438"/>
                <a:gd name="T11" fmla="*/ 0 h 299"/>
                <a:gd name="T12" fmla="*/ 0 w 438"/>
                <a:gd name="T13" fmla="*/ 0 h 299"/>
                <a:gd name="T14" fmla="*/ 0 w 438"/>
                <a:gd name="T15" fmla="*/ 0 h 299"/>
                <a:gd name="T16" fmla="*/ 0 w 438"/>
                <a:gd name="T17" fmla="*/ 0 h 299"/>
                <a:gd name="T18" fmla="*/ 0 w 438"/>
                <a:gd name="T19" fmla="*/ 0 h 299"/>
                <a:gd name="T20" fmla="*/ 0 w 438"/>
                <a:gd name="T21" fmla="*/ 0 h 299"/>
                <a:gd name="T22" fmla="*/ 0 w 438"/>
                <a:gd name="T23" fmla="*/ 0 h 299"/>
                <a:gd name="T24" fmla="*/ 0 w 438"/>
                <a:gd name="T25" fmla="*/ 0 h 299"/>
                <a:gd name="T26" fmla="*/ 0 w 438"/>
                <a:gd name="T27" fmla="*/ 0 h 299"/>
                <a:gd name="T28" fmla="*/ 0 w 438"/>
                <a:gd name="T29" fmla="*/ 0 h 299"/>
                <a:gd name="T30" fmla="*/ 0 w 438"/>
                <a:gd name="T31" fmla="*/ 0 h 299"/>
                <a:gd name="T32" fmla="*/ 0 w 438"/>
                <a:gd name="T33" fmla="*/ 0 h 299"/>
                <a:gd name="T34" fmla="*/ 0 w 438"/>
                <a:gd name="T35" fmla="*/ 0 h 299"/>
                <a:gd name="T36" fmla="*/ 0 w 438"/>
                <a:gd name="T37" fmla="*/ 0 h 299"/>
                <a:gd name="T38" fmla="*/ 0 w 438"/>
                <a:gd name="T39" fmla="*/ 0 h 299"/>
                <a:gd name="T40" fmla="*/ 0 w 438"/>
                <a:gd name="T41" fmla="*/ 0 h 299"/>
                <a:gd name="T42" fmla="*/ 0 w 438"/>
                <a:gd name="T43" fmla="*/ 0 h 299"/>
                <a:gd name="T44" fmla="*/ 0 w 438"/>
                <a:gd name="T45" fmla="*/ 0 h 299"/>
                <a:gd name="T46" fmla="*/ 0 w 438"/>
                <a:gd name="T47" fmla="*/ 0 h 299"/>
                <a:gd name="T48" fmla="*/ 0 w 438"/>
                <a:gd name="T49" fmla="*/ 0 h 299"/>
                <a:gd name="T50" fmla="*/ 0 w 438"/>
                <a:gd name="T51" fmla="*/ 0 h 299"/>
                <a:gd name="T52" fmla="*/ 0 w 438"/>
                <a:gd name="T53" fmla="*/ 0 h 299"/>
                <a:gd name="T54" fmla="*/ 0 w 438"/>
                <a:gd name="T55" fmla="*/ 0 h 299"/>
                <a:gd name="T56" fmla="*/ 0 w 438"/>
                <a:gd name="T57" fmla="*/ 0 h 299"/>
                <a:gd name="T58" fmla="*/ 0 w 438"/>
                <a:gd name="T59" fmla="*/ 0 h 299"/>
                <a:gd name="T60" fmla="*/ 0 w 438"/>
                <a:gd name="T61" fmla="*/ 0 h 299"/>
                <a:gd name="T62" fmla="*/ 0 w 438"/>
                <a:gd name="T63" fmla="*/ 0 h 299"/>
                <a:gd name="T64" fmla="*/ 0 w 438"/>
                <a:gd name="T65" fmla="*/ 0 h 299"/>
                <a:gd name="T66" fmla="*/ 0 w 438"/>
                <a:gd name="T67" fmla="*/ 0 h 299"/>
                <a:gd name="T68" fmla="*/ 0 w 438"/>
                <a:gd name="T69" fmla="*/ 0 h 299"/>
                <a:gd name="T70" fmla="*/ 0 w 438"/>
                <a:gd name="T71" fmla="*/ 0 h 299"/>
                <a:gd name="T72" fmla="*/ 0 w 438"/>
                <a:gd name="T73" fmla="*/ 0 h 299"/>
                <a:gd name="T74" fmla="*/ 0 w 438"/>
                <a:gd name="T75" fmla="*/ 0 h 299"/>
                <a:gd name="T76" fmla="*/ 0 w 438"/>
                <a:gd name="T77" fmla="*/ 0 h 299"/>
                <a:gd name="T78" fmla="*/ 0 w 438"/>
                <a:gd name="T79" fmla="*/ 0 h 299"/>
                <a:gd name="T80" fmla="*/ 0 w 438"/>
                <a:gd name="T81" fmla="*/ 0 h 299"/>
                <a:gd name="T82" fmla="*/ 0 w 438"/>
                <a:gd name="T83" fmla="*/ 0 h 299"/>
                <a:gd name="T84" fmla="*/ 0 w 438"/>
                <a:gd name="T85" fmla="*/ 0 h 299"/>
                <a:gd name="T86" fmla="*/ 0 w 438"/>
                <a:gd name="T87" fmla="*/ 0 h 299"/>
                <a:gd name="T88" fmla="*/ 0 w 438"/>
                <a:gd name="T89" fmla="*/ 0 h 299"/>
                <a:gd name="T90" fmla="*/ 0 w 438"/>
                <a:gd name="T91" fmla="*/ 0 h 299"/>
                <a:gd name="T92" fmla="*/ 0 w 438"/>
                <a:gd name="T93" fmla="*/ 0 h 299"/>
                <a:gd name="T94" fmla="*/ 0 w 438"/>
                <a:gd name="T95" fmla="*/ 0 h 299"/>
                <a:gd name="T96" fmla="*/ 0 w 438"/>
                <a:gd name="T97" fmla="*/ 0 h 299"/>
                <a:gd name="T98" fmla="*/ 0 w 438"/>
                <a:gd name="T99" fmla="*/ 0 h 299"/>
                <a:gd name="T100" fmla="*/ 0 w 438"/>
                <a:gd name="T101" fmla="*/ 0 h 299"/>
                <a:gd name="T102" fmla="*/ 0 w 438"/>
                <a:gd name="T103" fmla="*/ 0 h 29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8"/>
                <a:gd name="T157" fmla="*/ 0 h 299"/>
                <a:gd name="T158" fmla="*/ 438 w 438"/>
                <a:gd name="T159" fmla="*/ 299 h 29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8" h="299">
                  <a:moveTo>
                    <a:pt x="68" y="0"/>
                  </a:moveTo>
                  <a:lnTo>
                    <a:pt x="89" y="0"/>
                  </a:lnTo>
                  <a:lnTo>
                    <a:pt x="110" y="3"/>
                  </a:lnTo>
                  <a:lnTo>
                    <a:pt x="132" y="3"/>
                  </a:lnTo>
                  <a:lnTo>
                    <a:pt x="155" y="5"/>
                  </a:lnTo>
                  <a:lnTo>
                    <a:pt x="178" y="6"/>
                  </a:lnTo>
                  <a:lnTo>
                    <a:pt x="201" y="7"/>
                  </a:lnTo>
                  <a:lnTo>
                    <a:pt x="224" y="8"/>
                  </a:lnTo>
                  <a:lnTo>
                    <a:pt x="247" y="11"/>
                  </a:lnTo>
                  <a:lnTo>
                    <a:pt x="268" y="13"/>
                  </a:lnTo>
                  <a:lnTo>
                    <a:pt x="291" y="16"/>
                  </a:lnTo>
                  <a:lnTo>
                    <a:pt x="313" y="18"/>
                  </a:lnTo>
                  <a:lnTo>
                    <a:pt x="336" y="21"/>
                  </a:lnTo>
                  <a:lnTo>
                    <a:pt x="359" y="24"/>
                  </a:lnTo>
                  <a:lnTo>
                    <a:pt x="380" y="27"/>
                  </a:lnTo>
                  <a:lnTo>
                    <a:pt x="402" y="32"/>
                  </a:lnTo>
                  <a:lnTo>
                    <a:pt x="424" y="37"/>
                  </a:lnTo>
                  <a:lnTo>
                    <a:pt x="427" y="49"/>
                  </a:lnTo>
                  <a:lnTo>
                    <a:pt x="430" y="64"/>
                  </a:lnTo>
                  <a:lnTo>
                    <a:pt x="432" y="79"/>
                  </a:lnTo>
                  <a:lnTo>
                    <a:pt x="434" y="93"/>
                  </a:lnTo>
                  <a:lnTo>
                    <a:pt x="436" y="109"/>
                  </a:lnTo>
                  <a:lnTo>
                    <a:pt x="437" y="125"/>
                  </a:lnTo>
                  <a:lnTo>
                    <a:pt x="437" y="141"/>
                  </a:lnTo>
                  <a:lnTo>
                    <a:pt x="438" y="157"/>
                  </a:lnTo>
                  <a:lnTo>
                    <a:pt x="437" y="172"/>
                  </a:lnTo>
                  <a:lnTo>
                    <a:pt x="437" y="189"/>
                  </a:lnTo>
                  <a:lnTo>
                    <a:pt x="436" y="205"/>
                  </a:lnTo>
                  <a:lnTo>
                    <a:pt x="436" y="221"/>
                  </a:lnTo>
                  <a:lnTo>
                    <a:pt x="433" y="236"/>
                  </a:lnTo>
                  <a:lnTo>
                    <a:pt x="432" y="251"/>
                  </a:lnTo>
                  <a:lnTo>
                    <a:pt x="431" y="268"/>
                  </a:lnTo>
                  <a:lnTo>
                    <a:pt x="430" y="283"/>
                  </a:lnTo>
                  <a:lnTo>
                    <a:pt x="424" y="284"/>
                  </a:lnTo>
                  <a:lnTo>
                    <a:pt x="419" y="285"/>
                  </a:lnTo>
                  <a:lnTo>
                    <a:pt x="410" y="290"/>
                  </a:lnTo>
                  <a:lnTo>
                    <a:pt x="403" y="295"/>
                  </a:lnTo>
                  <a:lnTo>
                    <a:pt x="394" y="297"/>
                  </a:lnTo>
                  <a:lnTo>
                    <a:pt x="384" y="299"/>
                  </a:lnTo>
                  <a:lnTo>
                    <a:pt x="372" y="298"/>
                  </a:lnTo>
                  <a:lnTo>
                    <a:pt x="361" y="298"/>
                  </a:lnTo>
                  <a:lnTo>
                    <a:pt x="350" y="297"/>
                  </a:lnTo>
                  <a:lnTo>
                    <a:pt x="339" y="296"/>
                  </a:lnTo>
                  <a:lnTo>
                    <a:pt x="326" y="292"/>
                  </a:lnTo>
                  <a:lnTo>
                    <a:pt x="314" y="290"/>
                  </a:lnTo>
                  <a:lnTo>
                    <a:pt x="302" y="289"/>
                  </a:lnTo>
                  <a:lnTo>
                    <a:pt x="290" y="287"/>
                  </a:lnTo>
                  <a:lnTo>
                    <a:pt x="278" y="285"/>
                  </a:lnTo>
                  <a:lnTo>
                    <a:pt x="267" y="284"/>
                  </a:lnTo>
                  <a:lnTo>
                    <a:pt x="255" y="284"/>
                  </a:lnTo>
                  <a:lnTo>
                    <a:pt x="245" y="285"/>
                  </a:lnTo>
                  <a:lnTo>
                    <a:pt x="231" y="280"/>
                  </a:lnTo>
                  <a:lnTo>
                    <a:pt x="219" y="278"/>
                  </a:lnTo>
                  <a:lnTo>
                    <a:pt x="204" y="275"/>
                  </a:lnTo>
                  <a:lnTo>
                    <a:pt x="191" y="274"/>
                  </a:lnTo>
                  <a:lnTo>
                    <a:pt x="176" y="272"/>
                  </a:lnTo>
                  <a:lnTo>
                    <a:pt x="162" y="272"/>
                  </a:lnTo>
                  <a:lnTo>
                    <a:pt x="148" y="271"/>
                  </a:lnTo>
                  <a:lnTo>
                    <a:pt x="135" y="271"/>
                  </a:lnTo>
                  <a:lnTo>
                    <a:pt x="119" y="270"/>
                  </a:lnTo>
                  <a:lnTo>
                    <a:pt x="104" y="270"/>
                  </a:lnTo>
                  <a:lnTo>
                    <a:pt x="92" y="268"/>
                  </a:lnTo>
                  <a:lnTo>
                    <a:pt x="79" y="266"/>
                  </a:lnTo>
                  <a:lnTo>
                    <a:pt x="65" y="262"/>
                  </a:lnTo>
                  <a:lnTo>
                    <a:pt x="53" y="259"/>
                  </a:lnTo>
                  <a:lnTo>
                    <a:pt x="39" y="255"/>
                  </a:lnTo>
                  <a:lnTo>
                    <a:pt x="30" y="249"/>
                  </a:lnTo>
                  <a:lnTo>
                    <a:pt x="29" y="247"/>
                  </a:lnTo>
                  <a:lnTo>
                    <a:pt x="27" y="246"/>
                  </a:lnTo>
                  <a:lnTo>
                    <a:pt x="30" y="236"/>
                  </a:lnTo>
                  <a:lnTo>
                    <a:pt x="32" y="226"/>
                  </a:lnTo>
                  <a:lnTo>
                    <a:pt x="33" y="218"/>
                  </a:lnTo>
                  <a:lnTo>
                    <a:pt x="35" y="209"/>
                  </a:lnTo>
                  <a:lnTo>
                    <a:pt x="33" y="198"/>
                  </a:lnTo>
                  <a:lnTo>
                    <a:pt x="33" y="190"/>
                  </a:lnTo>
                  <a:lnTo>
                    <a:pt x="31" y="179"/>
                  </a:lnTo>
                  <a:lnTo>
                    <a:pt x="30" y="170"/>
                  </a:lnTo>
                  <a:lnTo>
                    <a:pt x="26" y="159"/>
                  </a:lnTo>
                  <a:lnTo>
                    <a:pt x="24" y="151"/>
                  </a:lnTo>
                  <a:lnTo>
                    <a:pt x="23" y="140"/>
                  </a:lnTo>
                  <a:lnTo>
                    <a:pt x="20" y="131"/>
                  </a:lnTo>
                  <a:lnTo>
                    <a:pt x="17" y="122"/>
                  </a:lnTo>
                  <a:lnTo>
                    <a:pt x="13" y="112"/>
                  </a:lnTo>
                  <a:lnTo>
                    <a:pt x="12" y="103"/>
                  </a:lnTo>
                  <a:lnTo>
                    <a:pt x="11" y="96"/>
                  </a:lnTo>
                  <a:lnTo>
                    <a:pt x="14" y="86"/>
                  </a:lnTo>
                  <a:lnTo>
                    <a:pt x="17" y="77"/>
                  </a:lnTo>
                  <a:lnTo>
                    <a:pt x="14" y="69"/>
                  </a:lnTo>
                  <a:lnTo>
                    <a:pt x="13" y="59"/>
                  </a:lnTo>
                  <a:lnTo>
                    <a:pt x="11" y="50"/>
                  </a:lnTo>
                  <a:lnTo>
                    <a:pt x="7" y="42"/>
                  </a:lnTo>
                  <a:lnTo>
                    <a:pt x="3" y="32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1" y="5"/>
                  </a:lnTo>
                  <a:lnTo>
                    <a:pt x="9" y="4"/>
                  </a:lnTo>
                  <a:lnTo>
                    <a:pt x="18" y="4"/>
                  </a:lnTo>
                  <a:lnTo>
                    <a:pt x="25" y="4"/>
                  </a:lnTo>
                  <a:lnTo>
                    <a:pt x="35" y="5"/>
                  </a:lnTo>
                  <a:lnTo>
                    <a:pt x="43" y="4"/>
                  </a:lnTo>
                  <a:lnTo>
                    <a:pt x="51" y="4"/>
                  </a:lnTo>
                  <a:lnTo>
                    <a:pt x="59" y="3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9" name="Freeform 467"/>
            <p:cNvSpPr>
              <a:spLocks/>
            </p:cNvSpPr>
            <p:nvPr/>
          </p:nvSpPr>
          <p:spPr bwMode="auto">
            <a:xfrm>
              <a:off x="6639" y="3880"/>
              <a:ext cx="12" cy="3"/>
            </a:xfrm>
            <a:custGeom>
              <a:avLst/>
              <a:gdLst>
                <a:gd name="T0" fmla="*/ 0 w 46"/>
                <a:gd name="T1" fmla="*/ 0 h 13"/>
                <a:gd name="T2" fmla="*/ 0 w 46"/>
                <a:gd name="T3" fmla="*/ 0 h 13"/>
                <a:gd name="T4" fmla="*/ 0 w 46"/>
                <a:gd name="T5" fmla="*/ 0 h 13"/>
                <a:gd name="T6" fmla="*/ 0 w 46"/>
                <a:gd name="T7" fmla="*/ 0 h 13"/>
                <a:gd name="T8" fmla="*/ 0 w 46"/>
                <a:gd name="T9" fmla="*/ 0 h 13"/>
                <a:gd name="T10" fmla="*/ 0 w 46"/>
                <a:gd name="T11" fmla="*/ 0 h 13"/>
                <a:gd name="T12" fmla="*/ 0 w 46"/>
                <a:gd name="T13" fmla="*/ 0 h 13"/>
                <a:gd name="T14" fmla="*/ 0 w 46"/>
                <a:gd name="T15" fmla="*/ 0 h 13"/>
                <a:gd name="T16" fmla="*/ 0 w 46"/>
                <a:gd name="T17" fmla="*/ 0 h 13"/>
                <a:gd name="T18" fmla="*/ 0 w 46"/>
                <a:gd name="T19" fmla="*/ 0 h 13"/>
                <a:gd name="T20" fmla="*/ 0 w 46"/>
                <a:gd name="T21" fmla="*/ 0 h 13"/>
                <a:gd name="T22" fmla="*/ 0 w 46"/>
                <a:gd name="T23" fmla="*/ 0 h 13"/>
                <a:gd name="T24" fmla="*/ 0 w 46"/>
                <a:gd name="T25" fmla="*/ 0 h 13"/>
                <a:gd name="T26" fmla="*/ 0 w 46"/>
                <a:gd name="T27" fmla="*/ 0 h 13"/>
                <a:gd name="T28" fmla="*/ 0 w 46"/>
                <a:gd name="T29" fmla="*/ 0 h 13"/>
                <a:gd name="T30" fmla="*/ 0 w 46"/>
                <a:gd name="T31" fmla="*/ 0 h 13"/>
                <a:gd name="T32" fmla="*/ 0 w 46"/>
                <a:gd name="T33" fmla="*/ 0 h 13"/>
                <a:gd name="T34" fmla="*/ 0 w 46"/>
                <a:gd name="T35" fmla="*/ 0 h 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"/>
                <a:gd name="T55" fmla="*/ 0 h 13"/>
                <a:gd name="T56" fmla="*/ 46 w 46"/>
                <a:gd name="T57" fmla="*/ 13 h 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" h="13">
                  <a:moveTo>
                    <a:pt x="2" y="1"/>
                  </a:moveTo>
                  <a:lnTo>
                    <a:pt x="11" y="1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40" y="2"/>
                  </a:lnTo>
                  <a:lnTo>
                    <a:pt x="43" y="5"/>
                  </a:lnTo>
                  <a:lnTo>
                    <a:pt x="44" y="9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2" y="13"/>
                  </a:lnTo>
                  <a:lnTo>
                    <a:pt x="28" y="12"/>
                  </a:lnTo>
                  <a:lnTo>
                    <a:pt x="22" y="11"/>
                  </a:lnTo>
                  <a:lnTo>
                    <a:pt x="11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0" name="Freeform 468"/>
            <p:cNvSpPr>
              <a:spLocks/>
            </p:cNvSpPr>
            <p:nvPr/>
          </p:nvSpPr>
          <p:spPr bwMode="auto">
            <a:xfrm>
              <a:off x="6558" y="3887"/>
              <a:ext cx="88" cy="14"/>
            </a:xfrm>
            <a:custGeom>
              <a:avLst/>
              <a:gdLst>
                <a:gd name="T0" fmla="*/ 0 w 353"/>
                <a:gd name="T1" fmla="*/ 0 h 57"/>
                <a:gd name="T2" fmla="*/ 0 w 353"/>
                <a:gd name="T3" fmla="*/ 0 h 57"/>
                <a:gd name="T4" fmla="*/ 0 w 353"/>
                <a:gd name="T5" fmla="*/ 0 h 57"/>
                <a:gd name="T6" fmla="*/ 0 w 353"/>
                <a:gd name="T7" fmla="*/ 0 h 57"/>
                <a:gd name="T8" fmla="*/ 0 w 353"/>
                <a:gd name="T9" fmla="*/ 0 h 57"/>
                <a:gd name="T10" fmla="*/ 0 w 353"/>
                <a:gd name="T11" fmla="*/ 0 h 57"/>
                <a:gd name="T12" fmla="*/ 0 w 353"/>
                <a:gd name="T13" fmla="*/ 0 h 57"/>
                <a:gd name="T14" fmla="*/ 0 w 353"/>
                <a:gd name="T15" fmla="*/ 0 h 57"/>
                <a:gd name="T16" fmla="*/ 0 w 353"/>
                <a:gd name="T17" fmla="*/ 0 h 57"/>
                <a:gd name="T18" fmla="*/ 0 w 353"/>
                <a:gd name="T19" fmla="*/ 0 h 57"/>
                <a:gd name="T20" fmla="*/ 0 w 353"/>
                <a:gd name="T21" fmla="*/ 0 h 57"/>
                <a:gd name="T22" fmla="*/ 0 w 353"/>
                <a:gd name="T23" fmla="*/ 0 h 57"/>
                <a:gd name="T24" fmla="*/ 0 w 353"/>
                <a:gd name="T25" fmla="*/ 0 h 57"/>
                <a:gd name="T26" fmla="*/ 0 w 353"/>
                <a:gd name="T27" fmla="*/ 0 h 57"/>
                <a:gd name="T28" fmla="*/ 0 w 353"/>
                <a:gd name="T29" fmla="*/ 0 h 57"/>
                <a:gd name="T30" fmla="*/ 0 w 353"/>
                <a:gd name="T31" fmla="*/ 0 h 57"/>
                <a:gd name="T32" fmla="*/ 0 w 353"/>
                <a:gd name="T33" fmla="*/ 0 h 57"/>
                <a:gd name="T34" fmla="*/ 0 w 353"/>
                <a:gd name="T35" fmla="*/ 0 h 57"/>
                <a:gd name="T36" fmla="*/ 0 w 353"/>
                <a:gd name="T37" fmla="*/ 0 h 57"/>
                <a:gd name="T38" fmla="*/ 0 w 353"/>
                <a:gd name="T39" fmla="*/ 0 h 57"/>
                <a:gd name="T40" fmla="*/ 0 w 353"/>
                <a:gd name="T41" fmla="*/ 0 h 57"/>
                <a:gd name="T42" fmla="*/ 0 w 353"/>
                <a:gd name="T43" fmla="*/ 0 h 57"/>
                <a:gd name="T44" fmla="*/ 0 w 353"/>
                <a:gd name="T45" fmla="*/ 0 h 57"/>
                <a:gd name="T46" fmla="*/ 0 w 353"/>
                <a:gd name="T47" fmla="*/ 0 h 57"/>
                <a:gd name="T48" fmla="*/ 0 w 353"/>
                <a:gd name="T49" fmla="*/ 0 h 57"/>
                <a:gd name="T50" fmla="*/ 0 w 353"/>
                <a:gd name="T51" fmla="*/ 0 h 57"/>
                <a:gd name="T52" fmla="*/ 0 w 353"/>
                <a:gd name="T53" fmla="*/ 0 h 57"/>
                <a:gd name="T54" fmla="*/ 0 w 353"/>
                <a:gd name="T55" fmla="*/ 0 h 57"/>
                <a:gd name="T56" fmla="*/ 0 w 353"/>
                <a:gd name="T57" fmla="*/ 0 h 57"/>
                <a:gd name="T58" fmla="*/ 0 w 353"/>
                <a:gd name="T59" fmla="*/ 0 h 57"/>
                <a:gd name="T60" fmla="*/ 0 w 353"/>
                <a:gd name="T61" fmla="*/ 0 h 57"/>
                <a:gd name="T62" fmla="*/ 0 w 353"/>
                <a:gd name="T63" fmla="*/ 0 h 57"/>
                <a:gd name="T64" fmla="*/ 0 w 353"/>
                <a:gd name="T65" fmla="*/ 0 h 57"/>
                <a:gd name="T66" fmla="*/ 0 w 353"/>
                <a:gd name="T67" fmla="*/ 0 h 57"/>
                <a:gd name="T68" fmla="*/ 0 w 353"/>
                <a:gd name="T69" fmla="*/ 0 h 57"/>
                <a:gd name="T70" fmla="*/ 0 w 353"/>
                <a:gd name="T71" fmla="*/ 0 h 57"/>
                <a:gd name="T72" fmla="*/ 0 w 353"/>
                <a:gd name="T73" fmla="*/ 0 h 57"/>
                <a:gd name="T74" fmla="*/ 0 w 353"/>
                <a:gd name="T75" fmla="*/ 0 h 57"/>
                <a:gd name="T76" fmla="*/ 0 w 353"/>
                <a:gd name="T77" fmla="*/ 0 h 57"/>
                <a:gd name="T78" fmla="*/ 0 w 353"/>
                <a:gd name="T79" fmla="*/ 0 h 57"/>
                <a:gd name="T80" fmla="*/ 0 w 353"/>
                <a:gd name="T81" fmla="*/ 0 h 57"/>
                <a:gd name="T82" fmla="*/ 0 w 353"/>
                <a:gd name="T83" fmla="*/ 0 h 57"/>
                <a:gd name="T84" fmla="*/ 0 w 353"/>
                <a:gd name="T85" fmla="*/ 0 h 57"/>
                <a:gd name="T86" fmla="*/ 0 w 353"/>
                <a:gd name="T87" fmla="*/ 0 h 57"/>
                <a:gd name="T88" fmla="*/ 0 w 353"/>
                <a:gd name="T89" fmla="*/ 0 h 57"/>
                <a:gd name="T90" fmla="*/ 0 w 353"/>
                <a:gd name="T91" fmla="*/ 0 h 57"/>
                <a:gd name="T92" fmla="*/ 0 w 353"/>
                <a:gd name="T93" fmla="*/ 0 h 57"/>
                <a:gd name="T94" fmla="*/ 0 w 353"/>
                <a:gd name="T95" fmla="*/ 0 h 57"/>
                <a:gd name="T96" fmla="*/ 0 w 353"/>
                <a:gd name="T97" fmla="*/ 0 h 57"/>
                <a:gd name="T98" fmla="*/ 0 w 353"/>
                <a:gd name="T99" fmla="*/ 0 h 57"/>
                <a:gd name="T100" fmla="*/ 0 w 353"/>
                <a:gd name="T101" fmla="*/ 0 h 57"/>
                <a:gd name="T102" fmla="*/ 0 w 353"/>
                <a:gd name="T103" fmla="*/ 0 h 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53"/>
                <a:gd name="T157" fmla="*/ 0 h 57"/>
                <a:gd name="T158" fmla="*/ 353 w 353"/>
                <a:gd name="T159" fmla="*/ 57 h 5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53" h="57">
                  <a:moveTo>
                    <a:pt x="12" y="0"/>
                  </a:moveTo>
                  <a:lnTo>
                    <a:pt x="33" y="0"/>
                  </a:lnTo>
                  <a:lnTo>
                    <a:pt x="55" y="0"/>
                  </a:lnTo>
                  <a:lnTo>
                    <a:pt x="75" y="1"/>
                  </a:lnTo>
                  <a:lnTo>
                    <a:pt x="98" y="1"/>
                  </a:lnTo>
                  <a:lnTo>
                    <a:pt x="118" y="2"/>
                  </a:lnTo>
                  <a:lnTo>
                    <a:pt x="140" y="4"/>
                  </a:lnTo>
                  <a:lnTo>
                    <a:pt x="161" y="7"/>
                  </a:lnTo>
                  <a:lnTo>
                    <a:pt x="182" y="10"/>
                  </a:lnTo>
                  <a:lnTo>
                    <a:pt x="204" y="11"/>
                  </a:lnTo>
                  <a:lnTo>
                    <a:pt x="224" y="13"/>
                  </a:lnTo>
                  <a:lnTo>
                    <a:pt x="245" y="16"/>
                  </a:lnTo>
                  <a:lnTo>
                    <a:pt x="267" y="20"/>
                  </a:lnTo>
                  <a:lnTo>
                    <a:pt x="287" y="22"/>
                  </a:lnTo>
                  <a:lnTo>
                    <a:pt x="309" y="24"/>
                  </a:lnTo>
                  <a:lnTo>
                    <a:pt x="330" y="26"/>
                  </a:lnTo>
                  <a:lnTo>
                    <a:pt x="353" y="29"/>
                  </a:lnTo>
                  <a:lnTo>
                    <a:pt x="351" y="35"/>
                  </a:lnTo>
                  <a:lnTo>
                    <a:pt x="350" y="42"/>
                  </a:lnTo>
                  <a:lnTo>
                    <a:pt x="349" y="49"/>
                  </a:lnTo>
                  <a:lnTo>
                    <a:pt x="349" y="57"/>
                  </a:lnTo>
                  <a:lnTo>
                    <a:pt x="332" y="53"/>
                  </a:lnTo>
                  <a:lnTo>
                    <a:pt x="317" y="49"/>
                  </a:lnTo>
                  <a:lnTo>
                    <a:pt x="300" y="46"/>
                  </a:lnTo>
                  <a:lnTo>
                    <a:pt x="285" y="43"/>
                  </a:lnTo>
                  <a:lnTo>
                    <a:pt x="269" y="41"/>
                  </a:lnTo>
                  <a:lnTo>
                    <a:pt x="252" y="39"/>
                  </a:lnTo>
                  <a:lnTo>
                    <a:pt x="237" y="37"/>
                  </a:lnTo>
                  <a:lnTo>
                    <a:pt x="220" y="36"/>
                  </a:lnTo>
                  <a:lnTo>
                    <a:pt x="203" y="34"/>
                  </a:lnTo>
                  <a:lnTo>
                    <a:pt x="185" y="34"/>
                  </a:lnTo>
                  <a:lnTo>
                    <a:pt x="169" y="31"/>
                  </a:lnTo>
                  <a:lnTo>
                    <a:pt x="152" y="31"/>
                  </a:lnTo>
                  <a:lnTo>
                    <a:pt x="134" y="30"/>
                  </a:lnTo>
                  <a:lnTo>
                    <a:pt x="118" y="30"/>
                  </a:lnTo>
                  <a:lnTo>
                    <a:pt x="102" y="29"/>
                  </a:lnTo>
                  <a:lnTo>
                    <a:pt x="87" y="29"/>
                  </a:lnTo>
                  <a:lnTo>
                    <a:pt x="80" y="25"/>
                  </a:lnTo>
                  <a:lnTo>
                    <a:pt x="73" y="24"/>
                  </a:lnTo>
                  <a:lnTo>
                    <a:pt x="62" y="22"/>
                  </a:lnTo>
                  <a:lnTo>
                    <a:pt x="52" y="22"/>
                  </a:lnTo>
                  <a:lnTo>
                    <a:pt x="40" y="22"/>
                  </a:lnTo>
                  <a:lnTo>
                    <a:pt x="29" y="22"/>
                  </a:lnTo>
                  <a:lnTo>
                    <a:pt x="19" y="22"/>
                  </a:lnTo>
                  <a:lnTo>
                    <a:pt x="10" y="2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8" y="3"/>
                  </a:lnTo>
                  <a:lnTo>
                    <a:pt x="1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1" name="Freeform 469"/>
            <p:cNvSpPr>
              <a:spLocks/>
            </p:cNvSpPr>
            <p:nvPr/>
          </p:nvSpPr>
          <p:spPr bwMode="auto">
            <a:xfrm>
              <a:off x="7123" y="3887"/>
              <a:ext cx="22" cy="3"/>
            </a:xfrm>
            <a:custGeom>
              <a:avLst/>
              <a:gdLst>
                <a:gd name="T0" fmla="*/ 0 w 88"/>
                <a:gd name="T1" fmla="*/ 0 h 11"/>
                <a:gd name="T2" fmla="*/ 0 w 88"/>
                <a:gd name="T3" fmla="*/ 0 h 11"/>
                <a:gd name="T4" fmla="*/ 0 w 88"/>
                <a:gd name="T5" fmla="*/ 0 h 11"/>
                <a:gd name="T6" fmla="*/ 0 w 88"/>
                <a:gd name="T7" fmla="*/ 0 h 11"/>
                <a:gd name="T8" fmla="*/ 0 w 88"/>
                <a:gd name="T9" fmla="*/ 0 h 11"/>
                <a:gd name="T10" fmla="*/ 0 w 88"/>
                <a:gd name="T11" fmla="*/ 0 h 11"/>
                <a:gd name="T12" fmla="*/ 0 w 88"/>
                <a:gd name="T13" fmla="*/ 0 h 11"/>
                <a:gd name="T14" fmla="*/ 0 w 88"/>
                <a:gd name="T15" fmla="*/ 0 h 11"/>
                <a:gd name="T16" fmla="*/ 0 w 88"/>
                <a:gd name="T17" fmla="*/ 0 h 11"/>
                <a:gd name="T18" fmla="*/ 0 w 88"/>
                <a:gd name="T19" fmla="*/ 0 h 11"/>
                <a:gd name="T20" fmla="*/ 0 w 88"/>
                <a:gd name="T21" fmla="*/ 0 h 11"/>
                <a:gd name="T22" fmla="*/ 0 w 88"/>
                <a:gd name="T23" fmla="*/ 0 h 11"/>
                <a:gd name="T24" fmla="*/ 0 w 88"/>
                <a:gd name="T25" fmla="*/ 0 h 11"/>
                <a:gd name="T26" fmla="*/ 0 w 88"/>
                <a:gd name="T27" fmla="*/ 0 h 11"/>
                <a:gd name="T28" fmla="*/ 0 w 88"/>
                <a:gd name="T29" fmla="*/ 0 h 11"/>
                <a:gd name="T30" fmla="*/ 0 w 88"/>
                <a:gd name="T31" fmla="*/ 0 h 11"/>
                <a:gd name="T32" fmla="*/ 0 w 88"/>
                <a:gd name="T33" fmla="*/ 0 h 11"/>
                <a:gd name="T34" fmla="*/ 0 w 88"/>
                <a:gd name="T35" fmla="*/ 0 h 11"/>
                <a:gd name="T36" fmla="*/ 0 w 88"/>
                <a:gd name="T37" fmla="*/ 0 h 11"/>
                <a:gd name="T38" fmla="*/ 0 w 88"/>
                <a:gd name="T39" fmla="*/ 0 h 11"/>
                <a:gd name="T40" fmla="*/ 0 w 88"/>
                <a:gd name="T41" fmla="*/ 0 h 11"/>
                <a:gd name="T42" fmla="*/ 0 w 88"/>
                <a:gd name="T43" fmla="*/ 0 h 11"/>
                <a:gd name="T44" fmla="*/ 0 w 88"/>
                <a:gd name="T45" fmla="*/ 0 h 11"/>
                <a:gd name="T46" fmla="*/ 0 w 88"/>
                <a:gd name="T47" fmla="*/ 0 h 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8"/>
                <a:gd name="T73" fmla="*/ 0 h 11"/>
                <a:gd name="T74" fmla="*/ 88 w 88"/>
                <a:gd name="T75" fmla="*/ 11 h 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8" h="11">
                  <a:moveTo>
                    <a:pt x="31" y="0"/>
                  </a:moveTo>
                  <a:lnTo>
                    <a:pt x="37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79" y="1"/>
                  </a:lnTo>
                  <a:lnTo>
                    <a:pt x="71" y="4"/>
                  </a:lnTo>
                  <a:lnTo>
                    <a:pt x="63" y="7"/>
                  </a:lnTo>
                  <a:lnTo>
                    <a:pt x="55" y="10"/>
                  </a:lnTo>
                  <a:lnTo>
                    <a:pt x="45" y="11"/>
                  </a:lnTo>
                  <a:lnTo>
                    <a:pt x="36" y="11"/>
                  </a:lnTo>
                  <a:lnTo>
                    <a:pt x="28" y="11"/>
                  </a:lnTo>
                  <a:lnTo>
                    <a:pt x="20" y="11"/>
                  </a:lnTo>
                  <a:lnTo>
                    <a:pt x="10" y="9"/>
                  </a:lnTo>
                  <a:lnTo>
                    <a:pt x="0" y="6"/>
                  </a:lnTo>
                  <a:lnTo>
                    <a:pt x="7" y="3"/>
                  </a:lnTo>
                  <a:lnTo>
                    <a:pt x="16" y="3"/>
                  </a:lnTo>
                  <a:lnTo>
                    <a:pt x="23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2" name="Freeform 470"/>
            <p:cNvSpPr>
              <a:spLocks/>
            </p:cNvSpPr>
            <p:nvPr/>
          </p:nvSpPr>
          <p:spPr bwMode="auto">
            <a:xfrm>
              <a:off x="6498" y="3889"/>
              <a:ext cx="38" cy="67"/>
            </a:xfrm>
            <a:custGeom>
              <a:avLst/>
              <a:gdLst>
                <a:gd name="T0" fmla="*/ 0 w 153"/>
                <a:gd name="T1" fmla="*/ 0 h 267"/>
                <a:gd name="T2" fmla="*/ 0 w 153"/>
                <a:gd name="T3" fmla="*/ 0 h 267"/>
                <a:gd name="T4" fmla="*/ 0 w 153"/>
                <a:gd name="T5" fmla="*/ 0 h 267"/>
                <a:gd name="T6" fmla="*/ 0 w 153"/>
                <a:gd name="T7" fmla="*/ 0 h 267"/>
                <a:gd name="T8" fmla="*/ 0 w 153"/>
                <a:gd name="T9" fmla="*/ 0 h 267"/>
                <a:gd name="T10" fmla="*/ 0 w 153"/>
                <a:gd name="T11" fmla="*/ 0 h 267"/>
                <a:gd name="T12" fmla="*/ 0 w 153"/>
                <a:gd name="T13" fmla="*/ 0 h 267"/>
                <a:gd name="T14" fmla="*/ 0 w 153"/>
                <a:gd name="T15" fmla="*/ 0 h 267"/>
                <a:gd name="T16" fmla="*/ 0 w 153"/>
                <a:gd name="T17" fmla="*/ 0 h 267"/>
                <a:gd name="T18" fmla="*/ 0 w 153"/>
                <a:gd name="T19" fmla="*/ 0 h 267"/>
                <a:gd name="T20" fmla="*/ 0 w 153"/>
                <a:gd name="T21" fmla="*/ 0 h 267"/>
                <a:gd name="T22" fmla="*/ 0 w 153"/>
                <a:gd name="T23" fmla="*/ 0 h 267"/>
                <a:gd name="T24" fmla="*/ 0 w 153"/>
                <a:gd name="T25" fmla="*/ 0 h 267"/>
                <a:gd name="T26" fmla="*/ 0 w 153"/>
                <a:gd name="T27" fmla="*/ 0 h 267"/>
                <a:gd name="T28" fmla="*/ 0 w 153"/>
                <a:gd name="T29" fmla="*/ 0 h 267"/>
                <a:gd name="T30" fmla="*/ 0 w 153"/>
                <a:gd name="T31" fmla="*/ 0 h 267"/>
                <a:gd name="T32" fmla="*/ 0 w 153"/>
                <a:gd name="T33" fmla="*/ 0 h 267"/>
                <a:gd name="T34" fmla="*/ 0 w 153"/>
                <a:gd name="T35" fmla="*/ 0 h 267"/>
                <a:gd name="T36" fmla="*/ 0 w 153"/>
                <a:gd name="T37" fmla="*/ 0 h 267"/>
                <a:gd name="T38" fmla="*/ 0 w 153"/>
                <a:gd name="T39" fmla="*/ 0 h 267"/>
                <a:gd name="T40" fmla="*/ 0 w 153"/>
                <a:gd name="T41" fmla="*/ 0 h 267"/>
                <a:gd name="T42" fmla="*/ 0 w 153"/>
                <a:gd name="T43" fmla="*/ 0 h 267"/>
                <a:gd name="T44" fmla="*/ 0 w 153"/>
                <a:gd name="T45" fmla="*/ 0 h 267"/>
                <a:gd name="T46" fmla="*/ 0 w 153"/>
                <a:gd name="T47" fmla="*/ 0 h 267"/>
                <a:gd name="T48" fmla="*/ 0 w 153"/>
                <a:gd name="T49" fmla="*/ 0 h 267"/>
                <a:gd name="T50" fmla="*/ 0 w 153"/>
                <a:gd name="T51" fmla="*/ 0 h 267"/>
                <a:gd name="T52" fmla="*/ 0 w 153"/>
                <a:gd name="T53" fmla="*/ 0 h 267"/>
                <a:gd name="T54" fmla="*/ 0 w 153"/>
                <a:gd name="T55" fmla="*/ 0 h 267"/>
                <a:gd name="T56" fmla="*/ 0 w 153"/>
                <a:gd name="T57" fmla="*/ 0 h 267"/>
                <a:gd name="T58" fmla="*/ 0 w 153"/>
                <a:gd name="T59" fmla="*/ 0 h 267"/>
                <a:gd name="T60" fmla="*/ 0 w 153"/>
                <a:gd name="T61" fmla="*/ 0 h 267"/>
                <a:gd name="T62" fmla="*/ 0 w 153"/>
                <a:gd name="T63" fmla="*/ 0 h 267"/>
                <a:gd name="T64" fmla="*/ 0 w 153"/>
                <a:gd name="T65" fmla="*/ 0 h 267"/>
                <a:gd name="T66" fmla="*/ 0 w 153"/>
                <a:gd name="T67" fmla="*/ 0 h 267"/>
                <a:gd name="T68" fmla="*/ 0 w 153"/>
                <a:gd name="T69" fmla="*/ 0 h 267"/>
                <a:gd name="T70" fmla="*/ 0 w 153"/>
                <a:gd name="T71" fmla="*/ 0 h 267"/>
                <a:gd name="T72" fmla="*/ 0 w 153"/>
                <a:gd name="T73" fmla="*/ 0 h 267"/>
                <a:gd name="T74" fmla="*/ 0 w 153"/>
                <a:gd name="T75" fmla="*/ 0 h 267"/>
                <a:gd name="T76" fmla="*/ 0 w 153"/>
                <a:gd name="T77" fmla="*/ 0 h 267"/>
                <a:gd name="T78" fmla="*/ 0 w 153"/>
                <a:gd name="T79" fmla="*/ 0 h 267"/>
                <a:gd name="T80" fmla="*/ 0 w 153"/>
                <a:gd name="T81" fmla="*/ 0 h 267"/>
                <a:gd name="T82" fmla="*/ 0 w 153"/>
                <a:gd name="T83" fmla="*/ 0 h 267"/>
                <a:gd name="T84" fmla="*/ 0 w 153"/>
                <a:gd name="T85" fmla="*/ 0 h 267"/>
                <a:gd name="T86" fmla="*/ 0 w 153"/>
                <a:gd name="T87" fmla="*/ 0 h 267"/>
                <a:gd name="T88" fmla="*/ 0 w 153"/>
                <a:gd name="T89" fmla="*/ 0 h 2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3"/>
                <a:gd name="T136" fmla="*/ 0 h 267"/>
                <a:gd name="T137" fmla="*/ 153 w 153"/>
                <a:gd name="T138" fmla="*/ 267 h 26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3" h="267">
                  <a:moveTo>
                    <a:pt x="96" y="0"/>
                  </a:moveTo>
                  <a:lnTo>
                    <a:pt x="102" y="0"/>
                  </a:lnTo>
                  <a:lnTo>
                    <a:pt x="107" y="1"/>
                  </a:lnTo>
                  <a:lnTo>
                    <a:pt x="111" y="2"/>
                  </a:lnTo>
                  <a:lnTo>
                    <a:pt x="116" y="3"/>
                  </a:lnTo>
                  <a:lnTo>
                    <a:pt x="118" y="6"/>
                  </a:lnTo>
                  <a:lnTo>
                    <a:pt x="120" y="12"/>
                  </a:lnTo>
                  <a:lnTo>
                    <a:pt x="118" y="19"/>
                  </a:lnTo>
                  <a:lnTo>
                    <a:pt x="114" y="27"/>
                  </a:lnTo>
                  <a:lnTo>
                    <a:pt x="108" y="32"/>
                  </a:lnTo>
                  <a:lnTo>
                    <a:pt x="104" y="36"/>
                  </a:lnTo>
                  <a:lnTo>
                    <a:pt x="98" y="42"/>
                  </a:lnTo>
                  <a:lnTo>
                    <a:pt x="94" y="46"/>
                  </a:lnTo>
                  <a:lnTo>
                    <a:pt x="82" y="55"/>
                  </a:lnTo>
                  <a:lnTo>
                    <a:pt x="76" y="61"/>
                  </a:lnTo>
                  <a:lnTo>
                    <a:pt x="79" y="67"/>
                  </a:lnTo>
                  <a:lnTo>
                    <a:pt x="82" y="69"/>
                  </a:lnTo>
                  <a:lnTo>
                    <a:pt x="85" y="69"/>
                  </a:lnTo>
                  <a:lnTo>
                    <a:pt x="93" y="67"/>
                  </a:lnTo>
                  <a:lnTo>
                    <a:pt x="96" y="63"/>
                  </a:lnTo>
                  <a:lnTo>
                    <a:pt x="102" y="58"/>
                  </a:lnTo>
                  <a:lnTo>
                    <a:pt x="107" y="54"/>
                  </a:lnTo>
                  <a:lnTo>
                    <a:pt x="114" y="49"/>
                  </a:lnTo>
                  <a:lnTo>
                    <a:pt x="119" y="45"/>
                  </a:lnTo>
                  <a:lnTo>
                    <a:pt x="126" y="42"/>
                  </a:lnTo>
                  <a:lnTo>
                    <a:pt x="131" y="40"/>
                  </a:lnTo>
                  <a:lnTo>
                    <a:pt x="138" y="41"/>
                  </a:lnTo>
                  <a:lnTo>
                    <a:pt x="138" y="46"/>
                  </a:lnTo>
                  <a:lnTo>
                    <a:pt x="140" y="52"/>
                  </a:lnTo>
                  <a:lnTo>
                    <a:pt x="132" y="52"/>
                  </a:lnTo>
                  <a:lnTo>
                    <a:pt x="125" y="55"/>
                  </a:lnTo>
                  <a:lnTo>
                    <a:pt x="118" y="57"/>
                  </a:lnTo>
                  <a:lnTo>
                    <a:pt x="114" y="61"/>
                  </a:lnTo>
                  <a:lnTo>
                    <a:pt x="108" y="66"/>
                  </a:lnTo>
                  <a:lnTo>
                    <a:pt x="105" y="72"/>
                  </a:lnTo>
                  <a:lnTo>
                    <a:pt x="104" y="78"/>
                  </a:lnTo>
                  <a:lnTo>
                    <a:pt x="104" y="87"/>
                  </a:lnTo>
                  <a:lnTo>
                    <a:pt x="112" y="83"/>
                  </a:lnTo>
                  <a:lnTo>
                    <a:pt x="120" y="79"/>
                  </a:lnTo>
                  <a:lnTo>
                    <a:pt x="129" y="76"/>
                  </a:lnTo>
                  <a:lnTo>
                    <a:pt x="138" y="78"/>
                  </a:lnTo>
                  <a:lnTo>
                    <a:pt x="140" y="81"/>
                  </a:lnTo>
                  <a:lnTo>
                    <a:pt x="142" y="87"/>
                  </a:lnTo>
                  <a:lnTo>
                    <a:pt x="137" y="91"/>
                  </a:lnTo>
                  <a:lnTo>
                    <a:pt x="140" y="98"/>
                  </a:lnTo>
                  <a:lnTo>
                    <a:pt x="143" y="105"/>
                  </a:lnTo>
                  <a:lnTo>
                    <a:pt x="149" y="112"/>
                  </a:lnTo>
                  <a:lnTo>
                    <a:pt x="140" y="111"/>
                  </a:lnTo>
                  <a:lnTo>
                    <a:pt x="132" y="110"/>
                  </a:lnTo>
                  <a:lnTo>
                    <a:pt x="124" y="110"/>
                  </a:lnTo>
                  <a:lnTo>
                    <a:pt x="117" y="110"/>
                  </a:lnTo>
                  <a:lnTo>
                    <a:pt x="106" y="108"/>
                  </a:lnTo>
                  <a:lnTo>
                    <a:pt x="98" y="107"/>
                  </a:lnTo>
                  <a:lnTo>
                    <a:pt x="89" y="107"/>
                  </a:lnTo>
                  <a:lnTo>
                    <a:pt x="82" y="107"/>
                  </a:lnTo>
                  <a:lnTo>
                    <a:pt x="71" y="107"/>
                  </a:lnTo>
                  <a:lnTo>
                    <a:pt x="64" y="108"/>
                  </a:lnTo>
                  <a:lnTo>
                    <a:pt x="57" y="110"/>
                  </a:lnTo>
                  <a:lnTo>
                    <a:pt x="49" y="113"/>
                  </a:lnTo>
                  <a:lnTo>
                    <a:pt x="43" y="118"/>
                  </a:lnTo>
                  <a:lnTo>
                    <a:pt x="37" y="123"/>
                  </a:lnTo>
                  <a:lnTo>
                    <a:pt x="34" y="131"/>
                  </a:lnTo>
                  <a:lnTo>
                    <a:pt x="30" y="140"/>
                  </a:lnTo>
                  <a:lnTo>
                    <a:pt x="29" y="146"/>
                  </a:lnTo>
                  <a:lnTo>
                    <a:pt x="29" y="151"/>
                  </a:lnTo>
                  <a:lnTo>
                    <a:pt x="29" y="158"/>
                  </a:lnTo>
                  <a:lnTo>
                    <a:pt x="29" y="163"/>
                  </a:lnTo>
                  <a:lnTo>
                    <a:pt x="29" y="169"/>
                  </a:lnTo>
                  <a:lnTo>
                    <a:pt x="29" y="175"/>
                  </a:lnTo>
                  <a:lnTo>
                    <a:pt x="29" y="181"/>
                  </a:lnTo>
                  <a:lnTo>
                    <a:pt x="29" y="187"/>
                  </a:lnTo>
                  <a:lnTo>
                    <a:pt x="28" y="192"/>
                  </a:lnTo>
                  <a:lnTo>
                    <a:pt x="28" y="198"/>
                  </a:lnTo>
                  <a:lnTo>
                    <a:pt x="28" y="204"/>
                  </a:lnTo>
                  <a:lnTo>
                    <a:pt x="28" y="209"/>
                  </a:lnTo>
                  <a:lnTo>
                    <a:pt x="26" y="215"/>
                  </a:lnTo>
                  <a:lnTo>
                    <a:pt x="26" y="221"/>
                  </a:lnTo>
                  <a:lnTo>
                    <a:pt x="25" y="227"/>
                  </a:lnTo>
                  <a:lnTo>
                    <a:pt x="25" y="233"/>
                  </a:lnTo>
                  <a:lnTo>
                    <a:pt x="32" y="230"/>
                  </a:lnTo>
                  <a:lnTo>
                    <a:pt x="40" y="230"/>
                  </a:lnTo>
                  <a:lnTo>
                    <a:pt x="47" y="230"/>
                  </a:lnTo>
                  <a:lnTo>
                    <a:pt x="57" y="231"/>
                  </a:lnTo>
                  <a:lnTo>
                    <a:pt x="63" y="231"/>
                  </a:lnTo>
                  <a:lnTo>
                    <a:pt x="71" y="233"/>
                  </a:lnTo>
                  <a:lnTo>
                    <a:pt x="79" y="235"/>
                  </a:lnTo>
                  <a:lnTo>
                    <a:pt x="88" y="238"/>
                  </a:lnTo>
                  <a:lnTo>
                    <a:pt x="94" y="239"/>
                  </a:lnTo>
                  <a:lnTo>
                    <a:pt x="104" y="241"/>
                  </a:lnTo>
                  <a:lnTo>
                    <a:pt x="111" y="242"/>
                  </a:lnTo>
                  <a:lnTo>
                    <a:pt x="119" y="244"/>
                  </a:lnTo>
                  <a:lnTo>
                    <a:pt x="128" y="244"/>
                  </a:lnTo>
                  <a:lnTo>
                    <a:pt x="136" y="244"/>
                  </a:lnTo>
                  <a:lnTo>
                    <a:pt x="143" y="243"/>
                  </a:lnTo>
                  <a:lnTo>
                    <a:pt x="153" y="241"/>
                  </a:lnTo>
                  <a:lnTo>
                    <a:pt x="153" y="247"/>
                  </a:lnTo>
                  <a:lnTo>
                    <a:pt x="153" y="257"/>
                  </a:lnTo>
                  <a:lnTo>
                    <a:pt x="153" y="262"/>
                  </a:lnTo>
                  <a:lnTo>
                    <a:pt x="148" y="266"/>
                  </a:lnTo>
                  <a:lnTo>
                    <a:pt x="142" y="266"/>
                  </a:lnTo>
                  <a:lnTo>
                    <a:pt x="137" y="267"/>
                  </a:lnTo>
                  <a:lnTo>
                    <a:pt x="129" y="267"/>
                  </a:lnTo>
                  <a:lnTo>
                    <a:pt x="123" y="267"/>
                  </a:lnTo>
                  <a:lnTo>
                    <a:pt x="114" y="266"/>
                  </a:lnTo>
                  <a:lnTo>
                    <a:pt x="106" y="265"/>
                  </a:lnTo>
                  <a:lnTo>
                    <a:pt x="98" y="264"/>
                  </a:lnTo>
                  <a:lnTo>
                    <a:pt x="90" y="264"/>
                  </a:lnTo>
                  <a:lnTo>
                    <a:pt x="82" y="264"/>
                  </a:lnTo>
                  <a:lnTo>
                    <a:pt x="76" y="264"/>
                  </a:lnTo>
                  <a:lnTo>
                    <a:pt x="70" y="264"/>
                  </a:lnTo>
                  <a:lnTo>
                    <a:pt x="65" y="265"/>
                  </a:lnTo>
                  <a:lnTo>
                    <a:pt x="53" y="260"/>
                  </a:lnTo>
                  <a:lnTo>
                    <a:pt x="43" y="257"/>
                  </a:lnTo>
                  <a:lnTo>
                    <a:pt x="34" y="252"/>
                  </a:lnTo>
                  <a:lnTo>
                    <a:pt x="25" y="246"/>
                  </a:lnTo>
                  <a:lnTo>
                    <a:pt x="16" y="236"/>
                  </a:lnTo>
                  <a:lnTo>
                    <a:pt x="10" y="225"/>
                  </a:lnTo>
                  <a:lnTo>
                    <a:pt x="4" y="212"/>
                  </a:lnTo>
                  <a:lnTo>
                    <a:pt x="1" y="198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1" y="152"/>
                  </a:lnTo>
                  <a:lnTo>
                    <a:pt x="5" y="138"/>
                  </a:lnTo>
                  <a:lnTo>
                    <a:pt x="8" y="122"/>
                  </a:lnTo>
                  <a:lnTo>
                    <a:pt x="13" y="107"/>
                  </a:lnTo>
                  <a:lnTo>
                    <a:pt x="20" y="92"/>
                  </a:lnTo>
                  <a:lnTo>
                    <a:pt x="28" y="78"/>
                  </a:lnTo>
                  <a:lnTo>
                    <a:pt x="35" y="65"/>
                  </a:lnTo>
                  <a:lnTo>
                    <a:pt x="45" y="54"/>
                  </a:lnTo>
                  <a:lnTo>
                    <a:pt x="54" y="43"/>
                  </a:lnTo>
                  <a:lnTo>
                    <a:pt x="65" y="35"/>
                  </a:lnTo>
                  <a:lnTo>
                    <a:pt x="71" y="26"/>
                  </a:lnTo>
                  <a:lnTo>
                    <a:pt x="81" y="17"/>
                  </a:lnTo>
                  <a:lnTo>
                    <a:pt x="88" y="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3" name="Freeform 471"/>
            <p:cNvSpPr>
              <a:spLocks/>
            </p:cNvSpPr>
            <p:nvPr/>
          </p:nvSpPr>
          <p:spPr bwMode="auto">
            <a:xfrm>
              <a:off x="6703" y="3891"/>
              <a:ext cx="12" cy="10"/>
            </a:xfrm>
            <a:custGeom>
              <a:avLst/>
              <a:gdLst>
                <a:gd name="T0" fmla="*/ 0 w 47"/>
                <a:gd name="T1" fmla="*/ 0 h 39"/>
                <a:gd name="T2" fmla="*/ 0 w 47"/>
                <a:gd name="T3" fmla="*/ 0 h 39"/>
                <a:gd name="T4" fmla="*/ 0 w 47"/>
                <a:gd name="T5" fmla="*/ 0 h 39"/>
                <a:gd name="T6" fmla="*/ 0 w 47"/>
                <a:gd name="T7" fmla="*/ 0 h 39"/>
                <a:gd name="T8" fmla="*/ 0 w 47"/>
                <a:gd name="T9" fmla="*/ 0 h 39"/>
                <a:gd name="T10" fmla="*/ 0 w 47"/>
                <a:gd name="T11" fmla="*/ 0 h 39"/>
                <a:gd name="T12" fmla="*/ 0 w 47"/>
                <a:gd name="T13" fmla="*/ 0 h 39"/>
                <a:gd name="T14" fmla="*/ 0 w 47"/>
                <a:gd name="T15" fmla="*/ 0 h 39"/>
                <a:gd name="T16" fmla="*/ 0 w 47"/>
                <a:gd name="T17" fmla="*/ 0 h 39"/>
                <a:gd name="T18" fmla="*/ 0 w 47"/>
                <a:gd name="T19" fmla="*/ 0 h 39"/>
                <a:gd name="T20" fmla="*/ 0 w 47"/>
                <a:gd name="T21" fmla="*/ 0 h 39"/>
                <a:gd name="T22" fmla="*/ 0 w 47"/>
                <a:gd name="T23" fmla="*/ 0 h 39"/>
                <a:gd name="T24" fmla="*/ 0 w 47"/>
                <a:gd name="T25" fmla="*/ 0 h 39"/>
                <a:gd name="T26" fmla="*/ 0 w 47"/>
                <a:gd name="T27" fmla="*/ 0 h 39"/>
                <a:gd name="T28" fmla="*/ 0 w 47"/>
                <a:gd name="T29" fmla="*/ 0 h 39"/>
                <a:gd name="T30" fmla="*/ 0 w 47"/>
                <a:gd name="T31" fmla="*/ 0 h 39"/>
                <a:gd name="T32" fmla="*/ 0 w 47"/>
                <a:gd name="T33" fmla="*/ 0 h 39"/>
                <a:gd name="T34" fmla="*/ 0 w 47"/>
                <a:gd name="T35" fmla="*/ 0 h 39"/>
                <a:gd name="T36" fmla="*/ 0 w 47"/>
                <a:gd name="T37" fmla="*/ 0 h 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"/>
                <a:gd name="T58" fmla="*/ 0 h 39"/>
                <a:gd name="T59" fmla="*/ 47 w 47"/>
                <a:gd name="T60" fmla="*/ 39 h 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" h="39">
                  <a:moveTo>
                    <a:pt x="33" y="2"/>
                  </a:moveTo>
                  <a:lnTo>
                    <a:pt x="39" y="0"/>
                  </a:lnTo>
                  <a:lnTo>
                    <a:pt x="42" y="1"/>
                  </a:lnTo>
                  <a:lnTo>
                    <a:pt x="45" y="1"/>
                  </a:lnTo>
                  <a:lnTo>
                    <a:pt x="47" y="4"/>
                  </a:lnTo>
                  <a:lnTo>
                    <a:pt x="47" y="7"/>
                  </a:lnTo>
                  <a:lnTo>
                    <a:pt x="44" y="13"/>
                  </a:lnTo>
                  <a:lnTo>
                    <a:pt x="36" y="19"/>
                  </a:lnTo>
                  <a:lnTo>
                    <a:pt x="29" y="26"/>
                  </a:lnTo>
                  <a:lnTo>
                    <a:pt x="21" y="32"/>
                  </a:lnTo>
                  <a:lnTo>
                    <a:pt x="16" y="39"/>
                  </a:lnTo>
                  <a:lnTo>
                    <a:pt x="0" y="28"/>
                  </a:lnTo>
                  <a:lnTo>
                    <a:pt x="3" y="19"/>
                  </a:lnTo>
                  <a:lnTo>
                    <a:pt x="11" y="10"/>
                  </a:lnTo>
                  <a:lnTo>
                    <a:pt x="17" y="7"/>
                  </a:lnTo>
                  <a:lnTo>
                    <a:pt x="22" y="5"/>
                  </a:lnTo>
                  <a:lnTo>
                    <a:pt x="28" y="2"/>
                  </a:lnTo>
                  <a:lnTo>
                    <a:pt x="33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4" name="Freeform 472"/>
            <p:cNvSpPr>
              <a:spLocks/>
            </p:cNvSpPr>
            <p:nvPr/>
          </p:nvSpPr>
          <p:spPr bwMode="auto">
            <a:xfrm>
              <a:off x="6717" y="3891"/>
              <a:ext cx="118" cy="83"/>
            </a:xfrm>
            <a:custGeom>
              <a:avLst/>
              <a:gdLst>
                <a:gd name="T0" fmla="*/ 0 w 474"/>
                <a:gd name="T1" fmla="*/ 0 h 329"/>
                <a:gd name="T2" fmla="*/ 0 w 474"/>
                <a:gd name="T3" fmla="*/ 0 h 329"/>
                <a:gd name="T4" fmla="*/ 0 w 474"/>
                <a:gd name="T5" fmla="*/ 0 h 329"/>
                <a:gd name="T6" fmla="*/ 0 w 474"/>
                <a:gd name="T7" fmla="*/ 0 h 329"/>
                <a:gd name="T8" fmla="*/ 0 w 474"/>
                <a:gd name="T9" fmla="*/ 0 h 329"/>
                <a:gd name="T10" fmla="*/ 0 w 474"/>
                <a:gd name="T11" fmla="*/ 0 h 329"/>
                <a:gd name="T12" fmla="*/ 0 w 474"/>
                <a:gd name="T13" fmla="*/ 0 h 329"/>
                <a:gd name="T14" fmla="*/ 0 w 474"/>
                <a:gd name="T15" fmla="*/ 0 h 329"/>
                <a:gd name="T16" fmla="*/ 0 w 474"/>
                <a:gd name="T17" fmla="*/ 0 h 329"/>
                <a:gd name="T18" fmla="*/ 0 w 474"/>
                <a:gd name="T19" fmla="*/ 0 h 329"/>
                <a:gd name="T20" fmla="*/ 0 w 474"/>
                <a:gd name="T21" fmla="*/ 0 h 329"/>
                <a:gd name="T22" fmla="*/ 0 w 474"/>
                <a:gd name="T23" fmla="*/ 0 h 329"/>
                <a:gd name="T24" fmla="*/ 0 w 474"/>
                <a:gd name="T25" fmla="*/ 0 h 329"/>
                <a:gd name="T26" fmla="*/ 0 w 474"/>
                <a:gd name="T27" fmla="*/ 0 h 329"/>
                <a:gd name="T28" fmla="*/ 0 w 474"/>
                <a:gd name="T29" fmla="*/ 0 h 329"/>
                <a:gd name="T30" fmla="*/ 0 w 474"/>
                <a:gd name="T31" fmla="*/ 0 h 329"/>
                <a:gd name="T32" fmla="*/ 0 w 474"/>
                <a:gd name="T33" fmla="*/ 0 h 329"/>
                <a:gd name="T34" fmla="*/ 0 w 474"/>
                <a:gd name="T35" fmla="*/ 0 h 329"/>
                <a:gd name="T36" fmla="*/ 0 w 474"/>
                <a:gd name="T37" fmla="*/ 0 h 329"/>
                <a:gd name="T38" fmla="*/ 0 w 474"/>
                <a:gd name="T39" fmla="*/ 0 h 329"/>
                <a:gd name="T40" fmla="*/ 0 w 474"/>
                <a:gd name="T41" fmla="*/ 0 h 329"/>
                <a:gd name="T42" fmla="*/ 0 w 474"/>
                <a:gd name="T43" fmla="*/ 0 h 329"/>
                <a:gd name="T44" fmla="*/ 0 w 474"/>
                <a:gd name="T45" fmla="*/ 0 h 329"/>
                <a:gd name="T46" fmla="*/ 0 w 474"/>
                <a:gd name="T47" fmla="*/ 0 h 329"/>
                <a:gd name="T48" fmla="*/ 0 w 474"/>
                <a:gd name="T49" fmla="*/ 0 h 329"/>
                <a:gd name="T50" fmla="*/ 0 w 474"/>
                <a:gd name="T51" fmla="*/ 0 h 329"/>
                <a:gd name="T52" fmla="*/ 0 w 474"/>
                <a:gd name="T53" fmla="*/ 0 h 329"/>
                <a:gd name="T54" fmla="*/ 0 w 474"/>
                <a:gd name="T55" fmla="*/ 0 h 329"/>
                <a:gd name="T56" fmla="*/ 0 w 474"/>
                <a:gd name="T57" fmla="*/ 0 h 329"/>
                <a:gd name="T58" fmla="*/ 0 w 474"/>
                <a:gd name="T59" fmla="*/ 0 h 329"/>
                <a:gd name="T60" fmla="*/ 0 w 474"/>
                <a:gd name="T61" fmla="*/ 0 h 329"/>
                <a:gd name="T62" fmla="*/ 0 w 474"/>
                <a:gd name="T63" fmla="*/ 0 h 329"/>
                <a:gd name="T64" fmla="*/ 0 w 474"/>
                <a:gd name="T65" fmla="*/ 0 h 329"/>
                <a:gd name="T66" fmla="*/ 0 w 474"/>
                <a:gd name="T67" fmla="*/ 0 h 329"/>
                <a:gd name="T68" fmla="*/ 0 w 474"/>
                <a:gd name="T69" fmla="*/ 0 h 329"/>
                <a:gd name="T70" fmla="*/ 0 w 474"/>
                <a:gd name="T71" fmla="*/ 0 h 329"/>
                <a:gd name="T72" fmla="*/ 0 w 474"/>
                <a:gd name="T73" fmla="*/ 0 h 329"/>
                <a:gd name="T74" fmla="*/ 0 w 474"/>
                <a:gd name="T75" fmla="*/ 0 h 329"/>
                <a:gd name="T76" fmla="*/ 0 w 474"/>
                <a:gd name="T77" fmla="*/ 0 h 329"/>
                <a:gd name="T78" fmla="*/ 0 w 474"/>
                <a:gd name="T79" fmla="*/ 0 h 329"/>
                <a:gd name="T80" fmla="*/ 0 w 474"/>
                <a:gd name="T81" fmla="*/ 0 h 329"/>
                <a:gd name="T82" fmla="*/ 0 w 474"/>
                <a:gd name="T83" fmla="*/ 0 h 329"/>
                <a:gd name="T84" fmla="*/ 0 w 474"/>
                <a:gd name="T85" fmla="*/ 0 h 329"/>
                <a:gd name="T86" fmla="*/ 0 w 474"/>
                <a:gd name="T87" fmla="*/ 0 h 329"/>
                <a:gd name="T88" fmla="*/ 0 w 474"/>
                <a:gd name="T89" fmla="*/ 0 h 329"/>
                <a:gd name="T90" fmla="*/ 0 w 474"/>
                <a:gd name="T91" fmla="*/ 0 h 329"/>
                <a:gd name="T92" fmla="*/ 0 w 474"/>
                <a:gd name="T93" fmla="*/ 0 h 329"/>
                <a:gd name="T94" fmla="*/ 0 w 474"/>
                <a:gd name="T95" fmla="*/ 0 h 329"/>
                <a:gd name="T96" fmla="*/ 0 w 474"/>
                <a:gd name="T97" fmla="*/ 0 h 329"/>
                <a:gd name="T98" fmla="*/ 0 w 474"/>
                <a:gd name="T99" fmla="*/ 0 h 329"/>
                <a:gd name="T100" fmla="*/ 0 w 474"/>
                <a:gd name="T101" fmla="*/ 0 h 329"/>
                <a:gd name="T102" fmla="*/ 0 w 474"/>
                <a:gd name="T103" fmla="*/ 0 h 32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4"/>
                <a:gd name="T157" fmla="*/ 0 h 329"/>
                <a:gd name="T158" fmla="*/ 474 w 474"/>
                <a:gd name="T159" fmla="*/ 329 h 32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4" h="329">
                  <a:moveTo>
                    <a:pt x="251" y="0"/>
                  </a:moveTo>
                  <a:lnTo>
                    <a:pt x="274" y="5"/>
                  </a:lnTo>
                  <a:lnTo>
                    <a:pt x="296" y="11"/>
                  </a:lnTo>
                  <a:lnTo>
                    <a:pt x="318" y="20"/>
                  </a:lnTo>
                  <a:lnTo>
                    <a:pt x="339" y="33"/>
                  </a:lnTo>
                  <a:lnTo>
                    <a:pt x="357" y="46"/>
                  </a:lnTo>
                  <a:lnTo>
                    <a:pt x="374" y="61"/>
                  </a:lnTo>
                  <a:lnTo>
                    <a:pt x="390" y="78"/>
                  </a:lnTo>
                  <a:lnTo>
                    <a:pt x="405" y="98"/>
                  </a:lnTo>
                  <a:lnTo>
                    <a:pt x="417" y="116"/>
                  </a:lnTo>
                  <a:lnTo>
                    <a:pt x="429" y="137"/>
                  </a:lnTo>
                  <a:lnTo>
                    <a:pt x="439" y="158"/>
                  </a:lnTo>
                  <a:lnTo>
                    <a:pt x="449" y="180"/>
                  </a:lnTo>
                  <a:lnTo>
                    <a:pt x="455" y="202"/>
                  </a:lnTo>
                  <a:lnTo>
                    <a:pt x="463" y="224"/>
                  </a:lnTo>
                  <a:lnTo>
                    <a:pt x="468" y="247"/>
                  </a:lnTo>
                  <a:lnTo>
                    <a:pt x="472" y="269"/>
                  </a:lnTo>
                  <a:lnTo>
                    <a:pt x="474" y="277"/>
                  </a:lnTo>
                  <a:lnTo>
                    <a:pt x="474" y="286"/>
                  </a:lnTo>
                  <a:lnTo>
                    <a:pt x="472" y="292"/>
                  </a:lnTo>
                  <a:lnTo>
                    <a:pt x="471" y="301"/>
                  </a:lnTo>
                  <a:lnTo>
                    <a:pt x="466" y="305"/>
                  </a:lnTo>
                  <a:lnTo>
                    <a:pt x="463" y="312"/>
                  </a:lnTo>
                  <a:lnTo>
                    <a:pt x="459" y="316"/>
                  </a:lnTo>
                  <a:lnTo>
                    <a:pt x="454" y="320"/>
                  </a:lnTo>
                  <a:lnTo>
                    <a:pt x="442" y="322"/>
                  </a:lnTo>
                  <a:lnTo>
                    <a:pt x="433" y="318"/>
                  </a:lnTo>
                  <a:lnTo>
                    <a:pt x="428" y="313"/>
                  </a:lnTo>
                  <a:lnTo>
                    <a:pt x="425" y="308"/>
                  </a:lnTo>
                  <a:lnTo>
                    <a:pt x="422" y="299"/>
                  </a:lnTo>
                  <a:lnTo>
                    <a:pt x="422" y="290"/>
                  </a:lnTo>
                  <a:lnTo>
                    <a:pt x="415" y="275"/>
                  </a:lnTo>
                  <a:lnTo>
                    <a:pt x="407" y="261"/>
                  </a:lnTo>
                  <a:lnTo>
                    <a:pt x="401" y="247"/>
                  </a:lnTo>
                  <a:lnTo>
                    <a:pt x="394" y="233"/>
                  </a:lnTo>
                  <a:lnTo>
                    <a:pt x="386" y="218"/>
                  </a:lnTo>
                  <a:lnTo>
                    <a:pt x="378" y="204"/>
                  </a:lnTo>
                  <a:lnTo>
                    <a:pt x="369" y="189"/>
                  </a:lnTo>
                  <a:lnTo>
                    <a:pt x="360" y="177"/>
                  </a:lnTo>
                  <a:lnTo>
                    <a:pt x="348" y="164"/>
                  </a:lnTo>
                  <a:lnTo>
                    <a:pt x="337" y="154"/>
                  </a:lnTo>
                  <a:lnTo>
                    <a:pt x="324" y="145"/>
                  </a:lnTo>
                  <a:lnTo>
                    <a:pt x="312" y="140"/>
                  </a:lnTo>
                  <a:lnTo>
                    <a:pt x="296" y="134"/>
                  </a:lnTo>
                  <a:lnTo>
                    <a:pt x="280" y="133"/>
                  </a:lnTo>
                  <a:lnTo>
                    <a:pt x="263" y="134"/>
                  </a:lnTo>
                  <a:lnTo>
                    <a:pt x="243" y="141"/>
                  </a:lnTo>
                  <a:lnTo>
                    <a:pt x="228" y="140"/>
                  </a:lnTo>
                  <a:lnTo>
                    <a:pt x="213" y="141"/>
                  </a:lnTo>
                  <a:lnTo>
                    <a:pt x="198" y="142"/>
                  </a:lnTo>
                  <a:lnTo>
                    <a:pt x="184" y="144"/>
                  </a:lnTo>
                  <a:lnTo>
                    <a:pt x="171" y="147"/>
                  </a:lnTo>
                  <a:lnTo>
                    <a:pt x="158" y="153"/>
                  </a:lnTo>
                  <a:lnTo>
                    <a:pt x="146" y="157"/>
                  </a:lnTo>
                  <a:lnTo>
                    <a:pt x="135" y="164"/>
                  </a:lnTo>
                  <a:lnTo>
                    <a:pt x="123" y="170"/>
                  </a:lnTo>
                  <a:lnTo>
                    <a:pt x="113" y="179"/>
                  </a:lnTo>
                  <a:lnTo>
                    <a:pt x="103" y="186"/>
                  </a:lnTo>
                  <a:lnTo>
                    <a:pt x="97" y="197"/>
                  </a:lnTo>
                  <a:lnTo>
                    <a:pt x="88" y="207"/>
                  </a:lnTo>
                  <a:lnTo>
                    <a:pt x="82" y="219"/>
                  </a:lnTo>
                  <a:lnTo>
                    <a:pt x="76" y="231"/>
                  </a:lnTo>
                  <a:lnTo>
                    <a:pt x="72" y="246"/>
                  </a:lnTo>
                  <a:lnTo>
                    <a:pt x="69" y="251"/>
                  </a:lnTo>
                  <a:lnTo>
                    <a:pt x="66" y="258"/>
                  </a:lnTo>
                  <a:lnTo>
                    <a:pt x="63" y="263"/>
                  </a:lnTo>
                  <a:lnTo>
                    <a:pt x="60" y="269"/>
                  </a:lnTo>
                  <a:lnTo>
                    <a:pt x="57" y="274"/>
                  </a:lnTo>
                  <a:lnTo>
                    <a:pt x="56" y="280"/>
                  </a:lnTo>
                  <a:lnTo>
                    <a:pt x="52" y="286"/>
                  </a:lnTo>
                  <a:lnTo>
                    <a:pt x="50" y="291"/>
                  </a:lnTo>
                  <a:lnTo>
                    <a:pt x="42" y="301"/>
                  </a:lnTo>
                  <a:lnTo>
                    <a:pt x="35" y="312"/>
                  </a:lnTo>
                  <a:lnTo>
                    <a:pt x="28" y="320"/>
                  </a:lnTo>
                  <a:lnTo>
                    <a:pt x="22" y="329"/>
                  </a:lnTo>
                  <a:lnTo>
                    <a:pt x="11" y="318"/>
                  </a:lnTo>
                  <a:lnTo>
                    <a:pt x="5" y="309"/>
                  </a:lnTo>
                  <a:lnTo>
                    <a:pt x="0" y="298"/>
                  </a:lnTo>
                  <a:lnTo>
                    <a:pt x="0" y="287"/>
                  </a:lnTo>
                  <a:lnTo>
                    <a:pt x="1" y="275"/>
                  </a:lnTo>
                  <a:lnTo>
                    <a:pt x="5" y="263"/>
                  </a:lnTo>
                  <a:lnTo>
                    <a:pt x="10" y="251"/>
                  </a:lnTo>
                  <a:lnTo>
                    <a:pt x="17" y="240"/>
                  </a:lnTo>
                  <a:lnTo>
                    <a:pt x="23" y="227"/>
                  </a:lnTo>
                  <a:lnTo>
                    <a:pt x="31" y="216"/>
                  </a:lnTo>
                  <a:lnTo>
                    <a:pt x="39" y="204"/>
                  </a:lnTo>
                  <a:lnTo>
                    <a:pt x="47" y="192"/>
                  </a:lnTo>
                  <a:lnTo>
                    <a:pt x="54" y="180"/>
                  </a:lnTo>
                  <a:lnTo>
                    <a:pt x="60" y="168"/>
                  </a:lnTo>
                  <a:lnTo>
                    <a:pt x="66" y="156"/>
                  </a:lnTo>
                  <a:lnTo>
                    <a:pt x="70" y="146"/>
                  </a:lnTo>
                  <a:lnTo>
                    <a:pt x="75" y="138"/>
                  </a:lnTo>
                  <a:lnTo>
                    <a:pt x="78" y="129"/>
                  </a:lnTo>
                  <a:lnTo>
                    <a:pt x="83" y="120"/>
                  </a:lnTo>
                  <a:lnTo>
                    <a:pt x="88" y="111"/>
                  </a:lnTo>
                  <a:lnTo>
                    <a:pt x="87" y="111"/>
                  </a:lnTo>
                  <a:lnTo>
                    <a:pt x="86" y="110"/>
                  </a:lnTo>
                  <a:lnTo>
                    <a:pt x="78" y="114"/>
                  </a:lnTo>
                  <a:lnTo>
                    <a:pt x="72" y="118"/>
                  </a:lnTo>
                  <a:lnTo>
                    <a:pt x="68" y="120"/>
                  </a:lnTo>
                  <a:lnTo>
                    <a:pt x="63" y="122"/>
                  </a:lnTo>
                  <a:lnTo>
                    <a:pt x="56" y="122"/>
                  </a:lnTo>
                  <a:lnTo>
                    <a:pt x="51" y="120"/>
                  </a:lnTo>
                  <a:lnTo>
                    <a:pt x="48" y="114"/>
                  </a:lnTo>
                  <a:lnTo>
                    <a:pt x="52" y="109"/>
                  </a:lnTo>
                  <a:lnTo>
                    <a:pt x="56" y="104"/>
                  </a:lnTo>
                  <a:lnTo>
                    <a:pt x="60" y="101"/>
                  </a:lnTo>
                  <a:lnTo>
                    <a:pt x="68" y="97"/>
                  </a:lnTo>
                  <a:lnTo>
                    <a:pt x="77" y="93"/>
                  </a:lnTo>
                  <a:lnTo>
                    <a:pt x="83" y="90"/>
                  </a:lnTo>
                  <a:lnTo>
                    <a:pt x="89" y="89"/>
                  </a:lnTo>
                  <a:lnTo>
                    <a:pt x="91" y="87"/>
                  </a:lnTo>
                  <a:lnTo>
                    <a:pt x="94" y="86"/>
                  </a:lnTo>
                  <a:lnTo>
                    <a:pt x="98" y="82"/>
                  </a:lnTo>
                  <a:lnTo>
                    <a:pt x="99" y="79"/>
                  </a:lnTo>
                  <a:lnTo>
                    <a:pt x="97" y="76"/>
                  </a:lnTo>
                  <a:lnTo>
                    <a:pt x="91" y="74"/>
                  </a:lnTo>
                  <a:lnTo>
                    <a:pt x="80" y="75"/>
                  </a:lnTo>
                  <a:lnTo>
                    <a:pt x="70" y="78"/>
                  </a:lnTo>
                  <a:lnTo>
                    <a:pt x="62" y="80"/>
                  </a:lnTo>
                  <a:lnTo>
                    <a:pt x="54" y="86"/>
                  </a:lnTo>
                  <a:lnTo>
                    <a:pt x="45" y="89"/>
                  </a:lnTo>
                  <a:lnTo>
                    <a:pt x="38" y="94"/>
                  </a:lnTo>
                  <a:lnTo>
                    <a:pt x="29" y="98"/>
                  </a:lnTo>
                  <a:lnTo>
                    <a:pt x="22" y="101"/>
                  </a:lnTo>
                  <a:lnTo>
                    <a:pt x="17" y="92"/>
                  </a:lnTo>
                  <a:lnTo>
                    <a:pt x="17" y="86"/>
                  </a:lnTo>
                  <a:lnTo>
                    <a:pt x="18" y="79"/>
                  </a:lnTo>
                  <a:lnTo>
                    <a:pt x="22" y="74"/>
                  </a:lnTo>
                  <a:lnTo>
                    <a:pt x="25" y="69"/>
                  </a:lnTo>
                  <a:lnTo>
                    <a:pt x="33" y="64"/>
                  </a:lnTo>
                  <a:lnTo>
                    <a:pt x="39" y="60"/>
                  </a:lnTo>
                  <a:lnTo>
                    <a:pt x="47" y="58"/>
                  </a:lnTo>
                  <a:lnTo>
                    <a:pt x="56" y="54"/>
                  </a:lnTo>
                  <a:lnTo>
                    <a:pt x="64" y="51"/>
                  </a:lnTo>
                  <a:lnTo>
                    <a:pt x="72" y="48"/>
                  </a:lnTo>
                  <a:lnTo>
                    <a:pt x="82" y="47"/>
                  </a:lnTo>
                  <a:lnTo>
                    <a:pt x="91" y="44"/>
                  </a:lnTo>
                  <a:lnTo>
                    <a:pt x="98" y="42"/>
                  </a:lnTo>
                  <a:lnTo>
                    <a:pt x="104" y="38"/>
                  </a:lnTo>
                  <a:lnTo>
                    <a:pt x="112" y="37"/>
                  </a:lnTo>
                  <a:lnTo>
                    <a:pt x="119" y="33"/>
                  </a:lnTo>
                  <a:lnTo>
                    <a:pt x="128" y="30"/>
                  </a:lnTo>
                  <a:lnTo>
                    <a:pt x="136" y="26"/>
                  </a:lnTo>
                  <a:lnTo>
                    <a:pt x="145" y="25"/>
                  </a:lnTo>
                  <a:lnTo>
                    <a:pt x="152" y="22"/>
                  </a:lnTo>
                  <a:lnTo>
                    <a:pt x="162" y="20"/>
                  </a:lnTo>
                  <a:lnTo>
                    <a:pt x="170" y="18"/>
                  </a:lnTo>
                  <a:lnTo>
                    <a:pt x="180" y="17"/>
                  </a:lnTo>
                  <a:lnTo>
                    <a:pt x="188" y="13"/>
                  </a:lnTo>
                  <a:lnTo>
                    <a:pt x="197" y="12"/>
                  </a:lnTo>
                  <a:lnTo>
                    <a:pt x="206" y="9"/>
                  </a:lnTo>
                  <a:lnTo>
                    <a:pt x="215" y="8"/>
                  </a:lnTo>
                  <a:lnTo>
                    <a:pt x="223" y="5"/>
                  </a:lnTo>
                  <a:lnTo>
                    <a:pt x="231" y="5"/>
                  </a:lnTo>
                  <a:lnTo>
                    <a:pt x="241" y="2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5" name="Freeform 473"/>
            <p:cNvSpPr>
              <a:spLocks/>
            </p:cNvSpPr>
            <p:nvPr/>
          </p:nvSpPr>
          <p:spPr bwMode="auto">
            <a:xfrm>
              <a:off x="6942" y="3897"/>
              <a:ext cx="220" cy="104"/>
            </a:xfrm>
            <a:custGeom>
              <a:avLst/>
              <a:gdLst>
                <a:gd name="T0" fmla="*/ 0 w 876"/>
                <a:gd name="T1" fmla="*/ 0 h 416"/>
                <a:gd name="T2" fmla="*/ 0 w 876"/>
                <a:gd name="T3" fmla="*/ 0 h 416"/>
                <a:gd name="T4" fmla="*/ 0 w 876"/>
                <a:gd name="T5" fmla="*/ 0 h 416"/>
                <a:gd name="T6" fmla="*/ 0 w 876"/>
                <a:gd name="T7" fmla="*/ 0 h 416"/>
                <a:gd name="T8" fmla="*/ 0 w 876"/>
                <a:gd name="T9" fmla="*/ 0 h 416"/>
                <a:gd name="T10" fmla="*/ 0 w 876"/>
                <a:gd name="T11" fmla="*/ 0 h 416"/>
                <a:gd name="T12" fmla="*/ 0 w 876"/>
                <a:gd name="T13" fmla="*/ 0 h 416"/>
                <a:gd name="T14" fmla="*/ 0 w 876"/>
                <a:gd name="T15" fmla="*/ 0 h 416"/>
                <a:gd name="T16" fmla="*/ 0 w 876"/>
                <a:gd name="T17" fmla="*/ 0 h 416"/>
                <a:gd name="T18" fmla="*/ 0 w 876"/>
                <a:gd name="T19" fmla="*/ 0 h 416"/>
                <a:gd name="T20" fmla="*/ 0 w 876"/>
                <a:gd name="T21" fmla="*/ 0 h 416"/>
                <a:gd name="T22" fmla="*/ 0 w 876"/>
                <a:gd name="T23" fmla="*/ 0 h 416"/>
                <a:gd name="T24" fmla="*/ 0 w 876"/>
                <a:gd name="T25" fmla="*/ 0 h 416"/>
                <a:gd name="T26" fmla="*/ 0 w 876"/>
                <a:gd name="T27" fmla="*/ 0 h 416"/>
                <a:gd name="T28" fmla="*/ 0 w 876"/>
                <a:gd name="T29" fmla="*/ 0 h 416"/>
                <a:gd name="T30" fmla="*/ 0 w 876"/>
                <a:gd name="T31" fmla="*/ 0 h 416"/>
                <a:gd name="T32" fmla="*/ 0 w 876"/>
                <a:gd name="T33" fmla="*/ 0 h 416"/>
                <a:gd name="T34" fmla="*/ 0 w 876"/>
                <a:gd name="T35" fmla="*/ 0 h 416"/>
                <a:gd name="T36" fmla="*/ 0 w 876"/>
                <a:gd name="T37" fmla="*/ 0 h 416"/>
                <a:gd name="T38" fmla="*/ 0 w 876"/>
                <a:gd name="T39" fmla="*/ 0 h 416"/>
                <a:gd name="T40" fmla="*/ 0 w 876"/>
                <a:gd name="T41" fmla="*/ 0 h 416"/>
                <a:gd name="T42" fmla="*/ 0 w 876"/>
                <a:gd name="T43" fmla="*/ 0 h 416"/>
                <a:gd name="T44" fmla="*/ 0 w 876"/>
                <a:gd name="T45" fmla="*/ 0 h 416"/>
                <a:gd name="T46" fmla="*/ 0 w 876"/>
                <a:gd name="T47" fmla="*/ 0 h 416"/>
                <a:gd name="T48" fmla="*/ 0 w 876"/>
                <a:gd name="T49" fmla="*/ 0 h 416"/>
                <a:gd name="T50" fmla="*/ 0 w 876"/>
                <a:gd name="T51" fmla="*/ 0 h 416"/>
                <a:gd name="T52" fmla="*/ 0 w 876"/>
                <a:gd name="T53" fmla="*/ 0 h 416"/>
                <a:gd name="T54" fmla="*/ 0 w 876"/>
                <a:gd name="T55" fmla="*/ 0 h 416"/>
                <a:gd name="T56" fmla="*/ 0 w 876"/>
                <a:gd name="T57" fmla="*/ 0 h 416"/>
                <a:gd name="T58" fmla="*/ 0 w 876"/>
                <a:gd name="T59" fmla="*/ 0 h 416"/>
                <a:gd name="T60" fmla="*/ 0 w 876"/>
                <a:gd name="T61" fmla="*/ 0 h 416"/>
                <a:gd name="T62" fmla="*/ 0 w 876"/>
                <a:gd name="T63" fmla="*/ 0 h 416"/>
                <a:gd name="T64" fmla="*/ 0 w 876"/>
                <a:gd name="T65" fmla="*/ 0 h 416"/>
                <a:gd name="T66" fmla="*/ 0 w 876"/>
                <a:gd name="T67" fmla="*/ 0 h 416"/>
                <a:gd name="T68" fmla="*/ 0 w 876"/>
                <a:gd name="T69" fmla="*/ 0 h 416"/>
                <a:gd name="T70" fmla="*/ 0 w 876"/>
                <a:gd name="T71" fmla="*/ 0 h 416"/>
                <a:gd name="T72" fmla="*/ 0 w 876"/>
                <a:gd name="T73" fmla="*/ 0 h 416"/>
                <a:gd name="T74" fmla="*/ 0 w 876"/>
                <a:gd name="T75" fmla="*/ 0 h 416"/>
                <a:gd name="T76" fmla="*/ 0 w 876"/>
                <a:gd name="T77" fmla="*/ 0 h 416"/>
                <a:gd name="T78" fmla="*/ 0 w 876"/>
                <a:gd name="T79" fmla="*/ 0 h 416"/>
                <a:gd name="T80" fmla="*/ 0 w 876"/>
                <a:gd name="T81" fmla="*/ 0 h 416"/>
                <a:gd name="T82" fmla="*/ 0 w 876"/>
                <a:gd name="T83" fmla="*/ 0 h 416"/>
                <a:gd name="T84" fmla="*/ 0 w 876"/>
                <a:gd name="T85" fmla="*/ 0 h 416"/>
                <a:gd name="T86" fmla="*/ 0 w 876"/>
                <a:gd name="T87" fmla="*/ 0 h 416"/>
                <a:gd name="T88" fmla="*/ 0 w 876"/>
                <a:gd name="T89" fmla="*/ 0 h 416"/>
                <a:gd name="T90" fmla="*/ 0 w 876"/>
                <a:gd name="T91" fmla="*/ 0 h 416"/>
                <a:gd name="T92" fmla="*/ 0 w 876"/>
                <a:gd name="T93" fmla="*/ 0 h 416"/>
                <a:gd name="T94" fmla="*/ 0 w 876"/>
                <a:gd name="T95" fmla="*/ 0 h 416"/>
                <a:gd name="T96" fmla="*/ 0 w 876"/>
                <a:gd name="T97" fmla="*/ 0 h 416"/>
                <a:gd name="T98" fmla="*/ 0 w 876"/>
                <a:gd name="T99" fmla="*/ 0 h 416"/>
                <a:gd name="T100" fmla="*/ 0 w 876"/>
                <a:gd name="T101" fmla="*/ 0 h 416"/>
                <a:gd name="T102" fmla="*/ 0 w 876"/>
                <a:gd name="T103" fmla="*/ 0 h 416"/>
                <a:gd name="T104" fmla="*/ 0 w 876"/>
                <a:gd name="T105" fmla="*/ 0 h 416"/>
                <a:gd name="T106" fmla="*/ 0 w 876"/>
                <a:gd name="T107" fmla="*/ 0 h 416"/>
                <a:gd name="T108" fmla="*/ 0 w 876"/>
                <a:gd name="T109" fmla="*/ 0 h 41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6"/>
                <a:gd name="T166" fmla="*/ 0 h 416"/>
                <a:gd name="T167" fmla="*/ 876 w 876"/>
                <a:gd name="T168" fmla="*/ 416 h 41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6" h="416">
                  <a:moveTo>
                    <a:pt x="731" y="0"/>
                  </a:moveTo>
                  <a:lnTo>
                    <a:pt x="739" y="0"/>
                  </a:lnTo>
                  <a:lnTo>
                    <a:pt x="749" y="1"/>
                  </a:lnTo>
                  <a:lnTo>
                    <a:pt x="758" y="1"/>
                  </a:lnTo>
                  <a:lnTo>
                    <a:pt x="768" y="2"/>
                  </a:lnTo>
                  <a:lnTo>
                    <a:pt x="776" y="3"/>
                  </a:lnTo>
                  <a:lnTo>
                    <a:pt x="784" y="8"/>
                  </a:lnTo>
                  <a:lnTo>
                    <a:pt x="790" y="13"/>
                  </a:lnTo>
                  <a:lnTo>
                    <a:pt x="796" y="21"/>
                  </a:lnTo>
                  <a:lnTo>
                    <a:pt x="798" y="13"/>
                  </a:lnTo>
                  <a:lnTo>
                    <a:pt x="803" y="8"/>
                  </a:lnTo>
                  <a:lnTo>
                    <a:pt x="809" y="3"/>
                  </a:lnTo>
                  <a:lnTo>
                    <a:pt x="817" y="3"/>
                  </a:lnTo>
                  <a:lnTo>
                    <a:pt x="823" y="2"/>
                  </a:lnTo>
                  <a:lnTo>
                    <a:pt x="831" y="3"/>
                  </a:lnTo>
                  <a:lnTo>
                    <a:pt x="838" y="7"/>
                  </a:lnTo>
                  <a:lnTo>
                    <a:pt x="846" y="11"/>
                  </a:lnTo>
                  <a:lnTo>
                    <a:pt x="852" y="13"/>
                  </a:lnTo>
                  <a:lnTo>
                    <a:pt x="859" y="20"/>
                  </a:lnTo>
                  <a:lnTo>
                    <a:pt x="865" y="25"/>
                  </a:lnTo>
                  <a:lnTo>
                    <a:pt x="870" y="33"/>
                  </a:lnTo>
                  <a:lnTo>
                    <a:pt x="875" y="41"/>
                  </a:lnTo>
                  <a:lnTo>
                    <a:pt x="876" y="52"/>
                  </a:lnTo>
                  <a:lnTo>
                    <a:pt x="874" y="58"/>
                  </a:lnTo>
                  <a:lnTo>
                    <a:pt x="872" y="64"/>
                  </a:lnTo>
                  <a:lnTo>
                    <a:pt x="869" y="69"/>
                  </a:lnTo>
                  <a:lnTo>
                    <a:pt x="864" y="76"/>
                  </a:lnTo>
                  <a:lnTo>
                    <a:pt x="864" y="77"/>
                  </a:lnTo>
                  <a:lnTo>
                    <a:pt x="864" y="81"/>
                  </a:lnTo>
                  <a:lnTo>
                    <a:pt x="845" y="65"/>
                  </a:lnTo>
                  <a:lnTo>
                    <a:pt x="826" y="53"/>
                  </a:lnTo>
                  <a:lnTo>
                    <a:pt x="805" y="43"/>
                  </a:lnTo>
                  <a:lnTo>
                    <a:pt x="786" y="36"/>
                  </a:lnTo>
                  <a:lnTo>
                    <a:pt x="764" y="32"/>
                  </a:lnTo>
                  <a:lnTo>
                    <a:pt x="743" y="29"/>
                  </a:lnTo>
                  <a:lnTo>
                    <a:pt x="721" y="28"/>
                  </a:lnTo>
                  <a:lnTo>
                    <a:pt x="699" y="29"/>
                  </a:lnTo>
                  <a:lnTo>
                    <a:pt x="675" y="30"/>
                  </a:lnTo>
                  <a:lnTo>
                    <a:pt x="652" y="34"/>
                  </a:lnTo>
                  <a:lnTo>
                    <a:pt x="629" y="36"/>
                  </a:lnTo>
                  <a:lnTo>
                    <a:pt x="607" y="40"/>
                  </a:lnTo>
                  <a:lnTo>
                    <a:pt x="582" y="45"/>
                  </a:lnTo>
                  <a:lnTo>
                    <a:pt x="560" y="48"/>
                  </a:lnTo>
                  <a:lnTo>
                    <a:pt x="537" y="51"/>
                  </a:lnTo>
                  <a:lnTo>
                    <a:pt x="514" y="54"/>
                  </a:lnTo>
                  <a:lnTo>
                    <a:pt x="502" y="56"/>
                  </a:lnTo>
                  <a:lnTo>
                    <a:pt x="491" y="61"/>
                  </a:lnTo>
                  <a:lnTo>
                    <a:pt x="478" y="63"/>
                  </a:lnTo>
                  <a:lnTo>
                    <a:pt x="464" y="65"/>
                  </a:lnTo>
                  <a:lnTo>
                    <a:pt x="451" y="65"/>
                  </a:lnTo>
                  <a:lnTo>
                    <a:pt x="437" y="65"/>
                  </a:lnTo>
                  <a:lnTo>
                    <a:pt x="422" y="66"/>
                  </a:lnTo>
                  <a:lnTo>
                    <a:pt x="408" y="67"/>
                  </a:lnTo>
                  <a:lnTo>
                    <a:pt x="393" y="67"/>
                  </a:lnTo>
                  <a:lnTo>
                    <a:pt x="379" y="67"/>
                  </a:lnTo>
                  <a:lnTo>
                    <a:pt x="364" y="68"/>
                  </a:lnTo>
                  <a:lnTo>
                    <a:pt x="351" y="72"/>
                  </a:lnTo>
                  <a:lnTo>
                    <a:pt x="338" y="73"/>
                  </a:lnTo>
                  <a:lnTo>
                    <a:pt x="326" y="77"/>
                  </a:lnTo>
                  <a:lnTo>
                    <a:pt x="315" y="80"/>
                  </a:lnTo>
                  <a:lnTo>
                    <a:pt x="305" y="87"/>
                  </a:lnTo>
                  <a:lnTo>
                    <a:pt x="298" y="105"/>
                  </a:lnTo>
                  <a:lnTo>
                    <a:pt x="293" y="123"/>
                  </a:lnTo>
                  <a:lnTo>
                    <a:pt x="290" y="142"/>
                  </a:lnTo>
                  <a:lnTo>
                    <a:pt x="290" y="162"/>
                  </a:lnTo>
                  <a:lnTo>
                    <a:pt x="287" y="183"/>
                  </a:lnTo>
                  <a:lnTo>
                    <a:pt x="287" y="203"/>
                  </a:lnTo>
                  <a:lnTo>
                    <a:pt x="287" y="224"/>
                  </a:lnTo>
                  <a:lnTo>
                    <a:pt x="289" y="246"/>
                  </a:lnTo>
                  <a:lnTo>
                    <a:pt x="289" y="266"/>
                  </a:lnTo>
                  <a:lnTo>
                    <a:pt x="289" y="288"/>
                  </a:lnTo>
                  <a:lnTo>
                    <a:pt x="289" y="308"/>
                  </a:lnTo>
                  <a:lnTo>
                    <a:pt x="290" y="329"/>
                  </a:lnTo>
                  <a:lnTo>
                    <a:pt x="289" y="348"/>
                  </a:lnTo>
                  <a:lnTo>
                    <a:pt x="289" y="369"/>
                  </a:lnTo>
                  <a:lnTo>
                    <a:pt x="286" y="388"/>
                  </a:lnTo>
                  <a:lnTo>
                    <a:pt x="284" y="408"/>
                  </a:lnTo>
                  <a:lnTo>
                    <a:pt x="268" y="411"/>
                  </a:lnTo>
                  <a:lnTo>
                    <a:pt x="255" y="414"/>
                  </a:lnTo>
                  <a:lnTo>
                    <a:pt x="239" y="414"/>
                  </a:lnTo>
                  <a:lnTo>
                    <a:pt x="224" y="416"/>
                  </a:lnTo>
                  <a:lnTo>
                    <a:pt x="208" y="415"/>
                  </a:lnTo>
                  <a:lnTo>
                    <a:pt x="192" y="415"/>
                  </a:lnTo>
                  <a:lnTo>
                    <a:pt x="175" y="414"/>
                  </a:lnTo>
                  <a:lnTo>
                    <a:pt x="161" y="414"/>
                  </a:lnTo>
                  <a:lnTo>
                    <a:pt x="144" y="411"/>
                  </a:lnTo>
                  <a:lnTo>
                    <a:pt x="127" y="409"/>
                  </a:lnTo>
                  <a:lnTo>
                    <a:pt x="113" y="406"/>
                  </a:lnTo>
                  <a:lnTo>
                    <a:pt x="98" y="404"/>
                  </a:lnTo>
                  <a:lnTo>
                    <a:pt x="83" y="401"/>
                  </a:lnTo>
                  <a:lnTo>
                    <a:pt x="68" y="399"/>
                  </a:lnTo>
                  <a:lnTo>
                    <a:pt x="56" y="397"/>
                  </a:lnTo>
                  <a:lnTo>
                    <a:pt x="44" y="396"/>
                  </a:lnTo>
                  <a:lnTo>
                    <a:pt x="37" y="393"/>
                  </a:lnTo>
                  <a:lnTo>
                    <a:pt x="31" y="389"/>
                  </a:lnTo>
                  <a:lnTo>
                    <a:pt x="24" y="385"/>
                  </a:lnTo>
                  <a:lnTo>
                    <a:pt x="20" y="383"/>
                  </a:lnTo>
                  <a:lnTo>
                    <a:pt x="10" y="374"/>
                  </a:lnTo>
                  <a:lnTo>
                    <a:pt x="4" y="368"/>
                  </a:lnTo>
                  <a:lnTo>
                    <a:pt x="0" y="358"/>
                  </a:lnTo>
                  <a:lnTo>
                    <a:pt x="0" y="348"/>
                  </a:lnTo>
                  <a:lnTo>
                    <a:pt x="0" y="341"/>
                  </a:lnTo>
                  <a:lnTo>
                    <a:pt x="1" y="335"/>
                  </a:lnTo>
                  <a:lnTo>
                    <a:pt x="3" y="329"/>
                  </a:lnTo>
                  <a:lnTo>
                    <a:pt x="9" y="322"/>
                  </a:lnTo>
                  <a:lnTo>
                    <a:pt x="10" y="319"/>
                  </a:lnTo>
                  <a:lnTo>
                    <a:pt x="12" y="317"/>
                  </a:lnTo>
                  <a:lnTo>
                    <a:pt x="12" y="319"/>
                  </a:lnTo>
                  <a:lnTo>
                    <a:pt x="13" y="325"/>
                  </a:lnTo>
                  <a:lnTo>
                    <a:pt x="13" y="329"/>
                  </a:lnTo>
                  <a:lnTo>
                    <a:pt x="14" y="334"/>
                  </a:lnTo>
                  <a:lnTo>
                    <a:pt x="15" y="340"/>
                  </a:lnTo>
                  <a:lnTo>
                    <a:pt x="24" y="336"/>
                  </a:lnTo>
                  <a:lnTo>
                    <a:pt x="25" y="340"/>
                  </a:lnTo>
                  <a:lnTo>
                    <a:pt x="26" y="344"/>
                  </a:lnTo>
                  <a:lnTo>
                    <a:pt x="27" y="349"/>
                  </a:lnTo>
                  <a:lnTo>
                    <a:pt x="28" y="354"/>
                  </a:lnTo>
                  <a:lnTo>
                    <a:pt x="34" y="352"/>
                  </a:lnTo>
                  <a:lnTo>
                    <a:pt x="40" y="351"/>
                  </a:lnTo>
                  <a:lnTo>
                    <a:pt x="44" y="347"/>
                  </a:lnTo>
                  <a:lnTo>
                    <a:pt x="48" y="344"/>
                  </a:lnTo>
                  <a:lnTo>
                    <a:pt x="49" y="340"/>
                  </a:lnTo>
                  <a:lnTo>
                    <a:pt x="51" y="334"/>
                  </a:lnTo>
                  <a:lnTo>
                    <a:pt x="51" y="329"/>
                  </a:lnTo>
                  <a:lnTo>
                    <a:pt x="53" y="324"/>
                  </a:lnTo>
                  <a:lnTo>
                    <a:pt x="51" y="317"/>
                  </a:lnTo>
                  <a:lnTo>
                    <a:pt x="51" y="311"/>
                  </a:lnTo>
                  <a:lnTo>
                    <a:pt x="51" y="304"/>
                  </a:lnTo>
                  <a:lnTo>
                    <a:pt x="53" y="298"/>
                  </a:lnTo>
                  <a:lnTo>
                    <a:pt x="53" y="291"/>
                  </a:lnTo>
                  <a:lnTo>
                    <a:pt x="54" y="285"/>
                  </a:lnTo>
                  <a:lnTo>
                    <a:pt x="56" y="278"/>
                  </a:lnTo>
                  <a:lnTo>
                    <a:pt x="59" y="274"/>
                  </a:lnTo>
                  <a:lnTo>
                    <a:pt x="59" y="280"/>
                  </a:lnTo>
                  <a:lnTo>
                    <a:pt x="60" y="288"/>
                  </a:lnTo>
                  <a:lnTo>
                    <a:pt x="60" y="296"/>
                  </a:lnTo>
                  <a:lnTo>
                    <a:pt x="61" y="305"/>
                  </a:lnTo>
                  <a:lnTo>
                    <a:pt x="61" y="313"/>
                  </a:lnTo>
                  <a:lnTo>
                    <a:pt x="62" y="321"/>
                  </a:lnTo>
                  <a:lnTo>
                    <a:pt x="66" y="329"/>
                  </a:lnTo>
                  <a:lnTo>
                    <a:pt x="69" y="336"/>
                  </a:lnTo>
                  <a:lnTo>
                    <a:pt x="78" y="335"/>
                  </a:lnTo>
                  <a:lnTo>
                    <a:pt x="84" y="335"/>
                  </a:lnTo>
                  <a:lnTo>
                    <a:pt x="90" y="332"/>
                  </a:lnTo>
                  <a:lnTo>
                    <a:pt x="95" y="330"/>
                  </a:lnTo>
                  <a:lnTo>
                    <a:pt x="98" y="326"/>
                  </a:lnTo>
                  <a:lnTo>
                    <a:pt x="102" y="321"/>
                  </a:lnTo>
                  <a:lnTo>
                    <a:pt x="103" y="316"/>
                  </a:lnTo>
                  <a:lnTo>
                    <a:pt x="104" y="311"/>
                  </a:lnTo>
                  <a:lnTo>
                    <a:pt x="104" y="304"/>
                  </a:lnTo>
                  <a:lnTo>
                    <a:pt x="104" y="298"/>
                  </a:lnTo>
                  <a:lnTo>
                    <a:pt x="104" y="290"/>
                  </a:lnTo>
                  <a:lnTo>
                    <a:pt x="105" y="284"/>
                  </a:lnTo>
                  <a:lnTo>
                    <a:pt x="105" y="277"/>
                  </a:lnTo>
                  <a:lnTo>
                    <a:pt x="105" y="269"/>
                  </a:lnTo>
                  <a:lnTo>
                    <a:pt x="105" y="264"/>
                  </a:lnTo>
                  <a:lnTo>
                    <a:pt x="107" y="259"/>
                  </a:lnTo>
                  <a:lnTo>
                    <a:pt x="107" y="264"/>
                  </a:lnTo>
                  <a:lnTo>
                    <a:pt x="109" y="269"/>
                  </a:lnTo>
                  <a:lnTo>
                    <a:pt x="110" y="275"/>
                  </a:lnTo>
                  <a:lnTo>
                    <a:pt x="113" y="280"/>
                  </a:lnTo>
                  <a:lnTo>
                    <a:pt x="118" y="290"/>
                  </a:lnTo>
                  <a:lnTo>
                    <a:pt x="125" y="299"/>
                  </a:lnTo>
                  <a:lnTo>
                    <a:pt x="116" y="302"/>
                  </a:lnTo>
                  <a:lnTo>
                    <a:pt x="115" y="311"/>
                  </a:lnTo>
                  <a:lnTo>
                    <a:pt x="115" y="315"/>
                  </a:lnTo>
                  <a:lnTo>
                    <a:pt x="115" y="319"/>
                  </a:lnTo>
                  <a:lnTo>
                    <a:pt x="115" y="325"/>
                  </a:lnTo>
                  <a:lnTo>
                    <a:pt x="115" y="329"/>
                  </a:lnTo>
                  <a:lnTo>
                    <a:pt x="122" y="329"/>
                  </a:lnTo>
                  <a:lnTo>
                    <a:pt x="128" y="329"/>
                  </a:lnTo>
                  <a:lnTo>
                    <a:pt x="136" y="329"/>
                  </a:lnTo>
                  <a:lnTo>
                    <a:pt x="143" y="329"/>
                  </a:lnTo>
                  <a:lnTo>
                    <a:pt x="142" y="321"/>
                  </a:lnTo>
                  <a:lnTo>
                    <a:pt x="140" y="315"/>
                  </a:lnTo>
                  <a:lnTo>
                    <a:pt x="140" y="307"/>
                  </a:lnTo>
                  <a:lnTo>
                    <a:pt x="140" y="300"/>
                  </a:lnTo>
                  <a:lnTo>
                    <a:pt x="140" y="291"/>
                  </a:lnTo>
                  <a:lnTo>
                    <a:pt x="140" y="285"/>
                  </a:lnTo>
                  <a:lnTo>
                    <a:pt x="140" y="277"/>
                  </a:lnTo>
                  <a:lnTo>
                    <a:pt x="142" y="272"/>
                  </a:lnTo>
                  <a:lnTo>
                    <a:pt x="142" y="266"/>
                  </a:lnTo>
                  <a:lnTo>
                    <a:pt x="143" y="263"/>
                  </a:lnTo>
                  <a:lnTo>
                    <a:pt x="144" y="260"/>
                  </a:lnTo>
                  <a:lnTo>
                    <a:pt x="145" y="261"/>
                  </a:lnTo>
                  <a:lnTo>
                    <a:pt x="146" y="263"/>
                  </a:lnTo>
                  <a:lnTo>
                    <a:pt x="149" y="268"/>
                  </a:lnTo>
                  <a:lnTo>
                    <a:pt x="150" y="277"/>
                  </a:lnTo>
                  <a:lnTo>
                    <a:pt x="151" y="289"/>
                  </a:lnTo>
                  <a:lnTo>
                    <a:pt x="155" y="293"/>
                  </a:lnTo>
                  <a:lnTo>
                    <a:pt x="157" y="298"/>
                  </a:lnTo>
                  <a:lnTo>
                    <a:pt x="158" y="304"/>
                  </a:lnTo>
                  <a:lnTo>
                    <a:pt x="160" y="309"/>
                  </a:lnTo>
                  <a:lnTo>
                    <a:pt x="158" y="315"/>
                  </a:lnTo>
                  <a:lnTo>
                    <a:pt x="158" y="320"/>
                  </a:lnTo>
                  <a:lnTo>
                    <a:pt x="158" y="327"/>
                  </a:lnTo>
                  <a:lnTo>
                    <a:pt x="161" y="332"/>
                  </a:lnTo>
                  <a:lnTo>
                    <a:pt x="165" y="327"/>
                  </a:lnTo>
                  <a:lnTo>
                    <a:pt x="169" y="321"/>
                  </a:lnTo>
                  <a:lnTo>
                    <a:pt x="172" y="315"/>
                  </a:lnTo>
                  <a:lnTo>
                    <a:pt x="174" y="308"/>
                  </a:lnTo>
                  <a:lnTo>
                    <a:pt x="175" y="300"/>
                  </a:lnTo>
                  <a:lnTo>
                    <a:pt x="177" y="293"/>
                  </a:lnTo>
                  <a:lnTo>
                    <a:pt x="178" y="286"/>
                  </a:lnTo>
                  <a:lnTo>
                    <a:pt x="179" y="277"/>
                  </a:lnTo>
                  <a:lnTo>
                    <a:pt x="178" y="268"/>
                  </a:lnTo>
                  <a:lnTo>
                    <a:pt x="178" y="260"/>
                  </a:lnTo>
                  <a:lnTo>
                    <a:pt x="178" y="252"/>
                  </a:lnTo>
                  <a:lnTo>
                    <a:pt x="179" y="245"/>
                  </a:lnTo>
                  <a:lnTo>
                    <a:pt x="179" y="235"/>
                  </a:lnTo>
                  <a:lnTo>
                    <a:pt x="180" y="228"/>
                  </a:lnTo>
                  <a:lnTo>
                    <a:pt x="181" y="222"/>
                  </a:lnTo>
                  <a:lnTo>
                    <a:pt x="185" y="215"/>
                  </a:lnTo>
                  <a:lnTo>
                    <a:pt x="185" y="222"/>
                  </a:lnTo>
                  <a:lnTo>
                    <a:pt x="187" y="227"/>
                  </a:lnTo>
                  <a:lnTo>
                    <a:pt x="189" y="234"/>
                  </a:lnTo>
                  <a:lnTo>
                    <a:pt x="190" y="239"/>
                  </a:lnTo>
                  <a:lnTo>
                    <a:pt x="190" y="245"/>
                  </a:lnTo>
                  <a:lnTo>
                    <a:pt x="191" y="252"/>
                  </a:lnTo>
                  <a:lnTo>
                    <a:pt x="191" y="259"/>
                  </a:lnTo>
                  <a:lnTo>
                    <a:pt x="192" y="266"/>
                  </a:lnTo>
                  <a:lnTo>
                    <a:pt x="191" y="273"/>
                  </a:lnTo>
                  <a:lnTo>
                    <a:pt x="191" y="279"/>
                  </a:lnTo>
                  <a:lnTo>
                    <a:pt x="190" y="287"/>
                  </a:lnTo>
                  <a:lnTo>
                    <a:pt x="190" y="293"/>
                  </a:lnTo>
                  <a:lnTo>
                    <a:pt x="189" y="299"/>
                  </a:lnTo>
                  <a:lnTo>
                    <a:pt x="189" y="307"/>
                  </a:lnTo>
                  <a:lnTo>
                    <a:pt x="189" y="313"/>
                  </a:lnTo>
                  <a:lnTo>
                    <a:pt x="189" y="320"/>
                  </a:lnTo>
                  <a:lnTo>
                    <a:pt x="193" y="319"/>
                  </a:lnTo>
                  <a:lnTo>
                    <a:pt x="197" y="321"/>
                  </a:lnTo>
                  <a:lnTo>
                    <a:pt x="197" y="324"/>
                  </a:lnTo>
                  <a:lnTo>
                    <a:pt x="197" y="329"/>
                  </a:lnTo>
                  <a:lnTo>
                    <a:pt x="204" y="319"/>
                  </a:lnTo>
                  <a:lnTo>
                    <a:pt x="210" y="308"/>
                  </a:lnTo>
                  <a:lnTo>
                    <a:pt x="215" y="298"/>
                  </a:lnTo>
                  <a:lnTo>
                    <a:pt x="220" y="288"/>
                  </a:lnTo>
                  <a:lnTo>
                    <a:pt x="221" y="275"/>
                  </a:lnTo>
                  <a:lnTo>
                    <a:pt x="224" y="263"/>
                  </a:lnTo>
                  <a:lnTo>
                    <a:pt x="225" y="250"/>
                  </a:lnTo>
                  <a:lnTo>
                    <a:pt x="226" y="238"/>
                  </a:lnTo>
                  <a:lnTo>
                    <a:pt x="226" y="224"/>
                  </a:lnTo>
                  <a:lnTo>
                    <a:pt x="227" y="211"/>
                  </a:lnTo>
                  <a:lnTo>
                    <a:pt x="227" y="197"/>
                  </a:lnTo>
                  <a:lnTo>
                    <a:pt x="228" y="184"/>
                  </a:lnTo>
                  <a:lnTo>
                    <a:pt x="228" y="171"/>
                  </a:lnTo>
                  <a:lnTo>
                    <a:pt x="230" y="158"/>
                  </a:lnTo>
                  <a:lnTo>
                    <a:pt x="232" y="146"/>
                  </a:lnTo>
                  <a:lnTo>
                    <a:pt x="234" y="134"/>
                  </a:lnTo>
                  <a:lnTo>
                    <a:pt x="232" y="123"/>
                  </a:lnTo>
                  <a:lnTo>
                    <a:pt x="232" y="115"/>
                  </a:lnTo>
                  <a:lnTo>
                    <a:pt x="234" y="105"/>
                  </a:lnTo>
                  <a:lnTo>
                    <a:pt x="238" y="96"/>
                  </a:lnTo>
                  <a:lnTo>
                    <a:pt x="240" y="87"/>
                  </a:lnTo>
                  <a:lnTo>
                    <a:pt x="243" y="82"/>
                  </a:lnTo>
                  <a:lnTo>
                    <a:pt x="243" y="77"/>
                  </a:lnTo>
                  <a:lnTo>
                    <a:pt x="242" y="76"/>
                  </a:lnTo>
                  <a:lnTo>
                    <a:pt x="242" y="75"/>
                  </a:lnTo>
                  <a:lnTo>
                    <a:pt x="242" y="74"/>
                  </a:lnTo>
                  <a:lnTo>
                    <a:pt x="269" y="64"/>
                  </a:lnTo>
                  <a:lnTo>
                    <a:pt x="299" y="56"/>
                  </a:lnTo>
                  <a:lnTo>
                    <a:pt x="328" y="51"/>
                  </a:lnTo>
                  <a:lnTo>
                    <a:pt x="360" y="46"/>
                  </a:lnTo>
                  <a:lnTo>
                    <a:pt x="390" y="41"/>
                  </a:lnTo>
                  <a:lnTo>
                    <a:pt x="421" y="38"/>
                  </a:lnTo>
                  <a:lnTo>
                    <a:pt x="451" y="35"/>
                  </a:lnTo>
                  <a:lnTo>
                    <a:pt x="485" y="34"/>
                  </a:lnTo>
                  <a:lnTo>
                    <a:pt x="515" y="29"/>
                  </a:lnTo>
                  <a:lnTo>
                    <a:pt x="546" y="26"/>
                  </a:lnTo>
                  <a:lnTo>
                    <a:pt x="578" y="24"/>
                  </a:lnTo>
                  <a:lnTo>
                    <a:pt x="609" y="21"/>
                  </a:lnTo>
                  <a:lnTo>
                    <a:pt x="638" y="15"/>
                  </a:lnTo>
                  <a:lnTo>
                    <a:pt x="669" y="12"/>
                  </a:lnTo>
                  <a:lnTo>
                    <a:pt x="699" y="6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FF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6" name="Freeform 474"/>
            <p:cNvSpPr>
              <a:spLocks/>
            </p:cNvSpPr>
            <p:nvPr/>
          </p:nvSpPr>
          <p:spPr bwMode="auto">
            <a:xfrm>
              <a:off x="6559" y="3901"/>
              <a:ext cx="86" cy="15"/>
            </a:xfrm>
            <a:custGeom>
              <a:avLst/>
              <a:gdLst>
                <a:gd name="T0" fmla="*/ 0 w 343"/>
                <a:gd name="T1" fmla="*/ 0 h 61"/>
                <a:gd name="T2" fmla="*/ 0 w 343"/>
                <a:gd name="T3" fmla="*/ 0 h 61"/>
                <a:gd name="T4" fmla="*/ 0 w 343"/>
                <a:gd name="T5" fmla="*/ 0 h 61"/>
                <a:gd name="T6" fmla="*/ 0 w 343"/>
                <a:gd name="T7" fmla="*/ 0 h 61"/>
                <a:gd name="T8" fmla="*/ 0 w 343"/>
                <a:gd name="T9" fmla="*/ 0 h 61"/>
                <a:gd name="T10" fmla="*/ 0 w 343"/>
                <a:gd name="T11" fmla="*/ 0 h 61"/>
                <a:gd name="T12" fmla="*/ 0 w 343"/>
                <a:gd name="T13" fmla="*/ 0 h 61"/>
                <a:gd name="T14" fmla="*/ 0 w 343"/>
                <a:gd name="T15" fmla="*/ 0 h 61"/>
                <a:gd name="T16" fmla="*/ 0 w 343"/>
                <a:gd name="T17" fmla="*/ 0 h 61"/>
                <a:gd name="T18" fmla="*/ 0 w 343"/>
                <a:gd name="T19" fmla="*/ 0 h 61"/>
                <a:gd name="T20" fmla="*/ 0 w 343"/>
                <a:gd name="T21" fmla="*/ 0 h 61"/>
                <a:gd name="T22" fmla="*/ 0 w 343"/>
                <a:gd name="T23" fmla="*/ 0 h 61"/>
                <a:gd name="T24" fmla="*/ 0 w 343"/>
                <a:gd name="T25" fmla="*/ 0 h 61"/>
                <a:gd name="T26" fmla="*/ 0 w 343"/>
                <a:gd name="T27" fmla="*/ 0 h 61"/>
                <a:gd name="T28" fmla="*/ 0 w 343"/>
                <a:gd name="T29" fmla="*/ 0 h 61"/>
                <a:gd name="T30" fmla="*/ 0 w 343"/>
                <a:gd name="T31" fmla="*/ 0 h 61"/>
                <a:gd name="T32" fmla="*/ 0 w 343"/>
                <a:gd name="T33" fmla="*/ 0 h 61"/>
                <a:gd name="T34" fmla="*/ 0 w 343"/>
                <a:gd name="T35" fmla="*/ 0 h 61"/>
                <a:gd name="T36" fmla="*/ 0 w 343"/>
                <a:gd name="T37" fmla="*/ 0 h 61"/>
                <a:gd name="T38" fmla="*/ 0 w 343"/>
                <a:gd name="T39" fmla="*/ 0 h 61"/>
                <a:gd name="T40" fmla="*/ 0 w 343"/>
                <a:gd name="T41" fmla="*/ 0 h 61"/>
                <a:gd name="T42" fmla="*/ 0 w 343"/>
                <a:gd name="T43" fmla="*/ 0 h 61"/>
                <a:gd name="T44" fmla="*/ 0 w 343"/>
                <a:gd name="T45" fmla="*/ 0 h 61"/>
                <a:gd name="T46" fmla="*/ 0 w 343"/>
                <a:gd name="T47" fmla="*/ 0 h 61"/>
                <a:gd name="T48" fmla="*/ 0 w 343"/>
                <a:gd name="T49" fmla="*/ 0 h 61"/>
                <a:gd name="T50" fmla="*/ 0 w 343"/>
                <a:gd name="T51" fmla="*/ 0 h 61"/>
                <a:gd name="T52" fmla="*/ 0 w 343"/>
                <a:gd name="T53" fmla="*/ 0 h 61"/>
                <a:gd name="T54" fmla="*/ 0 w 343"/>
                <a:gd name="T55" fmla="*/ 0 h 61"/>
                <a:gd name="T56" fmla="*/ 0 w 343"/>
                <a:gd name="T57" fmla="*/ 0 h 61"/>
                <a:gd name="T58" fmla="*/ 0 w 343"/>
                <a:gd name="T59" fmla="*/ 0 h 61"/>
                <a:gd name="T60" fmla="*/ 0 w 343"/>
                <a:gd name="T61" fmla="*/ 0 h 61"/>
                <a:gd name="T62" fmla="*/ 0 w 343"/>
                <a:gd name="T63" fmla="*/ 0 h 61"/>
                <a:gd name="T64" fmla="*/ 0 w 343"/>
                <a:gd name="T65" fmla="*/ 0 h 61"/>
                <a:gd name="T66" fmla="*/ 0 w 343"/>
                <a:gd name="T67" fmla="*/ 0 h 61"/>
                <a:gd name="T68" fmla="*/ 0 w 343"/>
                <a:gd name="T69" fmla="*/ 0 h 61"/>
                <a:gd name="T70" fmla="*/ 0 w 343"/>
                <a:gd name="T71" fmla="*/ 0 h 61"/>
                <a:gd name="T72" fmla="*/ 0 w 343"/>
                <a:gd name="T73" fmla="*/ 0 h 61"/>
                <a:gd name="T74" fmla="*/ 0 w 343"/>
                <a:gd name="T75" fmla="*/ 0 h 61"/>
                <a:gd name="T76" fmla="*/ 0 w 343"/>
                <a:gd name="T77" fmla="*/ 0 h 61"/>
                <a:gd name="T78" fmla="*/ 0 w 343"/>
                <a:gd name="T79" fmla="*/ 0 h 61"/>
                <a:gd name="T80" fmla="*/ 0 w 343"/>
                <a:gd name="T81" fmla="*/ 0 h 61"/>
                <a:gd name="T82" fmla="*/ 0 w 343"/>
                <a:gd name="T83" fmla="*/ 0 h 61"/>
                <a:gd name="T84" fmla="*/ 0 w 343"/>
                <a:gd name="T85" fmla="*/ 0 h 61"/>
                <a:gd name="T86" fmla="*/ 0 w 343"/>
                <a:gd name="T87" fmla="*/ 0 h 61"/>
                <a:gd name="T88" fmla="*/ 0 w 343"/>
                <a:gd name="T89" fmla="*/ 0 h 61"/>
                <a:gd name="T90" fmla="*/ 0 w 343"/>
                <a:gd name="T91" fmla="*/ 0 h 61"/>
                <a:gd name="T92" fmla="*/ 0 w 343"/>
                <a:gd name="T93" fmla="*/ 0 h 61"/>
                <a:gd name="T94" fmla="*/ 0 w 343"/>
                <a:gd name="T95" fmla="*/ 0 h 61"/>
                <a:gd name="T96" fmla="*/ 0 w 343"/>
                <a:gd name="T97" fmla="*/ 0 h 61"/>
                <a:gd name="T98" fmla="*/ 0 w 343"/>
                <a:gd name="T99" fmla="*/ 0 h 61"/>
                <a:gd name="T100" fmla="*/ 0 w 343"/>
                <a:gd name="T101" fmla="*/ 0 h 61"/>
                <a:gd name="T102" fmla="*/ 0 w 343"/>
                <a:gd name="T103" fmla="*/ 0 h 61"/>
                <a:gd name="T104" fmla="*/ 0 w 343"/>
                <a:gd name="T105" fmla="*/ 0 h 61"/>
                <a:gd name="T106" fmla="*/ 0 w 343"/>
                <a:gd name="T107" fmla="*/ 0 h 61"/>
                <a:gd name="T108" fmla="*/ 0 w 343"/>
                <a:gd name="T109" fmla="*/ 0 h 61"/>
                <a:gd name="T110" fmla="*/ 0 w 343"/>
                <a:gd name="T111" fmla="*/ 0 h 61"/>
                <a:gd name="T112" fmla="*/ 0 w 343"/>
                <a:gd name="T113" fmla="*/ 0 h 61"/>
                <a:gd name="T114" fmla="*/ 0 w 343"/>
                <a:gd name="T115" fmla="*/ 0 h 6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3"/>
                <a:gd name="T175" fmla="*/ 0 h 61"/>
                <a:gd name="T176" fmla="*/ 343 w 343"/>
                <a:gd name="T177" fmla="*/ 61 h 6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3" h="61">
                  <a:moveTo>
                    <a:pt x="6" y="0"/>
                  </a:moveTo>
                  <a:lnTo>
                    <a:pt x="27" y="0"/>
                  </a:lnTo>
                  <a:lnTo>
                    <a:pt x="49" y="0"/>
                  </a:lnTo>
                  <a:lnTo>
                    <a:pt x="69" y="1"/>
                  </a:lnTo>
                  <a:lnTo>
                    <a:pt x="92" y="2"/>
                  </a:lnTo>
                  <a:lnTo>
                    <a:pt x="112" y="2"/>
                  </a:lnTo>
                  <a:lnTo>
                    <a:pt x="134" y="5"/>
                  </a:lnTo>
                  <a:lnTo>
                    <a:pt x="155" y="6"/>
                  </a:lnTo>
                  <a:lnTo>
                    <a:pt x="176" y="9"/>
                  </a:lnTo>
                  <a:lnTo>
                    <a:pt x="198" y="10"/>
                  </a:lnTo>
                  <a:lnTo>
                    <a:pt x="218" y="11"/>
                  </a:lnTo>
                  <a:lnTo>
                    <a:pt x="239" y="14"/>
                  </a:lnTo>
                  <a:lnTo>
                    <a:pt x="259" y="17"/>
                  </a:lnTo>
                  <a:lnTo>
                    <a:pt x="280" y="21"/>
                  </a:lnTo>
                  <a:lnTo>
                    <a:pt x="302" y="23"/>
                  </a:lnTo>
                  <a:lnTo>
                    <a:pt x="322" y="26"/>
                  </a:lnTo>
                  <a:lnTo>
                    <a:pt x="343" y="32"/>
                  </a:lnTo>
                  <a:lnTo>
                    <a:pt x="340" y="38"/>
                  </a:lnTo>
                  <a:lnTo>
                    <a:pt x="339" y="46"/>
                  </a:lnTo>
                  <a:lnTo>
                    <a:pt x="338" y="52"/>
                  </a:lnTo>
                  <a:lnTo>
                    <a:pt x="338" y="61"/>
                  </a:lnTo>
                  <a:lnTo>
                    <a:pt x="327" y="53"/>
                  </a:lnTo>
                  <a:lnTo>
                    <a:pt x="317" y="49"/>
                  </a:lnTo>
                  <a:lnTo>
                    <a:pt x="305" y="45"/>
                  </a:lnTo>
                  <a:lnTo>
                    <a:pt x="294" y="43"/>
                  </a:lnTo>
                  <a:lnTo>
                    <a:pt x="281" y="42"/>
                  </a:lnTo>
                  <a:lnTo>
                    <a:pt x="268" y="42"/>
                  </a:lnTo>
                  <a:lnTo>
                    <a:pt x="255" y="42"/>
                  </a:lnTo>
                  <a:lnTo>
                    <a:pt x="241" y="42"/>
                  </a:lnTo>
                  <a:lnTo>
                    <a:pt x="226" y="41"/>
                  </a:lnTo>
                  <a:lnTo>
                    <a:pt x="211" y="41"/>
                  </a:lnTo>
                  <a:lnTo>
                    <a:pt x="198" y="40"/>
                  </a:lnTo>
                  <a:lnTo>
                    <a:pt x="185" y="39"/>
                  </a:lnTo>
                  <a:lnTo>
                    <a:pt x="170" y="36"/>
                  </a:lnTo>
                  <a:lnTo>
                    <a:pt x="157" y="33"/>
                  </a:lnTo>
                  <a:lnTo>
                    <a:pt x="144" y="28"/>
                  </a:lnTo>
                  <a:lnTo>
                    <a:pt x="134" y="23"/>
                  </a:lnTo>
                  <a:lnTo>
                    <a:pt x="128" y="23"/>
                  </a:lnTo>
                  <a:lnTo>
                    <a:pt x="122" y="24"/>
                  </a:lnTo>
                  <a:lnTo>
                    <a:pt x="116" y="24"/>
                  </a:lnTo>
                  <a:lnTo>
                    <a:pt x="110" y="25"/>
                  </a:lnTo>
                  <a:lnTo>
                    <a:pt x="98" y="25"/>
                  </a:lnTo>
                  <a:lnTo>
                    <a:pt x="87" y="26"/>
                  </a:lnTo>
                  <a:lnTo>
                    <a:pt x="81" y="26"/>
                  </a:lnTo>
                  <a:lnTo>
                    <a:pt x="74" y="26"/>
                  </a:lnTo>
                  <a:lnTo>
                    <a:pt x="69" y="26"/>
                  </a:lnTo>
                  <a:lnTo>
                    <a:pt x="63" y="26"/>
                  </a:lnTo>
                  <a:lnTo>
                    <a:pt x="51" y="24"/>
                  </a:lnTo>
                  <a:lnTo>
                    <a:pt x="41" y="23"/>
                  </a:lnTo>
                  <a:lnTo>
                    <a:pt x="35" y="21"/>
                  </a:lnTo>
                  <a:lnTo>
                    <a:pt x="28" y="20"/>
                  </a:lnTo>
                  <a:lnTo>
                    <a:pt x="23" y="17"/>
                  </a:lnTo>
                  <a:lnTo>
                    <a:pt x="17" y="16"/>
                  </a:lnTo>
                  <a:lnTo>
                    <a:pt x="8" y="11"/>
                  </a:lnTo>
                  <a:lnTo>
                    <a:pt x="0" y="6"/>
                  </a:lnTo>
                  <a:lnTo>
                    <a:pt x="3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7" name="Freeform 475"/>
            <p:cNvSpPr>
              <a:spLocks/>
            </p:cNvSpPr>
            <p:nvPr/>
          </p:nvSpPr>
          <p:spPr bwMode="auto">
            <a:xfrm>
              <a:off x="6769" y="3901"/>
              <a:ext cx="16" cy="6"/>
            </a:xfrm>
            <a:custGeom>
              <a:avLst/>
              <a:gdLst>
                <a:gd name="T0" fmla="*/ 0 w 63"/>
                <a:gd name="T1" fmla="*/ 0 h 27"/>
                <a:gd name="T2" fmla="*/ 0 w 63"/>
                <a:gd name="T3" fmla="*/ 0 h 27"/>
                <a:gd name="T4" fmla="*/ 0 w 63"/>
                <a:gd name="T5" fmla="*/ 0 h 27"/>
                <a:gd name="T6" fmla="*/ 0 w 63"/>
                <a:gd name="T7" fmla="*/ 0 h 27"/>
                <a:gd name="T8" fmla="*/ 0 w 63"/>
                <a:gd name="T9" fmla="*/ 0 h 27"/>
                <a:gd name="T10" fmla="*/ 0 w 63"/>
                <a:gd name="T11" fmla="*/ 0 h 27"/>
                <a:gd name="T12" fmla="*/ 0 w 63"/>
                <a:gd name="T13" fmla="*/ 0 h 27"/>
                <a:gd name="T14" fmla="*/ 0 w 63"/>
                <a:gd name="T15" fmla="*/ 0 h 27"/>
                <a:gd name="T16" fmla="*/ 0 w 63"/>
                <a:gd name="T17" fmla="*/ 0 h 27"/>
                <a:gd name="T18" fmla="*/ 0 w 63"/>
                <a:gd name="T19" fmla="*/ 0 h 27"/>
                <a:gd name="T20" fmla="*/ 0 w 63"/>
                <a:gd name="T21" fmla="*/ 0 h 27"/>
                <a:gd name="T22" fmla="*/ 0 w 63"/>
                <a:gd name="T23" fmla="*/ 0 h 27"/>
                <a:gd name="T24" fmla="*/ 0 w 63"/>
                <a:gd name="T25" fmla="*/ 0 h 27"/>
                <a:gd name="T26" fmla="*/ 0 w 63"/>
                <a:gd name="T27" fmla="*/ 0 h 27"/>
                <a:gd name="T28" fmla="*/ 0 w 63"/>
                <a:gd name="T29" fmla="*/ 0 h 27"/>
                <a:gd name="T30" fmla="*/ 0 w 63"/>
                <a:gd name="T31" fmla="*/ 0 h 27"/>
                <a:gd name="T32" fmla="*/ 0 w 63"/>
                <a:gd name="T33" fmla="*/ 0 h 27"/>
                <a:gd name="T34" fmla="*/ 0 w 63"/>
                <a:gd name="T35" fmla="*/ 0 h 27"/>
                <a:gd name="T36" fmla="*/ 0 w 63"/>
                <a:gd name="T37" fmla="*/ 0 h 27"/>
                <a:gd name="T38" fmla="*/ 0 w 63"/>
                <a:gd name="T39" fmla="*/ 0 h 27"/>
                <a:gd name="T40" fmla="*/ 0 w 63"/>
                <a:gd name="T41" fmla="*/ 0 h 27"/>
                <a:gd name="T42" fmla="*/ 0 w 63"/>
                <a:gd name="T43" fmla="*/ 0 h 27"/>
                <a:gd name="T44" fmla="*/ 0 w 63"/>
                <a:gd name="T45" fmla="*/ 0 h 27"/>
                <a:gd name="T46" fmla="*/ 0 w 63"/>
                <a:gd name="T47" fmla="*/ 0 h 2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3"/>
                <a:gd name="T73" fmla="*/ 0 h 27"/>
                <a:gd name="T74" fmla="*/ 63 w 63"/>
                <a:gd name="T75" fmla="*/ 27 h 2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3" h="27">
                  <a:moveTo>
                    <a:pt x="51" y="0"/>
                  </a:moveTo>
                  <a:lnTo>
                    <a:pt x="55" y="1"/>
                  </a:lnTo>
                  <a:lnTo>
                    <a:pt x="60" y="5"/>
                  </a:lnTo>
                  <a:lnTo>
                    <a:pt x="61" y="8"/>
                  </a:lnTo>
                  <a:lnTo>
                    <a:pt x="63" y="11"/>
                  </a:lnTo>
                  <a:lnTo>
                    <a:pt x="57" y="14"/>
                  </a:lnTo>
                  <a:lnTo>
                    <a:pt x="48" y="19"/>
                  </a:lnTo>
                  <a:lnTo>
                    <a:pt x="42" y="20"/>
                  </a:lnTo>
                  <a:lnTo>
                    <a:pt x="35" y="21"/>
                  </a:lnTo>
                  <a:lnTo>
                    <a:pt x="29" y="21"/>
                  </a:lnTo>
                  <a:lnTo>
                    <a:pt x="22" y="23"/>
                  </a:lnTo>
                  <a:lnTo>
                    <a:pt x="10" y="25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1" y="13"/>
                  </a:lnTo>
                  <a:lnTo>
                    <a:pt x="5" y="11"/>
                  </a:lnTo>
                  <a:lnTo>
                    <a:pt x="10" y="8"/>
                  </a:lnTo>
                  <a:lnTo>
                    <a:pt x="19" y="7"/>
                  </a:lnTo>
                  <a:lnTo>
                    <a:pt x="26" y="5"/>
                  </a:lnTo>
                  <a:lnTo>
                    <a:pt x="36" y="5"/>
                  </a:lnTo>
                  <a:lnTo>
                    <a:pt x="43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8" name="Freeform 476"/>
            <p:cNvSpPr>
              <a:spLocks/>
            </p:cNvSpPr>
            <p:nvPr/>
          </p:nvSpPr>
          <p:spPr bwMode="auto">
            <a:xfrm>
              <a:off x="6789" y="3901"/>
              <a:ext cx="10" cy="8"/>
            </a:xfrm>
            <a:custGeom>
              <a:avLst/>
              <a:gdLst>
                <a:gd name="T0" fmla="*/ 0 w 41"/>
                <a:gd name="T1" fmla="*/ 0 h 30"/>
                <a:gd name="T2" fmla="*/ 0 w 41"/>
                <a:gd name="T3" fmla="*/ 0 h 30"/>
                <a:gd name="T4" fmla="*/ 0 w 41"/>
                <a:gd name="T5" fmla="*/ 0 h 30"/>
                <a:gd name="T6" fmla="*/ 0 w 41"/>
                <a:gd name="T7" fmla="*/ 0 h 30"/>
                <a:gd name="T8" fmla="*/ 0 w 41"/>
                <a:gd name="T9" fmla="*/ 0 h 30"/>
                <a:gd name="T10" fmla="*/ 0 w 41"/>
                <a:gd name="T11" fmla="*/ 0 h 30"/>
                <a:gd name="T12" fmla="*/ 0 w 41"/>
                <a:gd name="T13" fmla="*/ 0 h 30"/>
                <a:gd name="T14" fmla="*/ 0 w 41"/>
                <a:gd name="T15" fmla="*/ 0 h 30"/>
                <a:gd name="T16" fmla="*/ 0 w 41"/>
                <a:gd name="T17" fmla="*/ 0 h 30"/>
                <a:gd name="T18" fmla="*/ 0 w 41"/>
                <a:gd name="T19" fmla="*/ 0 h 30"/>
                <a:gd name="T20" fmla="*/ 0 w 41"/>
                <a:gd name="T21" fmla="*/ 0 h 30"/>
                <a:gd name="T22" fmla="*/ 0 w 41"/>
                <a:gd name="T23" fmla="*/ 0 h 30"/>
                <a:gd name="T24" fmla="*/ 0 w 41"/>
                <a:gd name="T25" fmla="*/ 0 h 30"/>
                <a:gd name="T26" fmla="*/ 0 w 41"/>
                <a:gd name="T27" fmla="*/ 0 h 30"/>
                <a:gd name="T28" fmla="*/ 0 w 41"/>
                <a:gd name="T29" fmla="*/ 0 h 30"/>
                <a:gd name="T30" fmla="*/ 0 w 41"/>
                <a:gd name="T31" fmla="*/ 0 h 30"/>
                <a:gd name="T32" fmla="*/ 0 w 41"/>
                <a:gd name="T33" fmla="*/ 0 h 30"/>
                <a:gd name="T34" fmla="*/ 0 w 41"/>
                <a:gd name="T35" fmla="*/ 0 h 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30"/>
                <a:gd name="T56" fmla="*/ 41 w 41"/>
                <a:gd name="T57" fmla="*/ 30 h 3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30">
                  <a:moveTo>
                    <a:pt x="2" y="0"/>
                  </a:moveTo>
                  <a:lnTo>
                    <a:pt x="9" y="2"/>
                  </a:lnTo>
                  <a:lnTo>
                    <a:pt x="15" y="4"/>
                  </a:lnTo>
                  <a:lnTo>
                    <a:pt x="21" y="5"/>
                  </a:lnTo>
                  <a:lnTo>
                    <a:pt x="26" y="8"/>
                  </a:lnTo>
                  <a:lnTo>
                    <a:pt x="31" y="9"/>
                  </a:lnTo>
                  <a:lnTo>
                    <a:pt x="34" y="13"/>
                  </a:lnTo>
                  <a:lnTo>
                    <a:pt x="38" y="18"/>
                  </a:lnTo>
                  <a:lnTo>
                    <a:pt x="41" y="26"/>
                  </a:lnTo>
                  <a:lnTo>
                    <a:pt x="34" y="29"/>
                  </a:lnTo>
                  <a:lnTo>
                    <a:pt x="28" y="30"/>
                  </a:lnTo>
                  <a:lnTo>
                    <a:pt x="21" y="29"/>
                  </a:lnTo>
                  <a:lnTo>
                    <a:pt x="15" y="25"/>
                  </a:lnTo>
                  <a:lnTo>
                    <a:pt x="9" y="18"/>
                  </a:lnTo>
                  <a:lnTo>
                    <a:pt x="4" y="12"/>
                  </a:lnTo>
                  <a:lnTo>
                    <a:pt x="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9" name="Freeform 477"/>
            <p:cNvSpPr>
              <a:spLocks/>
            </p:cNvSpPr>
            <p:nvPr/>
          </p:nvSpPr>
          <p:spPr bwMode="auto">
            <a:xfrm>
              <a:off x="6564" y="3915"/>
              <a:ext cx="81" cy="13"/>
            </a:xfrm>
            <a:custGeom>
              <a:avLst/>
              <a:gdLst>
                <a:gd name="T0" fmla="*/ 0 w 325"/>
                <a:gd name="T1" fmla="*/ 0 h 53"/>
                <a:gd name="T2" fmla="*/ 0 w 325"/>
                <a:gd name="T3" fmla="*/ 0 h 53"/>
                <a:gd name="T4" fmla="*/ 0 w 325"/>
                <a:gd name="T5" fmla="*/ 0 h 53"/>
                <a:gd name="T6" fmla="*/ 0 w 325"/>
                <a:gd name="T7" fmla="*/ 0 h 53"/>
                <a:gd name="T8" fmla="*/ 0 w 325"/>
                <a:gd name="T9" fmla="*/ 0 h 53"/>
                <a:gd name="T10" fmla="*/ 0 w 325"/>
                <a:gd name="T11" fmla="*/ 0 h 53"/>
                <a:gd name="T12" fmla="*/ 0 w 325"/>
                <a:gd name="T13" fmla="*/ 0 h 53"/>
                <a:gd name="T14" fmla="*/ 0 w 325"/>
                <a:gd name="T15" fmla="*/ 0 h 53"/>
                <a:gd name="T16" fmla="*/ 0 w 325"/>
                <a:gd name="T17" fmla="*/ 0 h 53"/>
                <a:gd name="T18" fmla="*/ 0 w 325"/>
                <a:gd name="T19" fmla="*/ 0 h 53"/>
                <a:gd name="T20" fmla="*/ 0 w 325"/>
                <a:gd name="T21" fmla="*/ 0 h 53"/>
                <a:gd name="T22" fmla="*/ 0 w 325"/>
                <a:gd name="T23" fmla="*/ 0 h 53"/>
                <a:gd name="T24" fmla="*/ 0 w 325"/>
                <a:gd name="T25" fmla="*/ 0 h 53"/>
                <a:gd name="T26" fmla="*/ 0 w 325"/>
                <a:gd name="T27" fmla="*/ 0 h 53"/>
                <a:gd name="T28" fmla="*/ 0 w 325"/>
                <a:gd name="T29" fmla="*/ 0 h 53"/>
                <a:gd name="T30" fmla="*/ 0 w 325"/>
                <a:gd name="T31" fmla="*/ 0 h 53"/>
                <a:gd name="T32" fmla="*/ 0 w 325"/>
                <a:gd name="T33" fmla="*/ 0 h 53"/>
                <a:gd name="T34" fmla="*/ 0 w 325"/>
                <a:gd name="T35" fmla="*/ 0 h 53"/>
                <a:gd name="T36" fmla="*/ 0 w 325"/>
                <a:gd name="T37" fmla="*/ 0 h 53"/>
                <a:gd name="T38" fmla="*/ 0 w 325"/>
                <a:gd name="T39" fmla="*/ 0 h 53"/>
                <a:gd name="T40" fmla="*/ 0 w 325"/>
                <a:gd name="T41" fmla="*/ 0 h 53"/>
                <a:gd name="T42" fmla="*/ 0 w 325"/>
                <a:gd name="T43" fmla="*/ 0 h 53"/>
                <a:gd name="T44" fmla="*/ 0 w 325"/>
                <a:gd name="T45" fmla="*/ 0 h 53"/>
                <a:gd name="T46" fmla="*/ 0 w 325"/>
                <a:gd name="T47" fmla="*/ 0 h 53"/>
                <a:gd name="T48" fmla="*/ 0 w 325"/>
                <a:gd name="T49" fmla="*/ 0 h 53"/>
                <a:gd name="T50" fmla="*/ 0 w 325"/>
                <a:gd name="T51" fmla="*/ 0 h 53"/>
                <a:gd name="T52" fmla="*/ 0 w 325"/>
                <a:gd name="T53" fmla="*/ 0 h 53"/>
                <a:gd name="T54" fmla="*/ 0 w 325"/>
                <a:gd name="T55" fmla="*/ 0 h 53"/>
                <a:gd name="T56" fmla="*/ 0 w 325"/>
                <a:gd name="T57" fmla="*/ 0 h 53"/>
                <a:gd name="T58" fmla="*/ 0 w 325"/>
                <a:gd name="T59" fmla="*/ 0 h 53"/>
                <a:gd name="T60" fmla="*/ 0 w 325"/>
                <a:gd name="T61" fmla="*/ 0 h 53"/>
                <a:gd name="T62" fmla="*/ 0 w 325"/>
                <a:gd name="T63" fmla="*/ 0 h 53"/>
                <a:gd name="T64" fmla="*/ 0 w 325"/>
                <a:gd name="T65" fmla="*/ 0 h 53"/>
                <a:gd name="T66" fmla="*/ 0 w 325"/>
                <a:gd name="T67" fmla="*/ 0 h 53"/>
                <a:gd name="T68" fmla="*/ 0 w 325"/>
                <a:gd name="T69" fmla="*/ 0 h 53"/>
                <a:gd name="T70" fmla="*/ 0 w 325"/>
                <a:gd name="T71" fmla="*/ 0 h 53"/>
                <a:gd name="T72" fmla="*/ 0 w 325"/>
                <a:gd name="T73" fmla="*/ 0 h 53"/>
                <a:gd name="T74" fmla="*/ 0 w 325"/>
                <a:gd name="T75" fmla="*/ 0 h 53"/>
                <a:gd name="T76" fmla="*/ 0 w 325"/>
                <a:gd name="T77" fmla="*/ 0 h 53"/>
                <a:gd name="T78" fmla="*/ 0 w 325"/>
                <a:gd name="T79" fmla="*/ 0 h 53"/>
                <a:gd name="T80" fmla="*/ 0 w 325"/>
                <a:gd name="T81" fmla="*/ 0 h 53"/>
                <a:gd name="T82" fmla="*/ 0 w 325"/>
                <a:gd name="T83" fmla="*/ 0 h 53"/>
                <a:gd name="T84" fmla="*/ 0 w 325"/>
                <a:gd name="T85" fmla="*/ 0 h 53"/>
                <a:gd name="T86" fmla="*/ 0 w 325"/>
                <a:gd name="T87" fmla="*/ 0 h 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5"/>
                <a:gd name="T133" fmla="*/ 0 h 53"/>
                <a:gd name="T134" fmla="*/ 325 w 325"/>
                <a:gd name="T135" fmla="*/ 53 h 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5" h="53">
                  <a:moveTo>
                    <a:pt x="5" y="0"/>
                  </a:moveTo>
                  <a:lnTo>
                    <a:pt x="24" y="0"/>
                  </a:lnTo>
                  <a:lnTo>
                    <a:pt x="44" y="1"/>
                  </a:lnTo>
                  <a:lnTo>
                    <a:pt x="64" y="3"/>
                  </a:lnTo>
                  <a:lnTo>
                    <a:pt x="84" y="4"/>
                  </a:lnTo>
                  <a:lnTo>
                    <a:pt x="105" y="5"/>
                  </a:lnTo>
                  <a:lnTo>
                    <a:pt x="124" y="7"/>
                  </a:lnTo>
                  <a:lnTo>
                    <a:pt x="143" y="8"/>
                  </a:lnTo>
                  <a:lnTo>
                    <a:pt x="165" y="10"/>
                  </a:lnTo>
                  <a:lnTo>
                    <a:pt x="183" y="11"/>
                  </a:lnTo>
                  <a:lnTo>
                    <a:pt x="202" y="13"/>
                  </a:lnTo>
                  <a:lnTo>
                    <a:pt x="223" y="16"/>
                  </a:lnTo>
                  <a:lnTo>
                    <a:pt x="242" y="18"/>
                  </a:lnTo>
                  <a:lnTo>
                    <a:pt x="261" y="21"/>
                  </a:lnTo>
                  <a:lnTo>
                    <a:pt x="282" y="24"/>
                  </a:lnTo>
                  <a:lnTo>
                    <a:pt x="301" y="27"/>
                  </a:lnTo>
                  <a:lnTo>
                    <a:pt x="320" y="30"/>
                  </a:lnTo>
                  <a:lnTo>
                    <a:pt x="325" y="34"/>
                  </a:lnTo>
                  <a:lnTo>
                    <a:pt x="325" y="39"/>
                  </a:lnTo>
                  <a:lnTo>
                    <a:pt x="323" y="46"/>
                  </a:lnTo>
                  <a:lnTo>
                    <a:pt x="323" y="53"/>
                  </a:lnTo>
                  <a:lnTo>
                    <a:pt x="304" y="50"/>
                  </a:lnTo>
                  <a:lnTo>
                    <a:pt x="285" y="49"/>
                  </a:lnTo>
                  <a:lnTo>
                    <a:pt x="267" y="47"/>
                  </a:lnTo>
                  <a:lnTo>
                    <a:pt x="249" y="46"/>
                  </a:lnTo>
                  <a:lnTo>
                    <a:pt x="230" y="44"/>
                  </a:lnTo>
                  <a:lnTo>
                    <a:pt x="212" y="43"/>
                  </a:lnTo>
                  <a:lnTo>
                    <a:pt x="191" y="40"/>
                  </a:lnTo>
                  <a:lnTo>
                    <a:pt x="173" y="39"/>
                  </a:lnTo>
                  <a:lnTo>
                    <a:pt x="154" y="38"/>
                  </a:lnTo>
                  <a:lnTo>
                    <a:pt x="133" y="36"/>
                  </a:lnTo>
                  <a:lnTo>
                    <a:pt x="115" y="34"/>
                  </a:lnTo>
                  <a:lnTo>
                    <a:pt x="96" y="32"/>
                  </a:lnTo>
                  <a:lnTo>
                    <a:pt x="78" y="29"/>
                  </a:lnTo>
                  <a:lnTo>
                    <a:pt x="61" y="26"/>
                  </a:lnTo>
                  <a:lnTo>
                    <a:pt x="44" y="23"/>
                  </a:lnTo>
                  <a:lnTo>
                    <a:pt x="27" y="20"/>
                  </a:lnTo>
                  <a:lnTo>
                    <a:pt x="21" y="18"/>
                  </a:lnTo>
                  <a:lnTo>
                    <a:pt x="15" y="17"/>
                  </a:lnTo>
                  <a:lnTo>
                    <a:pt x="7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80" name="Freeform 478"/>
            <p:cNvSpPr>
              <a:spLocks/>
            </p:cNvSpPr>
            <p:nvPr/>
          </p:nvSpPr>
          <p:spPr bwMode="auto">
            <a:xfrm>
              <a:off x="6853" y="3919"/>
              <a:ext cx="57" cy="45"/>
            </a:xfrm>
            <a:custGeom>
              <a:avLst/>
              <a:gdLst>
                <a:gd name="T0" fmla="*/ 0 w 229"/>
                <a:gd name="T1" fmla="*/ 0 h 178"/>
                <a:gd name="T2" fmla="*/ 0 w 229"/>
                <a:gd name="T3" fmla="*/ 0 h 178"/>
                <a:gd name="T4" fmla="*/ 0 w 229"/>
                <a:gd name="T5" fmla="*/ 0 h 178"/>
                <a:gd name="T6" fmla="*/ 0 w 229"/>
                <a:gd name="T7" fmla="*/ 0 h 178"/>
                <a:gd name="T8" fmla="*/ 0 w 229"/>
                <a:gd name="T9" fmla="*/ 0 h 178"/>
                <a:gd name="T10" fmla="*/ 0 w 229"/>
                <a:gd name="T11" fmla="*/ 0 h 178"/>
                <a:gd name="T12" fmla="*/ 0 w 229"/>
                <a:gd name="T13" fmla="*/ 0 h 178"/>
                <a:gd name="T14" fmla="*/ 0 w 229"/>
                <a:gd name="T15" fmla="*/ 0 h 178"/>
                <a:gd name="T16" fmla="*/ 0 w 229"/>
                <a:gd name="T17" fmla="*/ 0 h 178"/>
                <a:gd name="T18" fmla="*/ 0 w 229"/>
                <a:gd name="T19" fmla="*/ 0 h 178"/>
                <a:gd name="T20" fmla="*/ 0 w 229"/>
                <a:gd name="T21" fmla="*/ 0 h 178"/>
                <a:gd name="T22" fmla="*/ 0 w 229"/>
                <a:gd name="T23" fmla="*/ 0 h 178"/>
                <a:gd name="T24" fmla="*/ 0 w 229"/>
                <a:gd name="T25" fmla="*/ 0 h 178"/>
                <a:gd name="T26" fmla="*/ 0 w 229"/>
                <a:gd name="T27" fmla="*/ 0 h 178"/>
                <a:gd name="T28" fmla="*/ 0 w 229"/>
                <a:gd name="T29" fmla="*/ 0 h 178"/>
                <a:gd name="T30" fmla="*/ 0 w 229"/>
                <a:gd name="T31" fmla="*/ 0 h 178"/>
                <a:gd name="T32" fmla="*/ 0 w 229"/>
                <a:gd name="T33" fmla="*/ 0 h 178"/>
                <a:gd name="T34" fmla="*/ 0 w 229"/>
                <a:gd name="T35" fmla="*/ 0 h 178"/>
                <a:gd name="T36" fmla="*/ 0 w 229"/>
                <a:gd name="T37" fmla="*/ 0 h 178"/>
                <a:gd name="T38" fmla="*/ 0 w 229"/>
                <a:gd name="T39" fmla="*/ 0 h 178"/>
                <a:gd name="T40" fmla="*/ 0 w 229"/>
                <a:gd name="T41" fmla="*/ 0 h 178"/>
                <a:gd name="T42" fmla="*/ 0 w 229"/>
                <a:gd name="T43" fmla="*/ 0 h 178"/>
                <a:gd name="T44" fmla="*/ 0 w 229"/>
                <a:gd name="T45" fmla="*/ 0 h 178"/>
                <a:gd name="T46" fmla="*/ 0 w 229"/>
                <a:gd name="T47" fmla="*/ 0 h 178"/>
                <a:gd name="T48" fmla="*/ 0 w 229"/>
                <a:gd name="T49" fmla="*/ 0 h 178"/>
                <a:gd name="T50" fmla="*/ 0 w 229"/>
                <a:gd name="T51" fmla="*/ 0 h 178"/>
                <a:gd name="T52" fmla="*/ 0 w 229"/>
                <a:gd name="T53" fmla="*/ 0 h 178"/>
                <a:gd name="T54" fmla="*/ 0 w 229"/>
                <a:gd name="T55" fmla="*/ 0 h 178"/>
                <a:gd name="T56" fmla="*/ 0 w 229"/>
                <a:gd name="T57" fmla="*/ 0 h 178"/>
                <a:gd name="T58" fmla="*/ 0 w 229"/>
                <a:gd name="T59" fmla="*/ 0 h 178"/>
                <a:gd name="T60" fmla="*/ 0 w 229"/>
                <a:gd name="T61" fmla="*/ 0 h 178"/>
                <a:gd name="T62" fmla="*/ 0 w 229"/>
                <a:gd name="T63" fmla="*/ 0 h 178"/>
                <a:gd name="T64" fmla="*/ 0 w 229"/>
                <a:gd name="T65" fmla="*/ 0 h 178"/>
                <a:gd name="T66" fmla="*/ 0 w 229"/>
                <a:gd name="T67" fmla="*/ 0 h 178"/>
                <a:gd name="T68" fmla="*/ 0 w 229"/>
                <a:gd name="T69" fmla="*/ 0 h 178"/>
                <a:gd name="T70" fmla="*/ 0 w 229"/>
                <a:gd name="T71" fmla="*/ 0 h 178"/>
                <a:gd name="T72" fmla="*/ 0 w 229"/>
                <a:gd name="T73" fmla="*/ 0 h 178"/>
                <a:gd name="T74" fmla="*/ 0 w 229"/>
                <a:gd name="T75" fmla="*/ 0 h 178"/>
                <a:gd name="T76" fmla="*/ 0 w 229"/>
                <a:gd name="T77" fmla="*/ 0 h 178"/>
                <a:gd name="T78" fmla="*/ 0 w 229"/>
                <a:gd name="T79" fmla="*/ 0 h 178"/>
                <a:gd name="T80" fmla="*/ 0 w 229"/>
                <a:gd name="T81" fmla="*/ 0 h 178"/>
                <a:gd name="T82" fmla="*/ 0 w 229"/>
                <a:gd name="T83" fmla="*/ 0 h 178"/>
                <a:gd name="T84" fmla="*/ 0 w 229"/>
                <a:gd name="T85" fmla="*/ 0 h 178"/>
                <a:gd name="T86" fmla="*/ 0 w 229"/>
                <a:gd name="T87" fmla="*/ 0 h 178"/>
                <a:gd name="T88" fmla="*/ 0 w 229"/>
                <a:gd name="T89" fmla="*/ 0 h 1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29"/>
                <a:gd name="T136" fmla="*/ 0 h 178"/>
                <a:gd name="T137" fmla="*/ 229 w 229"/>
                <a:gd name="T138" fmla="*/ 178 h 1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29" h="178">
                  <a:moveTo>
                    <a:pt x="176" y="0"/>
                  </a:moveTo>
                  <a:lnTo>
                    <a:pt x="189" y="3"/>
                  </a:lnTo>
                  <a:lnTo>
                    <a:pt x="200" y="9"/>
                  </a:lnTo>
                  <a:lnTo>
                    <a:pt x="210" y="16"/>
                  </a:lnTo>
                  <a:lnTo>
                    <a:pt x="217" y="26"/>
                  </a:lnTo>
                  <a:lnTo>
                    <a:pt x="222" y="34"/>
                  </a:lnTo>
                  <a:lnTo>
                    <a:pt x="226" y="46"/>
                  </a:lnTo>
                  <a:lnTo>
                    <a:pt x="229" y="58"/>
                  </a:lnTo>
                  <a:lnTo>
                    <a:pt x="229" y="71"/>
                  </a:lnTo>
                  <a:lnTo>
                    <a:pt x="228" y="83"/>
                  </a:lnTo>
                  <a:lnTo>
                    <a:pt x="225" y="95"/>
                  </a:lnTo>
                  <a:lnTo>
                    <a:pt x="220" y="107"/>
                  </a:lnTo>
                  <a:lnTo>
                    <a:pt x="217" y="120"/>
                  </a:lnTo>
                  <a:lnTo>
                    <a:pt x="211" y="131"/>
                  </a:lnTo>
                  <a:lnTo>
                    <a:pt x="205" y="143"/>
                  </a:lnTo>
                  <a:lnTo>
                    <a:pt x="196" y="152"/>
                  </a:lnTo>
                  <a:lnTo>
                    <a:pt x="189" y="162"/>
                  </a:lnTo>
                  <a:lnTo>
                    <a:pt x="189" y="156"/>
                  </a:lnTo>
                  <a:lnTo>
                    <a:pt x="191" y="148"/>
                  </a:lnTo>
                  <a:lnTo>
                    <a:pt x="193" y="140"/>
                  </a:lnTo>
                  <a:lnTo>
                    <a:pt x="194" y="133"/>
                  </a:lnTo>
                  <a:lnTo>
                    <a:pt x="195" y="124"/>
                  </a:lnTo>
                  <a:lnTo>
                    <a:pt x="196" y="116"/>
                  </a:lnTo>
                  <a:lnTo>
                    <a:pt x="198" y="108"/>
                  </a:lnTo>
                  <a:lnTo>
                    <a:pt x="200" y="103"/>
                  </a:lnTo>
                  <a:lnTo>
                    <a:pt x="199" y="95"/>
                  </a:lnTo>
                  <a:lnTo>
                    <a:pt x="199" y="92"/>
                  </a:lnTo>
                  <a:lnTo>
                    <a:pt x="198" y="89"/>
                  </a:lnTo>
                  <a:lnTo>
                    <a:pt x="198" y="90"/>
                  </a:lnTo>
                  <a:lnTo>
                    <a:pt x="194" y="91"/>
                  </a:lnTo>
                  <a:lnTo>
                    <a:pt x="193" y="96"/>
                  </a:lnTo>
                  <a:lnTo>
                    <a:pt x="188" y="104"/>
                  </a:lnTo>
                  <a:lnTo>
                    <a:pt x="184" y="117"/>
                  </a:lnTo>
                  <a:lnTo>
                    <a:pt x="177" y="124"/>
                  </a:lnTo>
                  <a:lnTo>
                    <a:pt x="170" y="132"/>
                  </a:lnTo>
                  <a:lnTo>
                    <a:pt x="164" y="138"/>
                  </a:lnTo>
                  <a:lnTo>
                    <a:pt x="159" y="146"/>
                  </a:lnTo>
                  <a:lnTo>
                    <a:pt x="153" y="152"/>
                  </a:lnTo>
                  <a:lnTo>
                    <a:pt x="147" y="159"/>
                  </a:lnTo>
                  <a:lnTo>
                    <a:pt x="140" y="164"/>
                  </a:lnTo>
                  <a:lnTo>
                    <a:pt x="132" y="170"/>
                  </a:lnTo>
                  <a:lnTo>
                    <a:pt x="135" y="159"/>
                  </a:lnTo>
                  <a:lnTo>
                    <a:pt x="140" y="149"/>
                  </a:lnTo>
                  <a:lnTo>
                    <a:pt x="143" y="138"/>
                  </a:lnTo>
                  <a:lnTo>
                    <a:pt x="148" y="129"/>
                  </a:lnTo>
                  <a:lnTo>
                    <a:pt x="149" y="123"/>
                  </a:lnTo>
                  <a:lnTo>
                    <a:pt x="152" y="118"/>
                  </a:lnTo>
                  <a:lnTo>
                    <a:pt x="154" y="112"/>
                  </a:lnTo>
                  <a:lnTo>
                    <a:pt x="157" y="107"/>
                  </a:lnTo>
                  <a:lnTo>
                    <a:pt x="158" y="102"/>
                  </a:lnTo>
                  <a:lnTo>
                    <a:pt x="159" y="96"/>
                  </a:lnTo>
                  <a:lnTo>
                    <a:pt x="159" y="91"/>
                  </a:lnTo>
                  <a:lnTo>
                    <a:pt x="160" y="85"/>
                  </a:lnTo>
                  <a:lnTo>
                    <a:pt x="152" y="87"/>
                  </a:lnTo>
                  <a:lnTo>
                    <a:pt x="147" y="92"/>
                  </a:lnTo>
                  <a:lnTo>
                    <a:pt x="140" y="96"/>
                  </a:lnTo>
                  <a:lnTo>
                    <a:pt x="135" y="103"/>
                  </a:lnTo>
                  <a:lnTo>
                    <a:pt x="131" y="107"/>
                  </a:lnTo>
                  <a:lnTo>
                    <a:pt x="128" y="113"/>
                  </a:lnTo>
                  <a:lnTo>
                    <a:pt x="125" y="120"/>
                  </a:lnTo>
                  <a:lnTo>
                    <a:pt x="122" y="127"/>
                  </a:lnTo>
                  <a:lnTo>
                    <a:pt x="117" y="134"/>
                  </a:lnTo>
                  <a:lnTo>
                    <a:pt x="113" y="142"/>
                  </a:lnTo>
                  <a:lnTo>
                    <a:pt x="108" y="147"/>
                  </a:lnTo>
                  <a:lnTo>
                    <a:pt x="105" y="156"/>
                  </a:lnTo>
                  <a:lnTo>
                    <a:pt x="100" y="161"/>
                  </a:lnTo>
                  <a:lnTo>
                    <a:pt x="95" y="167"/>
                  </a:lnTo>
                  <a:lnTo>
                    <a:pt x="89" y="173"/>
                  </a:lnTo>
                  <a:lnTo>
                    <a:pt x="82" y="178"/>
                  </a:lnTo>
                  <a:lnTo>
                    <a:pt x="81" y="172"/>
                  </a:lnTo>
                  <a:lnTo>
                    <a:pt x="83" y="165"/>
                  </a:lnTo>
                  <a:lnTo>
                    <a:pt x="86" y="158"/>
                  </a:lnTo>
                  <a:lnTo>
                    <a:pt x="89" y="152"/>
                  </a:lnTo>
                  <a:lnTo>
                    <a:pt x="92" y="145"/>
                  </a:lnTo>
                  <a:lnTo>
                    <a:pt x="95" y="137"/>
                  </a:lnTo>
                  <a:lnTo>
                    <a:pt x="99" y="131"/>
                  </a:lnTo>
                  <a:lnTo>
                    <a:pt x="102" y="124"/>
                  </a:lnTo>
                  <a:lnTo>
                    <a:pt x="105" y="118"/>
                  </a:lnTo>
                  <a:lnTo>
                    <a:pt x="108" y="111"/>
                  </a:lnTo>
                  <a:lnTo>
                    <a:pt x="110" y="105"/>
                  </a:lnTo>
                  <a:lnTo>
                    <a:pt x="111" y="100"/>
                  </a:lnTo>
                  <a:lnTo>
                    <a:pt x="110" y="94"/>
                  </a:lnTo>
                  <a:lnTo>
                    <a:pt x="108" y="92"/>
                  </a:lnTo>
                  <a:lnTo>
                    <a:pt x="104" y="87"/>
                  </a:lnTo>
                  <a:lnTo>
                    <a:pt x="100" y="85"/>
                  </a:lnTo>
                  <a:lnTo>
                    <a:pt x="89" y="94"/>
                  </a:lnTo>
                  <a:lnTo>
                    <a:pt x="81" y="104"/>
                  </a:lnTo>
                  <a:lnTo>
                    <a:pt x="78" y="109"/>
                  </a:lnTo>
                  <a:lnTo>
                    <a:pt x="75" y="114"/>
                  </a:lnTo>
                  <a:lnTo>
                    <a:pt x="72" y="121"/>
                  </a:lnTo>
                  <a:lnTo>
                    <a:pt x="70" y="126"/>
                  </a:lnTo>
                  <a:lnTo>
                    <a:pt x="66" y="133"/>
                  </a:lnTo>
                  <a:lnTo>
                    <a:pt x="65" y="138"/>
                  </a:lnTo>
                  <a:lnTo>
                    <a:pt x="63" y="145"/>
                  </a:lnTo>
                  <a:lnTo>
                    <a:pt x="60" y="150"/>
                  </a:lnTo>
                  <a:lnTo>
                    <a:pt x="57" y="156"/>
                  </a:lnTo>
                  <a:lnTo>
                    <a:pt x="55" y="162"/>
                  </a:lnTo>
                  <a:lnTo>
                    <a:pt x="53" y="167"/>
                  </a:lnTo>
                  <a:lnTo>
                    <a:pt x="51" y="175"/>
                  </a:lnTo>
                  <a:lnTo>
                    <a:pt x="45" y="175"/>
                  </a:lnTo>
                  <a:lnTo>
                    <a:pt x="40" y="175"/>
                  </a:lnTo>
                  <a:lnTo>
                    <a:pt x="33" y="175"/>
                  </a:lnTo>
                  <a:lnTo>
                    <a:pt x="29" y="175"/>
                  </a:lnTo>
                  <a:lnTo>
                    <a:pt x="33" y="165"/>
                  </a:lnTo>
                  <a:lnTo>
                    <a:pt x="39" y="156"/>
                  </a:lnTo>
                  <a:lnTo>
                    <a:pt x="42" y="146"/>
                  </a:lnTo>
                  <a:lnTo>
                    <a:pt x="45" y="136"/>
                  </a:lnTo>
                  <a:lnTo>
                    <a:pt x="46" y="126"/>
                  </a:lnTo>
                  <a:lnTo>
                    <a:pt x="47" y="117"/>
                  </a:lnTo>
                  <a:lnTo>
                    <a:pt x="46" y="108"/>
                  </a:lnTo>
                  <a:lnTo>
                    <a:pt x="46" y="99"/>
                  </a:lnTo>
                  <a:lnTo>
                    <a:pt x="43" y="90"/>
                  </a:lnTo>
                  <a:lnTo>
                    <a:pt x="40" y="81"/>
                  </a:lnTo>
                  <a:lnTo>
                    <a:pt x="35" y="71"/>
                  </a:lnTo>
                  <a:lnTo>
                    <a:pt x="31" y="65"/>
                  </a:lnTo>
                  <a:lnTo>
                    <a:pt x="23" y="56"/>
                  </a:lnTo>
                  <a:lnTo>
                    <a:pt x="17" y="51"/>
                  </a:lnTo>
                  <a:lnTo>
                    <a:pt x="8" y="43"/>
                  </a:lnTo>
                  <a:lnTo>
                    <a:pt x="0" y="40"/>
                  </a:lnTo>
                  <a:lnTo>
                    <a:pt x="10" y="34"/>
                  </a:lnTo>
                  <a:lnTo>
                    <a:pt x="20" y="31"/>
                  </a:lnTo>
                  <a:lnTo>
                    <a:pt x="31" y="29"/>
                  </a:lnTo>
                  <a:lnTo>
                    <a:pt x="42" y="26"/>
                  </a:lnTo>
                  <a:lnTo>
                    <a:pt x="53" y="23"/>
                  </a:lnTo>
                  <a:lnTo>
                    <a:pt x="64" y="20"/>
                  </a:lnTo>
                  <a:lnTo>
                    <a:pt x="75" y="19"/>
                  </a:lnTo>
                  <a:lnTo>
                    <a:pt x="87" y="18"/>
                  </a:lnTo>
                  <a:lnTo>
                    <a:pt x="98" y="15"/>
                  </a:lnTo>
                  <a:lnTo>
                    <a:pt x="108" y="14"/>
                  </a:lnTo>
                  <a:lnTo>
                    <a:pt x="119" y="11"/>
                  </a:lnTo>
                  <a:lnTo>
                    <a:pt x="131" y="10"/>
                  </a:lnTo>
                  <a:lnTo>
                    <a:pt x="142" y="7"/>
                  </a:lnTo>
                  <a:lnTo>
                    <a:pt x="153" y="5"/>
                  </a:lnTo>
                  <a:lnTo>
                    <a:pt x="164" y="2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FF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81" name="Freeform 479"/>
            <p:cNvSpPr>
              <a:spLocks/>
            </p:cNvSpPr>
            <p:nvPr/>
          </p:nvSpPr>
          <p:spPr bwMode="auto">
            <a:xfrm>
              <a:off x="6923" y="3919"/>
              <a:ext cx="53" cy="38"/>
            </a:xfrm>
            <a:custGeom>
              <a:avLst/>
              <a:gdLst>
                <a:gd name="T0" fmla="*/ 0 w 209"/>
                <a:gd name="T1" fmla="*/ 0 h 151"/>
                <a:gd name="T2" fmla="*/ 0 w 209"/>
                <a:gd name="T3" fmla="*/ 0 h 151"/>
                <a:gd name="T4" fmla="*/ 0 w 209"/>
                <a:gd name="T5" fmla="*/ 0 h 151"/>
                <a:gd name="T6" fmla="*/ 0 w 209"/>
                <a:gd name="T7" fmla="*/ 0 h 151"/>
                <a:gd name="T8" fmla="*/ 0 w 209"/>
                <a:gd name="T9" fmla="*/ 0 h 151"/>
                <a:gd name="T10" fmla="*/ 0 w 209"/>
                <a:gd name="T11" fmla="*/ 0 h 151"/>
                <a:gd name="T12" fmla="*/ 0 w 209"/>
                <a:gd name="T13" fmla="*/ 0 h 151"/>
                <a:gd name="T14" fmla="*/ 0 w 209"/>
                <a:gd name="T15" fmla="*/ 0 h 151"/>
                <a:gd name="T16" fmla="*/ 0 w 209"/>
                <a:gd name="T17" fmla="*/ 0 h 151"/>
                <a:gd name="T18" fmla="*/ 0 w 209"/>
                <a:gd name="T19" fmla="*/ 0 h 151"/>
                <a:gd name="T20" fmla="*/ 0 w 209"/>
                <a:gd name="T21" fmla="*/ 0 h 151"/>
                <a:gd name="T22" fmla="*/ 0 w 209"/>
                <a:gd name="T23" fmla="*/ 0 h 151"/>
                <a:gd name="T24" fmla="*/ 0 w 209"/>
                <a:gd name="T25" fmla="*/ 0 h 151"/>
                <a:gd name="T26" fmla="*/ 0 w 209"/>
                <a:gd name="T27" fmla="*/ 0 h 151"/>
                <a:gd name="T28" fmla="*/ 0 w 209"/>
                <a:gd name="T29" fmla="*/ 0 h 151"/>
                <a:gd name="T30" fmla="*/ 0 w 209"/>
                <a:gd name="T31" fmla="*/ 0 h 151"/>
                <a:gd name="T32" fmla="*/ 0 w 209"/>
                <a:gd name="T33" fmla="*/ 0 h 151"/>
                <a:gd name="T34" fmla="*/ 0 w 209"/>
                <a:gd name="T35" fmla="*/ 0 h 151"/>
                <a:gd name="T36" fmla="*/ 0 w 209"/>
                <a:gd name="T37" fmla="*/ 0 h 151"/>
                <a:gd name="T38" fmla="*/ 0 w 209"/>
                <a:gd name="T39" fmla="*/ 0 h 151"/>
                <a:gd name="T40" fmla="*/ 0 w 209"/>
                <a:gd name="T41" fmla="*/ 0 h 151"/>
                <a:gd name="T42" fmla="*/ 0 w 209"/>
                <a:gd name="T43" fmla="*/ 0 h 151"/>
                <a:gd name="T44" fmla="*/ 0 w 209"/>
                <a:gd name="T45" fmla="*/ 0 h 151"/>
                <a:gd name="T46" fmla="*/ 0 w 209"/>
                <a:gd name="T47" fmla="*/ 0 h 151"/>
                <a:gd name="T48" fmla="*/ 0 w 209"/>
                <a:gd name="T49" fmla="*/ 0 h 151"/>
                <a:gd name="T50" fmla="*/ 0 w 209"/>
                <a:gd name="T51" fmla="*/ 0 h 151"/>
                <a:gd name="T52" fmla="*/ 0 w 209"/>
                <a:gd name="T53" fmla="*/ 0 h 151"/>
                <a:gd name="T54" fmla="*/ 0 w 209"/>
                <a:gd name="T55" fmla="*/ 0 h 151"/>
                <a:gd name="T56" fmla="*/ 0 w 209"/>
                <a:gd name="T57" fmla="*/ 0 h 151"/>
                <a:gd name="T58" fmla="*/ 0 w 209"/>
                <a:gd name="T59" fmla="*/ 0 h 151"/>
                <a:gd name="T60" fmla="*/ 0 w 209"/>
                <a:gd name="T61" fmla="*/ 0 h 151"/>
                <a:gd name="T62" fmla="*/ 0 w 209"/>
                <a:gd name="T63" fmla="*/ 0 h 151"/>
                <a:gd name="T64" fmla="*/ 0 w 209"/>
                <a:gd name="T65" fmla="*/ 0 h 151"/>
                <a:gd name="T66" fmla="*/ 0 w 209"/>
                <a:gd name="T67" fmla="*/ 0 h 151"/>
                <a:gd name="T68" fmla="*/ 0 w 209"/>
                <a:gd name="T69" fmla="*/ 0 h 151"/>
                <a:gd name="T70" fmla="*/ 0 w 209"/>
                <a:gd name="T71" fmla="*/ 0 h 151"/>
                <a:gd name="T72" fmla="*/ 0 w 209"/>
                <a:gd name="T73" fmla="*/ 0 h 151"/>
                <a:gd name="T74" fmla="*/ 0 w 209"/>
                <a:gd name="T75" fmla="*/ 0 h 151"/>
                <a:gd name="T76" fmla="*/ 0 w 209"/>
                <a:gd name="T77" fmla="*/ 0 h 151"/>
                <a:gd name="T78" fmla="*/ 0 w 209"/>
                <a:gd name="T79" fmla="*/ 0 h 151"/>
                <a:gd name="T80" fmla="*/ 0 w 209"/>
                <a:gd name="T81" fmla="*/ 0 h 151"/>
                <a:gd name="T82" fmla="*/ 0 w 209"/>
                <a:gd name="T83" fmla="*/ 0 h 151"/>
                <a:gd name="T84" fmla="*/ 0 w 209"/>
                <a:gd name="T85" fmla="*/ 0 h 151"/>
                <a:gd name="T86" fmla="*/ 0 w 209"/>
                <a:gd name="T87" fmla="*/ 0 h 151"/>
                <a:gd name="T88" fmla="*/ 0 w 209"/>
                <a:gd name="T89" fmla="*/ 0 h 151"/>
                <a:gd name="T90" fmla="*/ 0 w 209"/>
                <a:gd name="T91" fmla="*/ 0 h 151"/>
                <a:gd name="T92" fmla="*/ 0 w 209"/>
                <a:gd name="T93" fmla="*/ 0 h 15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9"/>
                <a:gd name="T142" fmla="*/ 0 h 151"/>
                <a:gd name="T143" fmla="*/ 209 w 209"/>
                <a:gd name="T144" fmla="*/ 151 h 15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9" h="151">
                  <a:moveTo>
                    <a:pt x="185" y="1"/>
                  </a:moveTo>
                  <a:lnTo>
                    <a:pt x="191" y="0"/>
                  </a:lnTo>
                  <a:lnTo>
                    <a:pt x="195" y="0"/>
                  </a:lnTo>
                  <a:lnTo>
                    <a:pt x="198" y="2"/>
                  </a:lnTo>
                  <a:lnTo>
                    <a:pt x="203" y="6"/>
                  </a:lnTo>
                  <a:lnTo>
                    <a:pt x="203" y="10"/>
                  </a:lnTo>
                  <a:lnTo>
                    <a:pt x="204" y="14"/>
                  </a:lnTo>
                  <a:lnTo>
                    <a:pt x="204" y="19"/>
                  </a:lnTo>
                  <a:lnTo>
                    <a:pt x="206" y="25"/>
                  </a:lnTo>
                  <a:lnTo>
                    <a:pt x="204" y="30"/>
                  </a:lnTo>
                  <a:lnTo>
                    <a:pt x="203" y="37"/>
                  </a:lnTo>
                  <a:lnTo>
                    <a:pt x="203" y="42"/>
                  </a:lnTo>
                  <a:lnTo>
                    <a:pt x="203" y="48"/>
                  </a:lnTo>
                  <a:lnTo>
                    <a:pt x="203" y="53"/>
                  </a:lnTo>
                  <a:lnTo>
                    <a:pt x="203" y="59"/>
                  </a:lnTo>
                  <a:lnTo>
                    <a:pt x="203" y="64"/>
                  </a:lnTo>
                  <a:lnTo>
                    <a:pt x="204" y="69"/>
                  </a:lnTo>
                  <a:lnTo>
                    <a:pt x="192" y="67"/>
                  </a:lnTo>
                  <a:lnTo>
                    <a:pt x="184" y="67"/>
                  </a:lnTo>
                  <a:lnTo>
                    <a:pt x="174" y="67"/>
                  </a:lnTo>
                  <a:lnTo>
                    <a:pt x="167" y="70"/>
                  </a:lnTo>
                  <a:lnTo>
                    <a:pt x="159" y="72"/>
                  </a:lnTo>
                  <a:lnTo>
                    <a:pt x="153" y="77"/>
                  </a:lnTo>
                  <a:lnTo>
                    <a:pt x="147" y="83"/>
                  </a:lnTo>
                  <a:lnTo>
                    <a:pt x="142" y="91"/>
                  </a:lnTo>
                  <a:lnTo>
                    <a:pt x="149" y="91"/>
                  </a:lnTo>
                  <a:lnTo>
                    <a:pt x="156" y="91"/>
                  </a:lnTo>
                  <a:lnTo>
                    <a:pt x="165" y="91"/>
                  </a:lnTo>
                  <a:lnTo>
                    <a:pt x="173" y="91"/>
                  </a:lnTo>
                  <a:lnTo>
                    <a:pt x="179" y="90"/>
                  </a:lnTo>
                  <a:lnTo>
                    <a:pt x="189" y="88"/>
                  </a:lnTo>
                  <a:lnTo>
                    <a:pt x="196" y="87"/>
                  </a:lnTo>
                  <a:lnTo>
                    <a:pt x="204" y="86"/>
                  </a:lnTo>
                  <a:lnTo>
                    <a:pt x="206" y="94"/>
                  </a:lnTo>
                  <a:lnTo>
                    <a:pt x="207" y="101"/>
                  </a:lnTo>
                  <a:lnTo>
                    <a:pt x="208" y="108"/>
                  </a:lnTo>
                  <a:lnTo>
                    <a:pt x="209" y="115"/>
                  </a:lnTo>
                  <a:lnTo>
                    <a:pt x="201" y="115"/>
                  </a:lnTo>
                  <a:lnTo>
                    <a:pt x="191" y="115"/>
                  </a:lnTo>
                  <a:lnTo>
                    <a:pt x="183" y="115"/>
                  </a:lnTo>
                  <a:lnTo>
                    <a:pt x="175" y="118"/>
                  </a:lnTo>
                  <a:lnTo>
                    <a:pt x="166" y="119"/>
                  </a:lnTo>
                  <a:lnTo>
                    <a:pt x="157" y="121"/>
                  </a:lnTo>
                  <a:lnTo>
                    <a:pt x="149" y="122"/>
                  </a:lnTo>
                  <a:lnTo>
                    <a:pt x="143" y="125"/>
                  </a:lnTo>
                  <a:lnTo>
                    <a:pt x="133" y="125"/>
                  </a:lnTo>
                  <a:lnTo>
                    <a:pt x="126" y="127"/>
                  </a:lnTo>
                  <a:lnTo>
                    <a:pt x="119" y="130"/>
                  </a:lnTo>
                  <a:lnTo>
                    <a:pt x="112" y="132"/>
                  </a:lnTo>
                  <a:lnTo>
                    <a:pt x="106" y="133"/>
                  </a:lnTo>
                  <a:lnTo>
                    <a:pt x="98" y="134"/>
                  </a:lnTo>
                  <a:lnTo>
                    <a:pt x="94" y="135"/>
                  </a:lnTo>
                  <a:lnTo>
                    <a:pt x="89" y="136"/>
                  </a:lnTo>
                  <a:lnTo>
                    <a:pt x="80" y="138"/>
                  </a:lnTo>
                  <a:lnTo>
                    <a:pt x="72" y="143"/>
                  </a:lnTo>
                  <a:lnTo>
                    <a:pt x="63" y="146"/>
                  </a:lnTo>
                  <a:lnTo>
                    <a:pt x="55" y="148"/>
                  </a:lnTo>
                  <a:lnTo>
                    <a:pt x="47" y="149"/>
                  </a:lnTo>
                  <a:lnTo>
                    <a:pt x="39" y="151"/>
                  </a:lnTo>
                  <a:lnTo>
                    <a:pt x="32" y="151"/>
                  </a:lnTo>
                  <a:lnTo>
                    <a:pt x="26" y="151"/>
                  </a:lnTo>
                  <a:lnTo>
                    <a:pt x="19" y="148"/>
                  </a:lnTo>
                  <a:lnTo>
                    <a:pt x="14" y="146"/>
                  </a:lnTo>
                  <a:lnTo>
                    <a:pt x="8" y="141"/>
                  </a:lnTo>
                  <a:lnTo>
                    <a:pt x="6" y="136"/>
                  </a:lnTo>
                  <a:lnTo>
                    <a:pt x="3" y="130"/>
                  </a:lnTo>
                  <a:lnTo>
                    <a:pt x="2" y="122"/>
                  </a:lnTo>
                  <a:lnTo>
                    <a:pt x="2" y="112"/>
                  </a:lnTo>
                  <a:lnTo>
                    <a:pt x="6" y="103"/>
                  </a:lnTo>
                  <a:lnTo>
                    <a:pt x="1" y="85"/>
                  </a:lnTo>
                  <a:lnTo>
                    <a:pt x="0" y="72"/>
                  </a:lnTo>
                  <a:lnTo>
                    <a:pt x="1" y="61"/>
                  </a:lnTo>
                  <a:lnTo>
                    <a:pt x="6" y="53"/>
                  </a:lnTo>
                  <a:lnTo>
                    <a:pt x="12" y="45"/>
                  </a:lnTo>
                  <a:lnTo>
                    <a:pt x="20" y="40"/>
                  </a:lnTo>
                  <a:lnTo>
                    <a:pt x="29" y="35"/>
                  </a:lnTo>
                  <a:lnTo>
                    <a:pt x="41" y="32"/>
                  </a:lnTo>
                  <a:lnTo>
                    <a:pt x="53" y="30"/>
                  </a:lnTo>
                  <a:lnTo>
                    <a:pt x="65" y="28"/>
                  </a:lnTo>
                  <a:lnTo>
                    <a:pt x="78" y="25"/>
                  </a:lnTo>
                  <a:lnTo>
                    <a:pt x="91" y="24"/>
                  </a:lnTo>
                  <a:lnTo>
                    <a:pt x="103" y="21"/>
                  </a:lnTo>
                  <a:lnTo>
                    <a:pt x="116" y="20"/>
                  </a:lnTo>
                  <a:lnTo>
                    <a:pt x="129" y="16"/>
                  </a:lnTo>
                  <a:lnTo>
                    <a:pt x="139" y="13"/>
                  </a:lnTo>
                  <a:lnTo>
                    <a:pt x="144" y="12"/>
                  </a:lnTo>
                  <a:lnTo>
                    <a:pt x="151" y="11"/>
                  </a:lnTo>
                  <a:lnTo>
                    <a:pt x="156" y="10"/>
                  </a:lnTo>
                  <a:lnTo>
                    <a:pt x="162" y="7"/>
                  </a:lnTo>
                  <a:lnTo>
                    <a:pt x="167" y="5"/>
                  </a:lnTo>
                  <a:lnTo>
                    <a:pt x="172" y="3"/>
                  </a:lnTo>
                  <a:lnTo>
                    <a:pt x="178" y="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FFED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82" name="Freeform 480"/>
            <p:cNvSpPr>
              <a:spLocks/>
            </p:cNvSpPr>
            <p:nvPr/>
          </p:nvSpPr>
          <p:spPr bwMode="auto">
            <a:xfrm>
              <a:off x="7099" y="3923"/>
              <a:ext cx="63" cy="72"/>
            </a:xfrm>
            <a:custGeom>
              <a:avLst/>
              <a:gdLst>
                <a:gd name="T0" fmla="*/ 0 w 253"/>
                <a:gd name="T1" fmla="*/ 0 h 289"/>
                <a:gd name="T2" fmla="*/ 0 w 253"/>
                <a:gd name="T3" fmla="*/ 0 h 289"/>
                <a:gd name="T4" fmla="*/ 0 w 253"/>
                <a:gd name="T5" fmla="*/ 0 h 289"/>
                <a:gd name="T6" fmla="*/ 0 w 253"/>
                <a:gd name="T7" fmla="*/ 0 h 289"/>
                <a:gd name="T8" fmla="*/ 0 w 253"/>
                <a:gd name="T9" fmla="*/ 0 h 289"/>
                <a:gd name="T10" fmla="*/ 0 w 253"/>
                <a:gd name="T11" fmla="*/ 0 h 289"/>
                <a:gd name="T12" fmla="*/ 0 w 253"/>
                <a:gd name="T13" fmla="*/ 0 h 289"/>
                <a:gd name="T14" fmla="*/ 0 w 253"/>
                <a:gd name="T15" fmla="*/ 0 h 289"/>
                <a:gd name="T16" fmla="*/ 0 w 253"/>
                <a:gd name="T17" fmla="*/ 0 h 289"/>
                <a:gd name="T18" fmla="*/ 0 w 253"/>
                <a:gd name="T19" fmla="*/ 0 h 289"/>
                <a:gd name="T20" fmla="*/ 0 w 253"/>
                <a:gd name="T21" fmla="*/ 0 h 289"/>
                <a:gd name="T22" fmla="*/ 0 w 253"/>
                <a:gd name="T23" fmla="*/ 0 h 289"/>
                <a:gd name="T24" fmla="*/ 0 w 253"/>
                <a:gd name="T25" fmla="*/ 0 h 289"/>
                <a:gd name="T26" fmla="*/ 0 w 253"/>
                <a:gd name="T27" fmla="*/ 0 h 289"/>
                <a:gd name="T28" fmla="*/ 0 w 253"/>
                <a:gd name="T29" fmla="*/ 0 h 289"/>
                <a:gd name="T30" fmla="*/ 0 w 253"/>
                <a:gd name="T31" fmla="*/ 0 h 289"/>
                <a:gd name="T32" fmla="*/ 0 w 253"/>
                <a:gd name="T33" fmla="*/ 0 h 289"/>
                <a:gd name="T34" fmla="*/ 0 w 253"/>
                <a:gd name="T35" fmla="*/ 0 h 289"/>
                <a:gd name="T36" fmla="*/ 0 w 253"/>
                <a:gd name="T37" fmla="*/ 0 h 289"/>
                <a:gd name="T38" fmla="*/ 0 w 253"/>
                <a:gd name="T39" fmla="*/ 0 h 289"/>
                <a:gd name="T40" fmla="*/ 0 w 253"/>
                <a:gd name="T41" fmla="*/ 0 h 289"/>
                <a:gd name="T42" fmla="*/ 0 w 253"/>
                <a:gd name="T43" fmla="*/ 0 h 289"/>
                <a:gd name="T44" fmla="*/ 0 w 253"/>
                <a:gd name="T45" fmla="*/ 0 h 289"/>
                <a:gd name="T46" fmla="*/ 0 w 253"/>
                <a:gd name="T47" fmla="*/ 0 h 289"/>
                <a:gd name="T48" fmla="*/ 0 w 253"/>
                <a:gd name="T49" fmla="*/ 0 h 289"/>
                <a:gd name="T50" fmla="*/ 0 w 253"/>
                <a:gd name="T51" fmla="*/ 0 h 289"/>
                <a:gd name="T52" fmla="*/ 0 w 253"/>
                <a:gd name="T53" fmla="*/ 0 h 289"/>
                <a:gd name="T54" fmla="*/ 0 w 253"/>
                <a:gd name="T55" fmla="*/ 0 h 289"/>
                <a:gd name="T56" fmla="*/ 0 w 253"/>
                <a:gd name="T57" fmla="*/ 0 h 289"/>
                <a:gd name="T58" fmla="*/ 0 w 253"/>
                <a:gd name="T59" fmla="*/ 0 h 289"/>
                <a:gd name="T60" fmla="*/ 0 w 253"/>
                <a:gd name="T61" fmla="*/ 0 h 289"/>
                <a:gd name="T62" fmla="*/ 0 w 253"/>
                <a:gd name="T63" fmla="*/ 0 h 289"/>
                <a:gd name="T64" fmla="*/ 0 w 253"/>
                <a:gd name="T65" fmla="*/ 0 h 289"/>
                <a:gd name="T66" fmla="*/ 0 w 253"/>
                <a:gd name="T67" fmla="*/ 0 h 289"/>
                <a:gd name="T68" fmla="*/ 0 w 253"/>
                <a:gd name="T69" fmla="*/ 0 h 289"/>
                <a:gd name="T70" fmla="*/ 0 w 253"/>
                <a:gd name="T71" fmla="*/ 0 h 289"/>
                <a:gd name="T72" fmla="*/ 0 w 253"/>
                <a:gd name="T73" fmla="*/ 0 h 289"/>
                <a:gd name="T74" fmla="*/ 0 w 253"/>
                <a:gd name="T75" fmla="*/ 0 h 289"/>
                <a:gd name="T76" fmla="*/ 0 w 253"/>
                <a:gd name="T77" fmla="*/ 0 h 289"/>
                <a:gd name="T78" fmla="*/ 0 w 253"/>
                <a:gd name="T79" fmla="*/ 0 h 289"/>
                <a:gd name="T80" fmla="*/ 0 w 253"/>
                <a:gd name="T81" fmla="*/ 0 h 28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3"/>
                <a:gd name="T124" fmla="*/ 0 h 289"/>
                <a:gd name="T125" fmla="*/ 253 w 253"/>
                <a:gd name="T126" fmla="*/ 289 h 28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3" h="289">
                  <a:moveTo>
                    <a:pt x="252" y="142"/>
                  </a:moveTo>
                  <a:lnTo>
                    <a:pt x="250" y="152"/>
                  </a:lnTo>
                  <a:lnTo>
                    <a:pt x="249" y="162"/>
                  </a:lnTo>
                  <a:lnTo>
                    <a:pt x="247" y="171"/>
                  </a:lnTo>
                  <a:lnTo>
                    <a:pt x="246" y="181"/>
                  </a:lnTo>
                  <a:lnTo>
                    <a:pt x="243" y="188"/>
                  </a:lnTo>
                  <a:lnTo>
                    <a:pt x="241" y="197"/>
                  </a:lnTo>
                  <a:lnTo>
                    <a:pt x="237" y="205"/>
                  </a:lnTo>
                  <a:lnTo>
                    <a:pt x="233" y="214"/>
                  </a:lnTo>
                  <a:lnTo>
                    <a:pt x="229" y="221"/>
                  </a:lnTo>
                  <a:lnTo>
                    <a:pt x="224" y="227"/>
                  </a:lnTo>
                  <a:lnTo>
                    <a:pt x="220" y="235"/>
                  </a:lnTo>
                  <a:lnTo>
                    <a:pt x="215" y="241"/>
                  </a:lnTo>
                  <a:lnTo>
                    <a:pt x="209" y="246"/>
                  </a:lnTo>
                  <a:lnTo>
                    <a:pt x="203" y="252"/>
                  </a:lnTo>
                  <a:lnTo>
                    <a:pt x="197" y="257"/>
                  </a:lnTo>
                  <a:lnTo>
                    <a:pt x="191" y="263"/>
                  </a:lnTo>
                  <a:lnTo>
                    <a:pt x="178" y="270"/>
                  </a:lnTo>
                  <a:lnTo>
                    <a:pt x="165" y="278"/>
                  </a:lnTo>
                  <a:lnTo>
                    <a:pt x="152" y="282"/>
                  </a:lnTo>
                  <a:lnTo>
                    <a:pt x="140" y="286"/>
                  </a:lnTo>
                  <a:lnTo>
                    <a:pt x="125" y="289"/>
                  </a:lnTo>
                  <a:lnTo>
                    <a:pt x="111" y="289"/>
                  </a:lnTo>
                  <a:lnTo>
                    <a:pt x="97" y="288"/>
                  </a:lnTo>
                  <a:lnTo>
                    <a:pt x="84" y="285"/>
                  </a:lnTo>
                  <a:lnTo>
                    <a:pt x="70" y="280"/>
                  </a:lnTo>
                  <a:lnTo>
                    <a:pt x="59" y="273"/>
                  </a:lnTo>
                  <a:lnTo>
                    <a:pt x="46" y="266"/>
                  </a:lnTo>
                  <a:lnTo>
                    <a:pt x="36" y="257"/>
                  </a:lnTo>
                  <a:lnTo>
                    <a:pt x="26" y="244"/>
                  </a:lnTo>
                  <a:lnTo>
                    <a:pt x="18" y="231"/>
                  </a:lnTo>
                  <a:lnTo>
                    <a:pt x="12" y="216"/>
                  </a:lnTo>
                  <a:lnTo>
                    <a:pt x="7" y="200"/>
                  </a:lnTo>
                  <a:lnTo>
                    <a:pt x="3" y="185"/>
                  </a:lnTo>
                  <a:lnTo>
                    <a:pt x="1" y="170"/>
                  </a:lnTo>
                  <a:lnTo>
                    <a:pt x="0" y="155"/>
                  </a:lnTo>
                  <a:lnTo>
                    <a:pt x="1" y="140"/>
                  </a:lnTo>
                  <a:lnTo>
                    <a:pt x="1" y="125"/>
                  </a:lnTo>
                  <a:lnTo>
                    <a:pt x="3" y="110"/>
                  </a:lnTo>
                  <a:lnTo>
                    <a:pt x="7" y="96"/>
                  </a:lnTo>
                  <a:lnTo>
                    <a:pt x="12" y="83"/>
                  </a:lnTo>
                  <a:lnTo>
                    <a:pt x="17" y="69"/>
                  </a:lnTo>
                  <a:lnTo>
                    <a:pt x="24" y="57"/>
                  </a:lnTo>
                  <a:lnTo>
                    <a:pt x="31" y="46"/>
                  </a:lnTo>
                  <a:lnTo>
                    <a:pt x="41" y="37"/>
                  </a:lnTo>
                  <a:lnTo>
                    <a:pt x="50" y="27"/>
                  </a:lnTo>
                  <a:lnTo>
                    <a:pt x="62" y="20"/>
                  </a:lnTo>
                  <a:lnTo>
                    <a:pt x="76" y="15"/>
                  </a:lnTo>
                  <a:lnTo>
                    <a:pt x="91" y="12"/>
                  </a:lnTo>
                  <a:lnTo>
                    <a:pt x="105" y="6"/>
                  </a:lnTo>
                  <a:lnTo>
                    <a:pt x="119" y="5"/>
                  </a:lnTo>
                  <a:lnTo>
                    <a:pt x="131" y="2"/>
                  </a:lnTo>
                  <a:lnTo>
                    <a:pt x="144" y="1"/>
                  </a:lnTo>
                  <a:lnTo>
                    <a:pt x="155" y="0"/>
                  </a:lnTo>
                  <a:lnTo>
                    <a:pt x="166" y="0"/>
                  </a:lnTo>
                  <a:lnTo>
                    <a:pt x="176" y="1"/>
                  </a:lnTo>
                  <a:lnTo>
                    <a:pt x="185" y="3"/>
                  </a:lnTo>
                  <a:lnTo>
                    <a:pt x="194" y="4"/>
                  </a:lnTo>
                  <a:lnTo>
                    <a:pt x="202" y="5"/>
                  </a:lnTo>
                  <a:lnTo>
                    <a:pt x="209" y="9"/>
                  </a:lnTo>
                  <a:lnTo>
                    <a:pt x="215" y="13"/>
                  </a:lnTo>
                  <a:lnTo>
                    <a:pt x="220" y="15"/>
                  </a:lnTo>
                  <a:lnTo>
                    <a:pt x="226" y="20"/>
                  </a:lnTo>
                  <a:lnTo>
                    <a:pt x="231" y="26"/>
                  </a:lnTo>
                  <a:lnTo>
                    <a:pt x="236" y="31"/>
                  </a:lnTo>
                  <a:lnTo>
                    <a:pt x="238" y="37"/>
                  </a:lnTo>
                  <a:lnTo>
                    <a:pt x="242" y="42"/>
                  </a:lnTo>
                  <a:lnTo>
                    <a:pt x="244" y="49"/>
                  </a:lnTo>
                  <a:lnTo>
                    <a:pt x="247" y="56"/>
                  </a:lnTo>
                  <a:lnTo>
                    <a:pt x="248" y="62"/>
                  </a:lnTo>
                  <a:lnTo>
                    <a:pt x="249" y="69"/>
                  </a:lnTo>
                  <a:lnTo>
                    <a:pt x="250" y="76"/>
                  </a:lnTo>
                  <a:lnTo>
                    <a:pt x="252" y="83"/>
                  </a:lnTo>
                  <a:lnTo>
                    <a:pt x="252" y="90"/>
                  </a:lnTo>
                  <a:lnTo>
                    <a:pt x="252" y="98"/>
                  </a:lnTo>
                  <a:lnTo>
                    <a:pt x="252" y="105"/>
                  </a:lnTo>
                  <a:lnTo>
                    <a:pt x="253" y="112"/>
                  </a:lnTo>
                  <a:lnTo>
                    <a:pt x="252" y="120"/>
                  </a:lnTo>
                  <a:lnTo>
                    <a:pt x="252" y="128"/>
                  </a:lnTo>
                  <a:lnTo>
                    <a:pt x="252" y="134"/>
                  </a:lnTo>
                  <a:lnTo>
                    <a:pt x="252" y="1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83" name="Freeform 481"/>
            <p:cNvSpPr>
              <a:spLocks/>
            </p:cNvSpPr>
            <p:nvPr/>
          </p:nvSpPr>
          <p:spPr bwMode="auto">
            <a:xfrm>
              <a:off x="6512" y="3922"/>
              <a:ext cx="22" cy="21"/>
            </a:xfrm>
            <a:custGeom>
              <a:avLst/>
              <a:gdLst>
                <a:gd name="T0" fmla="*/ 0 w 91"/>
                <a:gd name="T1" fmla="*/ 0 h 83"/>
                <a:gd name="T2" fmla="*/ 0 w 91"/>
                <a:gd name="T3" fmla="*/ 0 h 83"/>
                <a:gd name="T4" fmla="*/ 0 w 91"/>
                <a:gd name="T5" fmla="*/ 0 h 83"/>
                <a:gd name="T6" fmla="*/ 0 w 91"/>
                <a:gd name="T7" fmla="*/ 0 h 83"/>
                <a:gd name="T8" fmla="*/ 0 w 91"/>
                <a:gd name="T9" fmla="*/ 0 h 83"/>
                <a:gd name="T10" fmla="*/ 0 w 91"/>
                <a:gd name="T11" fmla="*/ 0 h 83"/>
                <a:gd name="T12" fmla="*/ 0 w 91"/>
                <a:gd name="T13" fmla="*/ 0 h 83"/>
                <a:gd name="T14" fmla="*/ 0 w 91"/>
                <a:gd name="T15" fmla="*/ 0 h 83"/>
                <a:gd name="T16" fmla="*/ 0 w 91"/>
                <a:gd name="T17" fmla="*/ 0 h 83"/>
                <a:gd name="T18" fmla="*/ 0 w 91"/>
                <a:gd name="T19" fmla="*/ 0 h 83"/>
                <a:gd name="T20" fmla="*/ 0 w 91"/>
                <a:gd name="T21" fmla="*/ 0 h 83"/>
                <a:gd name="T22" fmla="*/ 0 w 91"/>
                <a:gd name="T23" fmla="*/ 0 h 83"/>
                <a:gd name="T24" fmla="*/ 0 w 91"/>
                <a:gd name="T25" fmla="*/ 0 h 83"/>
                <a:gd name="T26" fmla="*/ 0 w 91"/>
                <a:gd name="T27" fmla="*/ 0 h 83"/>
                <a:gd name="T28" fmla="*/ 0 w 91"/>
                <a:gd name="T29" fmla="*/ 0 h 83"/>
                <a:gd name="T30" fmla="*/ 0 w 91"/>
                <a:gd name="T31" fmla="*/ 0 h 83"/>
                <a:gd name="T32" fmla="*/ 0 w 91"/>
                <a:gd name="T33" fmla="*/ 0 h 83"/>
                <a:gd name="T34" fmla="*/ 0 w 91"/>
                <a:gd name="T35" fmla="*/ 0 h 83"/>
                <a:gd name="T36" fmla="*/ 0 w 91"/>
                <a:gd name="T37" fmla="*/ 0 h 83"/>
                <a:gd name="T38" fmla="*/ 0 w 91"/>
                <a:gd name="T39" fmla="*/ 0 h 83"/>
                <a:gd name="T40" fmla="*/ 0 w 91"/>
                <a:gd name="T41" fmla="*/ 0 h 83"/>
                <a:gd name="T42" fmla="*/ 0 w 91"/>
                <a:gd name="T43" fmla="*/ 0 h 83"/>
                <a:gd name="T44" fmla="*/ 0 w 91"/>
                <a:gd name="T45" fmla="*/ 0 h 83"/>
                <a:gd name="T46" fmla="*/ 0 w 91"/>
                <a:gd name="T47" fmla="*/ 0 h 83"/>
                <a:gd name="T48" fmla="*/ 0 w 91"/>
                <a:gd name="T49" fmla="*/ 0 h 83"/>
                <a:gd name="T50" fmla="*/ 0 w 91"/>
                <a:gd name="T51" fmla="*/ 0 h 83"/>
                <a:gd name="T52" fmla="*/ 0 w 91"/>
                <a:gd name="T53" fmla="*/ 0 h 83"/>
                <a:gd name="T54" fmla="*/ 0 w 91"/>
                <a:gd name="T55" fmla="*/ 0 h 83"/>
                <a:gd name="T56" fmla="*/ 0 w 91"/>
                <a:gd name="T57" fmla="*/ 0 h 83"/>
                <a:gd name="T58" fmla="*/ 0 w 91"/>
                <a:gd name="T59" fmla="*/ 0 h 83"/>
                <a:gd name="T60" fmla="*/ 0 w 91"/>
                <a:gd name="T61" fmla="*/ 0 h 83"/>
                <a:gd name="T62" fmla="*/ 0 w 91"/>
                <a:gd name="T63" fmla="*/ 0 h 83"/>
                <a:gd name="T64" fmla="*/ 0 w 91"/>
                <a:gd name="T65" fmla="*/ 0 h 83"/>
                <a:gd name="T66" fmla="*/ 0 w 91"/>
                <a:gd name="T67" fmla="*/ 0 h 83"/>
                <a:gd name="T68" fmla="*/ 0 w 91"/>
                <a:gd name="T69" fmla="*/ 0 h 83"/>
                <a:gd name="T70" fmla="*/ 0 w 91"/>
                <a:gd name="T71" fmla="*/ 0 h 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1"/>
                <a:gd name="T109" fmla="*/ 0 h 83"/>
                <a:gd name="T110" fmla="*/ 91 w 91"/>
                <a:gd name="T111" fmla="*/ 83 h 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1" h="83">
                  <a:moveTo>
                    <a:pt x="19" y="2"/>
                  </a:moveTo>
                  <a:lnTo>
                    <a:pt x="27" y="0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2" y="3"/>
                  </a:lnTo>
                  <a:lnTo>
                    <a:pt x="60" y="6"/>
                  </a:lnTo>
                  <a:lnTo>
                    <a:pt x="68" y="10"/>
                  </a:lnTo>
                  <a:lnTo>
                    <a:pt x="75" y="16"/>
                  </a:lnTo>
                  <a:lnTo>
                    <a:pt x="82" y="21"/>
                  </a:lnTo>
                  <a:lnTo>
                    <a:pt x="86" y="28"/>
                  </a:lnTo>
                  <a:lnTo>
                    <a:pt x="88" y="34"/>
                  </a:lnTo>
                  <a:lnTo>
                    <a:pt x="89" y="41"/>
                  </a:lnTo>
                  <a:lnTo>
                    <a:pt x="91" y="49"/>
                  </a:lnTo>
                  <a:lnTo>
                    <a:pt x="87" y="56"/>
                  </a:lnTo>
                  <a:lnTo>
                    <a:pt x="84" y="62"/>
                  </a:lnTo>
                  <a:lnTo>
                    <a:pt x="77" y="70"/>
                  </a:lnTo>
                  <a:lnTo>
                    <a:pt x="69" y="77"/>
                  </a:lnTo>
                  <a:lnTo>
                    <a:pt x="59" y="81"/>
                  </a:lnTo>
                  <a:lnTo>
                    <a:pt x="51" y="83"/>
                  </a:lnTo>
                  <a:lnTo>
                    <a:pt x="42" y="83"/>
                  </a:lnTo>
                  <a:lnTo>
                    <a:pt x="36" y="82"/>
                  </a:lnTo>
                  <a:lnTo>
                    <a:pt x="28" y="79"/>
                  </a:lnTo>
                  <a:lnTo>
                    <a:pt x="23" y="75"/>
                  </a:lnTo>
                  <a:lnTo>
                    <a:pt x="16" y="72"/>
                  </a:lnTo>
                  <a:lnTo>
                    <a:pt x="13" y="68"/>
                  </a:lnTo>
                  <a:lnTo>
                    <a:pt x="15" y="64"/>
                  </a:lnTo>
                  <a:lnTo>
                    <a:pt x="16" y="61"/>
                  </a:lnTo>
                  <a:lnTo>
                    <a:pt x="7" y="57"/>
                  </a:lnTo>
                  <a:lnTo>
                    <a:pt x="4" y="50"/>
                  </a:lnTo>
                  <a:lnTo>
                    <a:pt x="0" y="41"/>
                  </a:lnTo>
                  <a:lnTo>
                    <a:pt x="1" y="32"/>
                  </a:lnTo>
                  <a:lnTo>
                    <a:pt x="1" y="22"/>
                  </a:lnTo>
                  <a:lnTo>
                    <a:pt x="5" y="14"/>
                  </a:lnTo>
                  <a:lnTo>
                    <a:pt x="11" y="6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84" name="Freeform 482"/>
            <p:cNvSpPr>
              <a:spLocks/>
            </p:cNvSpPr>
            <p:nvPr/>
          </p:nvSpPr>
          <p:spPr bwMode="auto">
            <a:xfrm>
              <a:off x="6517" y="3934"/>
              <a:ext cx="6" cy="5"/>
            </a:xfrm>
            <a:custGeom>
              <a:avLst/>
              <a:gdLst>
                <a:gd name="T0" fmla="*/ 0 w 27"/>
                <a:gd name="T1" fmla="*/ 0 h 19"/>
                <a:gd name="T2" fmla="*/ 0 w 27"/>
                <a:gd name="T3" fmla="*/ 0 h 19"/>
                <a:gd name="T4" fmla="*/ 0 w 27"/>
                <a:gd name="T5" fmla="*/ 0 h 19"/>
                <a:gd name="T6" fmla="*/ 0 w 27"/>
                <a:gd name="T7" fmla="*/ 0 h 19"/>
                <a:gd name="T8" fmla="*/ 0 w 27"/>
                <a:gd name="T9" fmla="*/ 0 h 19"/>
                <a:gd name="T10" fmla="*/ 0 w 27"/>
                <a:gd name="T11" fmla="*/ 0 h 19"/>
                <a:gd name="T12" fmla="*/ 0 w 27"/>
                <a:gd name="T13" fmla="*/ 0 h 19"/>
                <a:gd name="T14" fmla="*/ 0 w 27"/>
                <a:gd name="T15" fmla="*/ 0 h 19"/>
                <a:gd name="T16" fmla="*/ 0 w 27"/>
                <a:gd name="T17" fmla="*/ 0 h 19"/>
                <a:gd name="T18" fmla="*/ 0 w 27"/>
                <a:gd name="T19" fmla="*/ 0 h 19"/>
                <a:gd name="T20" fmla="*/ 0 w 27"/>
                <a:gd name="T21" fmla="*/ 0 h 19"/>
                <a:gd name="T22" fmla="*/ 0 w 27"/>
                <a:gd name="T23" fmla="*/ 0 h 19"/>
                <a:gd name="T24" fmla="*/ 0 w 27"/>
                <a:gd name="T25" fmla="*/ 0 h 19"/>
                <a:gd name="T26" fmla="*/ 0 w 27"/>
                <a:gd name="T27" fmla="*/ 0 h 19"/>
                <a:gd name="T28" fmla="*/ 0 w 27"/>
                <a:gd name="T29" fmla="*/ 0 h 19"/>
                <a:gd name="T30" fmla="*/ 0 w 27"/>
                <a:gd name="T31" fmla="*/ 0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9"/>
                <a:gd name="T50" fmla="*/ 27 w 27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9">
                  <a:moveTo>
                    <a:pt x="0" y="11"/>
                  </a:moveTo>
                  <a:lnTo>
                    <a:pt x="5" y="13"/>
                  </a:lnTo>
                  <a:lnTo>
                    <a:pt x="12" y="17"/>
                  </a:lnTo>
                  <a:lnTo>
                    <a:pt x="21" y="18"/>
                  </a:lnTo>
                  <a:lnTo>
                    <a:pt x="26" y="19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6" y="3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8" y="3"/>
                  </a:lnTo>
                  <a:lnTo>
                    <a:pt x="2" y="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85" name="Freeform 483"/>
            <p:cNvSpPr>
              <a:spLocks/>
            </p:cNvSpPr>
            <p:nvPr/>
          </p:nvSpPr>
          <p:spPr bwMode="auto">
            <a:xfrm>
              <a:off x="7023" y="3924"/>
              <a:ext cx="66" cy="88"/>
            </a:xfrm>
            <a:custGeom>
              <a:avLst/>
              <a:gdLst>
                <a:gd name="T0" fmla="*/ 0 w 264"/>
                <a:gd name="T1" fmla="*/ 0 h 352"/>
                <a:gd name="T2" fmla="*/ 0 w 264"/>
                <a:gd name="T3" fmla="*/ 0 h 352"/>
                <a:gd name="T4" fmla="*/ 0 w 264"/>
                <a:gd name="T5" fmla="*/ 0 h 352"/>
                <a:gd name="T6" fmla="*/ 0 w 264"/>
                <a:gd name="T7" fmla="*/ 0 h 352"/>
                <a:gd name="T8" fmla="*/ 0 w 264"/>
                <a:gd name="T9" fmla="*/ 0 h 352"/>
                <a:gd name="T10" fmla="*/ 0 w 264"/>
                <a:gd name="T11" fmla="*/ 0 h 352"/>
                <a:gd name="T12" fmla="*/ 0 w 264"/>
                <a:gd name="T13" fmla="*/ 0 h 352"/>
                <a:gd name="T14" fmla="*/ 0 w 264"/>
                <a:gd name="T15" fmla="*/ 0 h 352"/>
                <a:gd name="T16" fmla="*/ 0 w 264"/>
                <a:gd name="T17" fmla="*/ 0 h 352"/>
                <a:gd name="T18" fmla="*/ 0 w 264"/>
                <a:gd name="T19" fmla="*/ 0 h 352"/>
                <a:gd name="T20" fmla="*/ 0 w 264"/>
                <a:gd name="T21" fmla="*/ 0 h 352"/>
                <a:gd name="T22" fmla="*/ 0 w 264"/>
                <a:gd name="T23" fmla="*/ 0 h 352"/>
                <a:gd name="T24" fmla="*/ 0 w 264"/>
                <a:gd name="T25" fmla="*/ 0 h 352"/>
                <a:gd name="T26" fmla="*/ 0 w 264"/>
                <a:gd name="T27" fmla="*/ 0 h 352"/>
                <a:gd name="T28" fmla="*/ 0 w 264"/>
                <a:gd name="T29" fmla="*/ 0 h 352"/>
                <a:gd name="T30" fmla="*/ 0 w 264"/>
                <a:gd name="T31" fmla="*/ 0 h 352"/>
                <a:gd name="T32" fmla="*/ 0 w 264"/>
                <a:gd name="T33" fmla="*/ 0 h 352"/>
                <a:gd name="T34" fmla="*/ 0 w 264"/>
                <a:gd name="T35" fmla="*/ 0 h 352"/>
                <a:gd name="T36" fmla="*/ 0 w 264"/>
                <a:gd name="T37" fmla="*/ 0 h 352"/>
                <a:gd name="T38" fmla="*/ 0 w 264"/>
                <a:gd name="T39" fmla="*/ 0 h 352"/>
                <a:gd name="T40" fmla="*/ 0 w 264"/>
                <a:gd name="T41" fmla="*/ 0 h 352"/>
                <a:gd name="T42" fmla="*/ 0 w 264"/>
                <a:gd name="T43" fmla="*/ 0 h 352"/>
                <a:gd name="T44" fmla="*/ 0 w 264"/>
                <a:gd name="T45" fmla="*/ 0 h 352"/>
                <a:gd name="T46" fmla="*/ 0 w 264"/>
                <a:gd name="T47" fmla="*/ 0 h 352"/>
                <a:gd name="T48" fmla="*/ 0 w 264"/>
                <a:gd name="T49" fmla="*/ 0 h 352"/>
                <a:gd name="T50" fmla="*/ 0 w 264"/>
                <a:gd name="T51" fmla="*/ 0 h 352"/>
                <a:gd name="T52" fmla="*/ 0 w 264"/>
                <a:gd name="T53" fmla="*/ 0 h 352"/>
                <a:gd name="T54" fmla="*/ 0 w 264"/>
                <a:gd name="T55" fmla="*/ 0 h 352"/>
                <a:gd name="T56" fmla="*/ 0 w 264"/>
                <a:gd name="T57" fmla="*/ 0 h 352"/>
                <a:gd name="T58" fmla="*/ 0 w 264"/>
                <a:gd name="T59" fmla="*/ 0 h 352"/>
                <a:gd name="T60" fmla="*/ 0 w 264"/>
                <a:gd name="T61" fmla="*/ 0 h 352"/>
                <a:gd name="T62" fmla="*/ 0 w 264"/>
                <a:gd name="T63" fmla="*/ 0 h 352"/>
                <a:gd name="T64" fmla="*/ 0 w 264"/>
                <a:gd name="T65" fmla="*/ 0 h 352"/>
                <a:gd name="T66" fmla="*/ 0 w 264"/>
                <a:gd name="T67" fmla="*/ 0 h 352"/>
                <a:gd name="T68" fmla="*/ 0 w 264"/>
                <a:gd name="T69" fmla="*/ 0 h 352"/>
                <a:gd name="T70" fmla="*/ 0 w 264"/>
                <a:gd name="T71" fmla="*/ 0 h 352"/>
                <a:gd name="T72" fmla="*/ 0 w 264"/>
                <a:gd name="T73" fmla="*/ 0 h 352"/>
                <a:gd name="T74" fmla="*/ 0 w 264"/>
                <a:gd name="T75" fmla="*/ 0 h 352"/>
                <a:gd name="T76" fmla="*/ 0 w 264"/>
                <a:gd name="T77" fmla="*/ 0 h 352"/>
                <a:gd name="T78" fmla="*/ 0 w 264"/>
                <a:gd name="T79" fmla="*/ 0 h 352"/>
                <a:gd name="T80" fmla="*/ 0 w 264"/>
                <a:gd name="T81" fmla="*/ 0 h 35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4"/>
                <a:gd name="T124" fmla="*/ 0 h 352"/>
                <a:gd name="T125" fmla="*/ 264 w 264"/>
                <a:gd name="T126" fmla="*/ 352 h 35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4" h="352">
                  <a:moveTo>
                    <a:pt x="167" y="1"/>
                  </a:moveTo>
                  <a:lnTo>
                    <a:pt x="176" y="2"/>
                  </a:lnTo>
                  <a:lnTo>
                    <a:pt x="187" y="6"/>
                  </a:lnTo>
                  <a:lnTo>
                    <a:pt x="196" y="8"/>
                  </a:lnTo>
                  <a:lnTo>
                    <a:pt x="204" y="12"/>
                  </a:lnTo>
                  <a:lnTo>
                    <a:pt x="210" y="15"/>
                  </a:lnTo>
                  <a:lnTo>
                    <a:pt x="218" y="22"/>
                  </a:lnTo>
                  <a:lnTo>
                    <a:pt x="225" y="26"/>
                  </a:lnTo>
                  <a:lnTo>
                    <a:pt x="233" y="33"/>
                  </a:lnTo>
                  <a:lnTo>
                    <a:pt x="237" y="39"/>
                  </a:lnTo>
                  <a:lnTo>
                    <a:pt x="243" y="46"/>
                  </a:lnTo>
                  <a:lnTo>
                    <a:pt x="246" y="53"/>
                  </a:lnTo>
                  <a:lnTo>
                    <a:pt x="251" y="61"/>
                  </a:lnTo>
                  <a:lnTo>
                    <a:pt x="253" y="68"/>
                  </a:lnTo>
                  <a:lnTo>
                    <a:pt x="257" y="77"/>
                  </a:lnTo>
                  <a:lnTo>
                    <a:pt x="258" y="86"/>
                  </a:lnTo>
                  <a:lnTo>
                    <a:pt x="262" y="95"/>
                  </a:lnTo>
                  <a:lnTo>
                    <a:pt x="263" y="106"/>
                  </a:lnTo>
                  <a:lnTo>
                    <a:pt x="264" y="120"/>
                  </a:lnTo>
                  <a:lnTo>
                    <a:pt x="264" y="135"/>
                  </a:lnTo>
                  <a:lnTo>
                    <a:pt x="264" y="149"/>
                  </a:lnTo>
                  <a:lnTo>
                    <a:pt x="262" y="164"/>
                  </a:lnTo>
                  <a:lnTo>
                    <a:pt x="261" y="179"/>
                  </a:lnTo>
                  <a:lnTo>
                    <a:pt x="258" y="193"/>
                  </a:lnTo>
                  <a:lnTo>
                    <a:pt x="257" y="208"/>
                  </a:lnTo>
                  <a:lnTo>
                    <a:pt x="252" y="222"/>
                  </a:lnTo>
                  <a:lnTo>
                    <a:pt x="247" y="235"/>
                  </a:lnTo>
                  <a:lnTo>
                    <a:pt x="244" y="249"/>
                  </a:lnTo>
                  <a:lnTo>
                    <a:pt x="239" y="263"/>
                  </a:lnTo>
                  <a:lnTo>
                    <a:pt x="233" y="275"/>
                  </a:lnTo>
                  <a:lnTo>
                    <a:pt x="228" y="287"/>
                  </a:lnTo>
                  <a:lnTo>
                    <a:pt x="222" y="299"/>
                  </a:lnTo>
                  <a:lnTo>
                    <a:pt x="217" y="311"/>
                  </a:lnTo>
                  <a:lnTo>
                    <a:pt x="204" y="325"/>
                  </a:lnTo>
                  <a:lnTo>
                    <a:pt x="190" y="335"/>
                  </a:lnTo>
                  <a:lnTo>
                    <a:pt x="175" y="343"/>
                  </a:lnTo>
                  <a:lnTo>
                    <a:pt x="159" y="350"/>
                  </a:lnTo>
                  <a:lnTo>
                    <a:pt x="141" y="352"/>
                  </a:lnTo>
                  <a:lnTo>
                    <a:pt x="126" y="352"/>
                  </a:lnTo>
                  <a:lnTo>
                    <a:pt x="109" y="350"/>
                  </a:lnTo>
                  <a:lnTo>
                    <a:pt x="93" y="347"/>
                  </a:lnTo>
                  <a:lnTo>
                    <a:pt x="76" y="339"/>
                  </a:lnTo>
                  <a:lnTo>
                    <a:pt x="61" y="331"/>
                  </a:lnTo>
                  <a:lnTo>
                    <a:pt x="47" y="320"/>
                  </a:lnTo>
                  <a:lnTo>
                    <a:pt x="35" y="309"/>
                  </a:lnTo>
                  <a:lnTo>
                    <a:pt x="23" y="297"/>
                  </a:lnTo>
                  <a:lnTo>
                    <a:pt x="15" y="281"/>
                  </a:lnTo>
                  <a:lnTo>
                    <a:pt x="9" y="265"/>
                  </a:lnTo>
                  <a:lnTo>
                    <a:pt x="7" y="249"/>
                  </a:lnTo>
                  <a:lnTo>
                    <a:pt x="3" y="234"/>
                  </a:lnTo>
                  <a:lnTo>
                    <a:pt x="2" y="221"/>
                  </a:lnTo>
                  <a:lnTo>
                    <a:pt x="0" y="206"/>
                  </a:lnTo>
                  <a:lnTo>
                    <a:pt x="0" y="192"/>
                  </a:lnTo>
                  <a:lnTo>
                    <a:pt x="0" y="178"/>
                  </a:lnTo>
                  <a:lnTo>
                    <a:pt x="2" y="162"/>
                  </a:lnTo>
                  <a:lnTo>
                    <a:pt x="4" y="149"/>
                  </a:lnTo>
                  <a:lnTo>
                    <a:pt x="8" y="135"/>
                  </a:lnTo>
                  <a:lnTo>
                    <a:pt x="11" y="120"/>
                  </a:lnTo>
                  <a:lnTo>
                    <a:pt x="15" y="106"/>
                  </a:lnTo>
                  <a:lnTo>
                    <a:pt x="20" y="93"/>
                  </a:lnTo>
                  <a:lnTo>
                    <a:pt x="26" y="80"/>
                  </a:lnTo>
                  <a:lnTo>
                    <a:pt x="33" y="67"/>
                  </a:lnTo>
                  <a:lnTo>
                    <a:pt x="39" y="54"/>
                  </a:lnTo>
                  <a:lnTo>
                    <a:pt x="47" y="42"/>
                  </a:lnTo>
                  <a:lnTo>
                    <a:pt x="57" y="33"/>
                  </a:lnTo>
                  <a:lnTo>
                    <a:pt x="63" y="26"/>
                  </a:lnTo>
                  <a:lnTo>
                    <a:pt x="70" y="22"/>
                  </a:lnTo>
                  <a:lnTo>
                    <a:pt x="79" y="16"/>
                  </a:lnTo>
                  <a:lnTo>
                    <a:pt x="86" y="13"/>
                  </a:lnTo>
                  <a:lnTo>
                    <a:pt x="93" y="10"/>
                  </a:lnTo>
                  <a:lnTo>
                    <a:pt x="100" y="7"/>
                  </a:lnTo>
                  <a:lnTo>
                    <a:pt x="108" y="5"/>
                  </a:lnTo>
                  <a:lnTo>
                    <a:pt x="116" y="3"/>
                  </a:lnTo>
                  <a:lnTo>
                    <a:pt x="122" y="1"/>
                  </a:lnTo>
                  <a:lnTo>
                    <a:pt x="128" y="1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61" y="1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86" name="Freeform 484"/>
            <p:cNvSpPr>
              <a:spLocks/>
            </p:cNvSpPr>
            <p:nvPr/>
          </p:nvSpPr>
          <p:spPr bwMode="auto">
            <a:xfrm>
              <a:off x="6929" y="3928"/>
              <a:ext cx="39" cy="14"/>
            </a:xfrm>
            <a:custGeom>
              <a:avLst/>
              <a:gdLst>
                <a:gd name="T0" fmla="*/ 0 w 154"/>
                <a:gd name="T1" fmla="*/ 0 h 57"/>
                <a:gd name="T2" fmla="*/ 0 w 154"/>
                <a:gd name="T3" fmla="*/ 0 h 57"/>
                <a:gd name="T4" fmla="*/ 0 w 154"/>
                <a:gd name="T5" fmla="*/ 0 h 57"/>
                <a:gd name="T6" fmla="*/ 0 w 154"/>
                <a:gd name="T7" fmla="*/ 0 h 57"/>
                <a:gd name="T8" fmla="*/ 0 w 154"/>
                <a:gd name="T9" fmla="*/ 0 h 57"/>
                <a:gd name="T10" fmla="*/ 0 w 154"/>
                <a:gd name="T11" fmla="*/ 0 h 57"/>
                <a:gd name="T12" fmla="*/ 0 w 154"/>
                <a:gd name="T13" fmla="*/ 0 h 57"/>
                <a:gd name="T14" fmla="*/ 0 w 154"/>
                <a:gd name="T15" fmla="*/ 0 h 57"/>
                <a:gd name="T16" fmla="*/ 0 w 154"/>
                <a:gd name="T17" fmla="*/ 0 h 57"/>
                <a:gd name="T18" fmla="*/ 0 w 154"/>
                <a:gd name="T19" fmla="*/ 0 h 57"/>
                <a:gd name="T20" fmla="*/ 0 w 154"/>
                <a:gd name="T21" fmla="*/ 0 h 57"/>
                <a:gd name="T22" fmla="*/ 0 w 154"/>
                <a:gd name="T23" fmla="*/ 0 h 57"/>
                <a:gd name="T24" fmla="*/ 0 w 154"/>
                <a:gd name="T25" fmla="*/ 0 h 57"/>
                <a:gd name="T26" fmla="*/ 0 w 154"/>
                <a:gd name="T27" fmla="*/ 0 h 57"/>
                <a:gd name="T28" fmla="*/ 0 w 154"/>
                <a:gd name="T29" fmla="*/ 0 h 57"/>
                <a:gd name="T30" fmla="*/ 0 w 154"/>
                <a:gd name="T31" fmla="*/ 0 h 57"/>
                <a:gd name="T32" fmla="*/ 0 w 154"/>
                <a:gd name="T33" fmla="*/ 0 h 57"/>
                <a:gd name="T34" fmla="*/ 0 w 154"/>
                <a:gd name="T35" fmla="*/ 0 h 57"/>
                <a:gd name="T36" fmla="*/ 0 w 154"/>
                <a:gd name="T37" fmla="*/ 0 h 57"/>
                <a:gd name="T38" fmla="*/ 0 w 154"/>
                <a:gd name="T39" fmla="*/ 0 h 57"/>
                <a:gd name="T40" fmla="*/ 0 w 154"/>
                <a:gd name="T41" fmla="*/ 0 h 57"/>
                <a:gd name="T42" fmla="*/ 0 w 154"/>
                <a:gd name="T43" fmla="*/ 0 h 57"/>
                <a:gd name="T44" fmla="*/ 0 w 154"/>
                <a:gd name="T45" fmla="*/ 0 h 57"/>
                <a:gd name="T46" fmla="*/ 0 w 154"/>
                <a:gd name="T47" fmla="*/ 0 h 57"/>
                <a:gd name="T48" fmla="*/ 0 w 154"/>
                <a:gd name="T49" fmla="*/ 0 h 57"/>
                <a:gd name="T50" fmla="*/ 0 w 154"/>
                <a:gd name="T51" fmla="*/ 0 h 57"/>
                <a:gd name="T52" fmla="*/ 0 w 154"/>
                <a:gd name="T53" fmla="*/ 0 h 57"/>
                <a:gd name="T54" fmla="*/ 0 w 154"/>
                <a:gd name="T55" fmla="*/ 0 h 57"/>
                <a:gd name="T56" fmla="*/ 0 w 154"/>
                <a:gd name="T57" fmla="*/ 0 h 57"/>
                <a:gd name="T58" fmla="*/ 0 w 154"/>
                <a:gd name="T59" fmla="*/ 0 h 57"/>
                <a:gd name="T60" fmla="*/ 0 w 154"/>
                <a:gd name="T61" fmla="*/ 0 h 57"/>
                <a:gd name="T62" fmla="*/ 0 w 154"/>
                <a:gd name="T63" fmla="*/ 0 h 57"/>
                <a:gd name="T64" fmla="*/ 0 w 154"/>
                <a:gd name="T65" fmla="*/ 0 h 57"/>
                <a:gd name="T66" fmla="*/ 0 w 154"/>
                <a:gd name="T67" fmla="*/ 0 h 57"/>
                <a:gd name="T68" fmla="*/ 0 w 154"/>
                <a:gd name="T69" fmla="*/ 0 h 57"/>
                <a:gd name="T70" fmla="*/ 0 w 154"/>
                <a:gd name="T71" fmla="*/ 0 h 57"/>
                <a:gd name="T72" fmla="*/ 0 w 154"/>
                <a:gd name="T73" fmla="*/ 0 h 57"/>
                <a:gd name="T74" fmla="*/ 0 w 154"/>
                <a:gd name="T75" fmla="*/ 0 h 57"/>
                <a:gd name="T76" fmla="*/ 0 w 154"/>
                <a:gd name="T77" fmla="*/ 0 h 57"/>
                <a:gd name="T78" fmla="*/ 0 w 154"/>
                <a:gd name="T79" fmla="*/ 0 h 57"/>
                <a:gd name="T80" fmla="*/ 0 w 154"/>
                <a:gd name="T81" fmla="*/ 0 h 57"/>
                <a:gd name="T82" fmla="*/ 0 w 154"/>
                <a:gd name="T83" fmla="*/ 0 h 5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4"/>
                <a:gd name="T127" fmla="*/ 0 h 57"/>
                <a:gd name="T128" fmla="*/ 154 w 154"/>
                <a:gd name="T129" fmla="*/ 57 h 5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4" h="57">
                  <a:moveTo>
                    <a:pt x="146" y="0"/>
                  </a:moveTo>
                  <a:lnTo>
                    <a:pt x="154" y="4"/>
                  </a:lnTo>
                  <a:lnTo>
                    <a:pt x="152" y="7"/>
                  </a:lnTo>
                  <a:lnTo>
                    <a:pt x="148" y="7"/>
                  </a:lnTo>
                  <a:lnTo>
                    <a:pt x="145" y="10"/>
                  </a:lnTo>
                  <a:lnTo>
                    <a:pt x="139" y="11"/>
                  </a:lnTo>
                  <a:lnTo>
                    <a:pt x="133" y="14"/>
                  </a:lnTo>
                  <a:lnTo>
                    <a:pt x="126" y="17"/>
                  </a:lnTo>
                  <a:lnTo>
                    <a:pt x="120" y="18"/>
                  </a:lnTo>
                  <a:lnTo>
                    <a:pt x="112" y="20"/>
                  </a:lnTo>
                  <a:lnTo>
                    <a:pt x="106" y="22"/>
                  </a:lnTo>
                  <a:lnTo>
                    <a:pt x="99" y="24"/>
                  </a:lnTo>
                  <a:lnTo>
                    <a:pt x="93" y="26"/>
                  </a:lnTo>
                  <a:lnTo>
                    <a:pt x="87" y="27"/>
                  </a:lnTo>
                  <a:lnTo>
                    <a:pt x="86" y="31"/>
                  </a:lnTo>
                  <a:lnTo>
                    <a:pt x="75" y="34"/>
                  </a:lnTo>
                  <a:lnTo>
                    <a:pt x="65" y="38"/>
                  </a:lnTo>
                  <a:lnTo>
                    <a:pt x="53" y="41"/>
                  </a:lnTo>
                  <a:lnTo>
                    <a:pt x="43" y="46"/>
                  </a:lnTo>
                  <a:lnTo>
                    <a:pt x="32" y="49"/>
                  </a:lnTo>
                  <a:lnTo>
                    <a:pt x="21" y="51"/>
                  </a:lnTo>
                  <a:lnTo>
                    <a:pt x="10" y="53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6" y="41"/>
                  </a:lnTo>
                  <a:lnTo>
                    <a:pt x="13" y="38"/>
                  </a:lnTo>
                  <a:lnTo>
                    <a:pt x="20" y="35"/>
                  </a:lnTo>
                  <a:lnTo>
                    <a:pt x="30" y="31"/>
                  </a:lnTo>
                  <a:lnTo>
                    <a:pt x="37" y="27"/>
                  </a:lnTo>
                  <a:lnTo>
                    <a:pt x="45" y="24"/>
                  </a:lnTo>
                  <a:lnTo>
                    <a:pt x="55" y="21"/>
                  </a:lnTo>
                  <a:lnTo>
                    <a:pt x="66" y="21"/>
                  </a:lnTo>
                  <a:lnTo>
                    <a:pt x="73" y="16"/>
                  </a:lnTo>
                  <a:lnTo>
                    <a:pt x="83" y="12"/>
                  </a:lnTo>
                  <a:lnTo>
                    <a:pt x="92" y="9"/>
                  </a:lnTo>
                  <a:lnTo>
                    <a:pt x="103" y="7"/>
                  </a:lnTo>
                  <a:lnTo>
                    <a:pt x="114" y="5"/>
                  </a:lnTo>
                  <a:lnTo>
                    <a:pt x="125" y="4"/>
                  </a:lnTo>
                  <a:lnTo>
                    <a:pt x="136" y="1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87" name="Freeform 485"/>
            <p:cNvSpPr>
              <a:spLocks/>
            </p:cNvSpPr>
            <p:nvPr/>
          </p:nvSpPr>
          <p:spPr bwMode="auto">
            <a:xfrm>
              <a:off x="6565" y="3928"/>
              <a:ext cx="80" cy="14"/>
            </a:xfrm>
            <a:custGeom>
              <a:avLst/>
              <a:gdLst>
                <a:gd name="T0" fmla="*/ 0 w 318"/>
                <a:gd name="T1" fmla="*/ 0 h 54"/>
                <a:gd name="T2" fmla="*/ 0 w 318"/>
                <a:gd name="T3" fmla="*/ 0 h 54"/>
                <a:gd name="T4" fmla="*/ 0 w 318"/>
                <a:gd name="T5" fmla="*/ 0 h 54"/>
                <a:gd name="T6" fmla="*/ 0 w 318"/>
                <a:gd name="T7" fmla="*/ 0 h 54"/>
                <a:gd name="T8" fmla="*/ 0 w 318"/>
                <a:gd name="T9" fmla="*/ 0 h 54"/>
                <a:gd name="T10" fmla="*/ 0 w 318"/>
                <a:gd name="T11" fmla="*/ 0 h 54"/>
                <a:gd name="T12" fmla="*/ 0 w 318"/>
                <a:gd name="T13" fmla="*/ 0 h 54"/>
                <a:gd name="T14" fmla="*/ 0 w 318"/>
                <a:gd name="T15" fmla="*/ 0 h 54"/>
                <a:gd name="T16" fmla="*/ 0 w 318"/>
                <a:gd name="T17" fmla="*/ 0 h 54"/>
                <a:gd name="T18" fmla="*/ 0 w 318"/>
                <a:gd name="T19" fmla="*/ 0 h 54"/>
                <a:gd name="T20" fmla="*/ 0 w 318"/>
                <a:gd name="T21" fmla="*/ 0 h 54"/>
                <a:gd name="T22" fmla="*/ 0 w 318"/>
                <a:gd name="T23" fmla="*/ 0 h 54"/>
                <a:gd name="T24" fmla="*/ 0 w 318"/>
                <a:gd name="T25" fmla="*/ 0 h 54"/>
                <a:gd name="T26" fmla="*/ 0 w 318"/>
                <a:gd name="T27" fmla="*/ 0 h 54"/>
                <a:gd name="T28" fmla="*/ 0 w 318"/>
                <a:gd name="T29" fmla="*/ 0 h 54"/>
                <a:gd name="T30" fmla="*/ 0 w 318"/>
                <a:gd name="T31" fmla="*/ 0 h 54"/>
                <a:gd name="T32" fmla="*/ 0 w 318"/>
                <a:gd name="T33" fmla="*/ 0 h 54"/>
                <a:gd name="T34" fmla="*/ 0 w 318"/>
                <a:gd name="T35" fmla="*/ 0 h 54"/>
                <a:gd name="T36" fmla="*/ 0 w 318"/>
                <a:gd name="T37" fmla="*/ 0 h 54"/>
                <a:gd name="T38" fmla="*/ 0 w 318"/>
                <a:gd name="T39" fmla="*/ 0 h 54"/>
                <a:gd name="T40" fmla="*/ 0 w 318"/>
                <a:gd name="T41" fmla="*/ 0 h 54"/>
                <a:gd name="T42" fmla="*/ 0 w 318"/>
                <a:gd name="T43" fmla="*/ 0 h 54"/>
                <a:gd name="T44" fmla="*/ 0 w 318"/>
                <a:gd name="T45" fmla="*/ 0 h 54"/>
                <a:gd name="T46" fmla="*/ 0 w 318"/>
                <a:gd name="T47" fmla="*/ 0 h 54"/>
                <a:gd name="T48" fmla="*/ 0 w 318"/>
                <a:gd name="T49" fmla="*/ 0 h 54"/>
                <a:gd name="T50" fmla="*/ 0 w 318"/>
                <a:gd name="T51" fmla="*/ 0 h 54"/>
                <a:gd name="T52" fmla="*/ 0 w 318"/>
                <a:gd name="T53" fmla="*/ 0 h 54"/>
                <a:gd name="T54" fmla="*/ 0 w 318"/>
                <a:gd name="T55" fmla="*/ 0 h 54"/>
                <a:gd name="T56" fmla="*/ 0 w 318"/>
                <a:gd name="T57" fmla="*/ 0 h 54"/>
                <a:gd name="T58" fmla="*/ 0 w 318"/>
                <a:gd name="T59" fmla="*/ 0 h 54"/>
                <a:gd name="T60" fmla="*/ 0 w 318"/>
                <a:gd name="T61" fmla="*/ 0 h 54"/>
                <a:gd name="T62" fmla="*/ 0 w 318"/>
                <a:gd name="T63" fmla="*/ 0 h 54"/>
                <a:gd name="T64" fmla="*/ 0 w 318"/>
                <a:gd name="T65" fmla="*/ 0 h 54"/>
                <a:gd name="T66" fmla="*/ 0 w 318"/>
                <a:gd name="T67" fmla="*/ 0 h 54"/>
                <a:gd name="T68" fmla="*/ 0 w 318"/>
                <a:gd name="T69" fmla="*/ 0 h 54"/>
                <a:gd name="T70" fmla="*/ 0 w 318"/>
                <a:gd name="T71" fmla="*/ 0 h 54"/>
                <a:gd name="T72" fmla="*/ 0 w 318"/>
                <a:gd name="T73" fmla="*/ 0 h 54"/>
                <a:gd name="T74" fmla="*/ 0 w 318"/>
                <a:gd name="T75" fmla="*/ 0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18"/>
                <a:gd name="T115" fmla="*/ 0 h 54"/>
                <a:gd name="T116" fmla="*/ 318 w 318"/>
                <a:gd name="T117" fmla="*/ 54 h 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18" h="54">
                  <a:moveTo>
                    <a:pt x="0" y="2"/>
                  </a:moveTo>
                  <a:lnTo>
                    <a:pt x="19" y="0"/>
                  </a:lnTo>
                  <a:lnTo>
                    <a:pt x="38" y="0"/>
                  </a:lnTo>
                  <a:lnTo>
                    <a:pt x="57" y="1"/>
                  </a:lnTo>
                  <a:lnTo>
                    <a:pt x="79" y="2"/>
                  </a:lnTo>
                  <a:lnTo>
                    <a:pt x="98" y="3"/>
                  </a:lnTo>
                  <a:lnTo>
                    <a:pt x="118" y="4"/>
                  </a:lnTo>
                  <a:lnTo>
                    <a:pt x="138" y="7"/>
                  </a:lnTo>
                  <a:lnTo>
                    <a:pt x="159" y="10"/>
                  </a:lnTo>
                  <a:lnTo>
                    <a:pt x="177" y="13"/>
                  </a:lnTo>
                  <a:lnTo>
                    <a:pt x="196" y="15"/>
                  </a:lnTo>
                  <a:lnTo>
                    <a:pt x="216" y="17"/>
                  </a:lnTo>
                  <a:lnTo>
                    <a:pt x="236" y="20"/>
                  </a:lnTo>
                  <a:lnTo>
                    <a:pt x="255" y="21"/>
                  </a:lnTo>
                  <a:lnTo>
                    <a:pt x="275" y="23"/>
                  </a:lnTo>
                  <a:lnTo>
                    <a:pt x="296" y="24"/>
                  </a:lnTo>
                  <a:lnTo>
                    <a:pt x="318" y="26"/>
                  </a:lnTo>
                  <a:lnTo>
                    <a:pt x="315" y="33"/>
                  </a:lnTo>
                  <a:lnTo>
                    <a:pt x="314" y="40"/>
                  </a:lnTo>
                  <a:lnTo>
                    <a:pt x="313" y="47"/>
                  </a:lnTo>
                  <a:lnTo>
                    <a:pt x="313" y="54"/>
                  </a:lnTo>
                  <a:lnTo>
                    <a:pt x="309" y="53"/>
                  </a:lnTo>
                  <a:lnTo>
                    <a:pt x="301" y="51"/>
                  </a:lnTo>
                  <a:lnTo>
                    <a:pt x="289" y="49"/>
                  </a:lnTo>
                  <a:lnTo>
                    <a:pt x="273" y="47"/>
                  </a:lnTo>
                  <a:lnTo>
                    <a:pt x="254" y="45"/>
                  </a:lnTo>
                  <a:lnTo>
                    <a:pt x="233" y="42"/>
                  </a:lnTo>
                  <a:lnTo>
                    <a:pt x="210" y="38"/>
                  </a:lnTo>
                  <a:lnTo>
                    <a:pt x="187" y="35"/>
                  </a:lnTo>
                  <a:lnTo>
                    <a:pt x="161" y="31"/>
                  </a:lnTo>
                  <a:lnTo>
                    <a:pt x="137" y="27"/>
                  </a:lnTo>
                  <a:lnTo>
                    <a:pt x="110" y="22"/>
                  </a:lnTo>
                  <a:lnTo>
                    <a:pt x="86" y="18"/>
                  </a:lnTo>
                  <a:lnTo>
                    <a:pt x="60" y="14"/>
                  </a:lnTo>
                  <a:lnTo>
                    <a:pt x="38" y="9"/>
                  </a:lnTo>
                  <a:lnTo>
                    <a:pt x="16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88" name="Freeform 486"/>
            <p:cNvSpPr>
              <a:spLocks/>
            </p:cNvSpPr>
            <p:nvPr/>
          </p:nvSpPr>
          <p:spPr bwMode="auto">
            <a:xfrm>
              <a:off x="6680" y="3932"/>
              <a:ext cx="26" cy="27"/>
            </a:xfrm>
            <a:custGeom>
              <a:avLst/>
              <a:gdLst>
                <a:gd name="T0" fmla="*/ 0 w 101"/>
                <a:gd name="T1" fmla="*/ 0 h 108"/>
                <a:gd name="T2" fmla="*/ 0 w 101"/>
                <a:gd name="T3" fmla="*/ 0 h 108"/>
                <a:gd name="T4" fmla="*/ 0 w 101"/>
                <a:gd name="T5" fmla="*/ 0 h 108"/>
                <a:gd name="T6" fmla="*/ 0 w 101"/>
                <a:gd name="T7" fmla="*/ 0 h 108"/>
                <a:gd name="T8" fmla="*/ 0 w 101"/>
                <a:gd name="T9" fmla="*/ 0 h 108"/>
                <a:gd name="T10" fmla="*/ 0 w 101"/>
                <a:gd name="T11" fmla="*/ 0 h 108"/>
                <a:gd name="T12" fmla="*/ 0 w 101"/>
                <a:gd name="T13" fmla="*/ 0 h 108"/>
                <a:gd name="T14" fmla="*/ 0 w 101"/>
                <a:gd name="T15" fmla="*/ 0 h 108"/>
                <a:gd name="T16" fmla="*/ 0 w 101"/>
                <a:gd name="T17" fmla="*/ 0 h 108"/>
                <a:gd name="T18" fmla="*/ 0 w 101"/>
                <a:gd name="T19" fmla="*/ 0 h 108"/>
                <a:gd name="T20" fmla="*/ 0 w 101"/>
                <a:gd name="T21" fmla="*/ 0 h 108"/>
                <a:gd name="T22" fmla="*/ 0 w 101"/>
                <a:gd name="T23" fmla="*/ 0 h 108"/>
                <a:gd name="T24" fmla="*/ 0 w 101"/>
                <a:gd name="T25" fmla="*/ 0 h 108"/>
                <a:gd name="T26" fmla="*/ 0 w 101"/>
                <a:gd name="T27" fmla="*/ 0 h 108"/>
                <a:gd name="T28" fmla="*/ 0 w 101"/>
                <a:gd name="T29" fmla="*/ 0 h 108"/>
                <a:gd name="T30" fmla="*/ 0 w 101"/>
                <a:gd name="T31" fmla="*/ 0 h 108"/>
                <a:gd name="T32" fmla="*/ 0 w 101"/>
                <a:gd name="T33" fmla="*/ 0 h 108"/>
                <a:gd name="T34" fmla="*/ 0 w 101"/>
                <a:gd name="T35" fmla="*/ 0 h 108"/>
                <a:gd name="T36" fmla="*/ 0 w 101"/>
                <a:gd name="T37" fmla="*/ 0 h 108"/>
                <a:gd name="T38" fmla="*/ 0 w 101"/>
                <a:gd name="T39" fmla="*/ 0 h 108"/>
                <a:gd name="T40" fmla="*/ 0 w 101"/>
                <a:gd name="T41" fmla="*/ 0 h 108"/>
                <a:gd name="T42" fmla="*/ 0 w 101"/>
                <a:gd name="T43" fmla="*/ 0 h 108"/>
                <a:gd name="T44" fmla="*/ 0 w 101"/>
                <a:gd name="T45" fmla="*/ 0 h 108"/>
                <a:gd name="T46" fmla="*/ 0 w 101"/>
                <a:gd name="T47" fmla="*/ 0 h 108"/>
                <a:gd name="T48" fmla="*/ 0 w 101"/>
                <a:gd name="T49" fmla="*/ 0 h 108"/>
                <a:gd name="T50" fmla="*/ 0 w 101"/>
                <a:gd name="T51" fmla="*/ 0 h 108"/>
                <a:gd name="T52" fmla="*/ 0 w 101"/>
                <a:gd name="T53" fmla="*/ 0 h 108"/>
                <a:gd name="T54" fmla="*/ 0 w 101"/>
                <a:gd name="T55" fmla="*/ 0 h 108"/>
                <a:gd name="T56" fmla="*/ 0 w 101"/>
                <a:gd name="T57" fmla="*/ 0 h 108"/>
                <a:gd name="T58" fmla="*/ 0 w 101"/>
                <a:gd name="T59" fmla="*/ 0 h 108"/>
                <a:gd name="T60" fmla="*/ 0 w 101"/>
                <a:gd name="T61" fmla="*/ 0 h 108"/>
                <a:gd name="T62" fmla="*/ 0 w 101"/>
                <a:gd name="T63" fmla="*/ 0 h 108"/>
                <a:gd name="T64" fmla="*/ 0 w 101"/>
                <a:gd name="T65" fmla="*/ 0 h 108"/>
                <a:gd name="T66" fmla="*/ 0 w 101"/>
                <a:gd name="T67" fmla="*/ 0 h 1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1"/>
                <a:gd name="T103" fmla="*/ 0 h 108"/>
                <a:gd name="T104" fmla="*/ 101 w 101"/>
                <a:gd name="T105" fmla="*/ 108 h 1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1" h="108">
                  <a:moveTo>
                    <a:pt x="60" y="2"/>
                  </a:moveTo>
                  <a:lnTo>
                    <a:pt x="73" y="5"/>
                  </a:lnTo>
                  <a:lnTo>
                    <a:pt x="83" y="11"/>
                  </a:lnTo>
                  <a:lnTo>
                    <a:pt x="90" y="18"/>
                  </a:lnTo>
                  <a:lnTo>
                    <a:pt x="96" y="28"/>
                  </a:lnTo>
                  <a:lnTo>
                    <a:pt x="100" y="37"/>
                  </a:lnTo>
                  <a:lnTo>
                    <a:pt x="101" y="48"/>
                  </a:lnTo>
                  <a:lnTo>
                    <a:pt x="101" y="59"/>
                  </a:lnTo>
                  <a:lnTo>
                    <a:pt x="98" y="71"/>
                  </a:lnTo>
                  <a:lnTo>
                    <a:pt x="94" y="80"/>
                  </a:lnTo>
                  <a:lnTo>
                    <a:pt x="88" y="90"/>
                  </a:lnTo>
                  <a:lnTo>
                    <a:pt x="80" y="96"/>
                  </a:lnTo>
                  <a:lnTo>
                    <a:pt x="72" y="104"/>
                  </a:lnTo>
                  <a:lnTo>
                    <a:pt x="61" y="106"/>
                  </a:lnTo>
                  <a:lnTo>
                    <a:pt x="51" y="108"/>
                  </a:lnTo>
                  <a:lnTo>
                    <a:pt x="39" y="106"/>
                  </a:lnTo>
                  <a:lnTo>
                    <a:pt x="29" y="102"/>
                  </a:lnTo>
                  <a:lnTo>
                    <a:pt x="19" y="98"/>
                  </a:lnTo>
                  <a:lnTo>
                    <a:pt x="13" y="94"/>
                  </a:lnTo>
                  <a:lnTo>
                    <a:pt x="6" y="86"/>
                  </a:lnTo>
                  <a:lnTo>
                    <a:pt x="3" y="80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4" y="34"/>
                  </a:lnTo>
                  <a:lnTo>
                    <a:pt x="10" y="26"/>
                  </a:lnTo>
                  <a:lnTo>
                    <a:pt x="15" y="18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9" y="0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89" name="Freeform 487"/>
            <p:cNvSpPr>
              <a:spLocks/>
            </p:cNvSpPr>
            <p:nvPr/>
          </p:nvSpPr>
          <p:spPr bwMode="auto">
            <a:xfrm>
              <a:off x="6875" y="3933"/>
              <a:ext cx="7" cy="5"/>
            </a:xfrm>
            <a:custGeom>
              <a:avLst/>
              <a:gdLst>
                <a:gd name="T0" fmla="*/ 0 w 28"/>
                <a:gd name="T1" fmla="*/ 0 h 18"/>
                <a:gd name="T2" fmla="*/ 0 w 28"/>
                <a:gd name="T3" fmla="*/ 0 h 18"/>
                <a:gd name="T4" fmla="*/ 0 w 28"/>
                <a:gd name="T5" fmla="*/ 0 h 18"/>
                <a:gd name="T6" fmla="*/ 0 w 28"/>
                <a:gd name="T7" fmla="*/ 0 h 18"/>
                <a:gd name="T8" fmla="*/ 0 w 28"/>
                <a:gd name="T9" fmla="*/ 0 h 18"/>
                <a:gd name="T10" fmla="*/ 0 w 28"/>
                <a:gd name="T11" fmla="*/ 0 h 18"/>
                <a:gd name="T12" fmla="*/ 0 w 28"/>
                <a:gd name="T13" fmla="*/ 0 h 18"/>
                <a:gd name="T14" fmla="*/ 0 w 28"/>
                <a:gd name="T15" fmla="*/ 0 h 18"/>
                <a:gd name="T16" fmla="*/ 0 w 28"/>
                <a:gd name="T17" fmla="*/ 0 h 18"/>
                <a:gd name="T18" fmla="*/ 0 w 28"/>
                <a:gd name="T19" fmla="*/ 0 h 18"/>
                <a:gd name="T20" fmla="*/ 0 w 28"/>
                <a:gd name="T21" fmla="*/ 0 h 18"/>
                <a:gd name="T22" fmla="*/ 0 w 28"/>
                <a:gd name="T23" fmla="*/ 0 h 18"/>
                <a:gd name="T24" fmla="*/ 0 w 28"/>
                <a:gd name="T25" fmla="*/ 0 h 18"/>
                <a:gd name="T26" fmla="*/ 0 w 28"/>
                <a:gd name="T27" fmla="*/ 0 h 18"/>
                <a:gd name="T28" fmla="*/ 0 w 28"/>
                <a:gd name="T29" fmla="*/ 0 h 18"/>
                <a:gd name="T30" fmla="*/ 0 w 28"/>
                <a:gd name="T31" fmla="*/ 0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18"/>
                <a:gd name="T50" fmla="*/ 28 w 28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18">
                  <a:moveTo>
                    <a:pt x="18" y="0"/>
                  </a:moveTo>
                  <a:lnTo>
                    <a:pt x="25" y="3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22" y="16"/>
                  </a:lnTo>
                  <a:lnTo>
                    <a:pt x="14" y="18"/>
                  </a:lnTo>
                  <a:lnTo>
                    <a:pt x="6" y="18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6" y="6"/>
                  </a:lnTo>
                  <a:lnTo>
                    <a:pt x="14" y="2"/>
                  </a:lnTo>
                  <a:lnTo>
                    <a:pt x="15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90" name="Freeform 488"/>
            <p:cNvSpPr>
              <a:spLocks/>
            </p:cNvSpPr>
            <p:nvPr/>
          </p:nvSpPr>
          <p:spPr bwMode="auto">
            <a:xfrm>
              <a:off x="7110" y="3937"/>
              <a:ext cx="38" cy="47"/>
            </a:xfrm>
            <a:custGeom>
              <a:avLst/>
              <a:gdLst>
                <a:gd name="T0" fmla="*/ 0 w 149"/>
                <a:gd name="T1" fmla="*/ 0 h 189"/>
                <a:gd name="T2" fmla="*/ 0 w 149"/>
                <a:gd name="T3" fmla="*/ 0 h 189"/>
                <a:gd name="T4" fmla="*/ 0 w 149"/>
                <a:gd name="T5" fmla="*/ 0 h 189"/>
                <a:gd name="T6" fmla="*/ 0 w 149"/>
                <a:gd name="T7" fmla="*/ 0 h 189"/>
                <a:gd name="T8" fmla="*/ 0 w 149"/>
                <a:gd name="T9" fmla="*/ 0 h 189"/>
                <a:gd name="T10" fmla="*/ 0 w 149"/>
                <a:gd name="T11" fmla="*/ 0 h 189"/>
                <a:gd name="T12" fmla="*/ 0 w 149"/>
                <a:gd name="T13" fmla="*/ 0 h 189"/>
                <a:gd name="T14" fmla="*/ 0 w 149"/>
                <a:gd name="T15" fmla="*/ 0 h 189"/>
                <a:gd name="T16" fmla="*/ 0 w 149"/>
                <a:gd name="T17" fmla="*/ 0 h 189"/>
                <a:gd name="T18" fmla="*/ 0 w 149"/>
                <a:gd name="T19" fmla="*/ 0 h 189"/>
                <a:gd name="T20" fmla="*/ 0 w 149"/>
                <a:gd name="T21" fmla="*/ 0 h 189"/>
                <a:gd name="T22" fmla="*/ 0 w 149"/>
                <a:gd name="T23" fmla="*/ 0 h 189"/>
                <a:gd name="T24" fmla="*/ 0 w 149"/>
                <a:gd name="T25" fmla="*/ 0 h 189"/>
                <a:gd name="T26" fmla="*/ 0 w 149"/>
                <a:gd name="T27" fmla="*/ 0 h 189"/>
                <a:gd name="T28" fmla="*/ 0 w 149"/>
                <a:gd name="T29" fmla="*/ 0 h 189"/>
                <a:gd name="T30" fmla="*/ 0 w 149"/>
                <a:gd name="T31" fmla="*/ 0 h 189"/>
                <a:gd name="T32" fmla="*/ 0 w 149"/>
                <a:gd name="T33" fmla="*/ 0 h 189"/>
                <a:gd name="T34" fmla="*/ 0 w 149"/>
                <a:gd name="T35" fmla="*/ 0 h 189"/>
                <a:gd name="T36" fmla="*/ 0 w 149"/>
                <a:gd name="T37" fmla="*/ 0 h 189"/>
                <a:gd name="T38" fmla="*/ 0 w 149"/>
                <a:gd name="T39" fmla="*/ 0 h 189"/>
                <a:gd name="T40" fmla="*/ 0 w 149"/>
                <a:gd name="T41" fmla="*/ 0 h 189"/>
                <a:gd name="T42" fmla="*/ 0 w 149"/>
                <a:gd name="T43" fmla="*/ 0 h 189"/>
                <a:gd name="T44" fmla="*/ 0 w 149"/>
                <a:gd name="T45" fmla="*/ 0 h 189"/>
                <a:gd name="T46" fmla="*/ 0 w 149"/>
                <a:gd name="T47" fmla="*/ 0 h 189"/>
                <a:gd name="T48" fmla="*/ 0 w 149"/>
                <a:gd name="T49" fmla="*/ 0 h 189"/>
                <a:gd name="T50" fmla="*/ 0 w 149"/>
                <a:gd name="T51" fmla="*/ 0 h 189"/>
                <a:gd name="T52" fmla="*/ 0 w 149"/>
                <a:gd name="T53" fmla="*/ 0 h 189"/>
                <a:gd name="T54" fmla="*/ 0 w 149"/>
                <a:gd name="T55" fmla="*/ 0 h 189"/>
                <a:gd name="T56" fmla="*/ 0 w 149"/>
                <a:gd name="T57" fmla="*/ 0 h 189"/>
                <a:gd name="T58" fmla="*/ 0 w 149"/>
                <a:gd name="T59" fmla="*/ 0 h 189"/>
                <a:gd name="T60" fmla="*/ 0 w 149"/>
                <a:gd name="T61" fmla="*/ 0 h 189"/>
                <a:gd name="T62" fmla="*/ 0 w 149"/>
                <a:gd name="T63" fmla="*/ 0 h 189"/>
                <a:gd name="T64" fmla="*/ 0 w 149"/>
                <a:gd name="T65" fmla="*/ 0 h 189"/>
                <a:gd name="T66" fmla="*/ 0 w 149"/>
                <a:gd name="T67" fmla="*/ 0 h 189"/>
                <a:gd name="T68" fmla="*/ 0 w 149"/>
                <a:gd name="T69" fmla="*/ 0 h 189"/>
                <a:gd name="T70" fmla="*/ 0 w 149"/>
                <a:gd name="T71" fmla="*/ 0 h 189"/>
                <a:gd name="T72" fmla="*/ 0 w 149"/>
                <a:gd name="T73" fmla="*/ 0 h 189"/>
                <a:gd name="T74" fmla="*/ 0 w 149"/>
                <a:gd name="T75" fmla="*/ 0 h 189"/>
                <a:gd name="T76" fmla="*/ 0 w 149"/>
                <a:gd name="T77" fmla="*/ 0 h 189"/>
                <a:gd name="T78" fmla="*/ 0 w 149"/>
                <a:gd name="T79" fmla="*/ 0 h 189"/>
                <a:gd name="T80" fmla="*/ 0 w 149"/>
                <a:gd name="T81" fmla="*/ 0 h 189"/>
                <a:gd name="T82" fmla="*/ 0 w 149"/>
                <a:gd name="T83" fmla="*/ 0 h 189"/>
                <a:gd name="T84" fmla="*/ 0 w 149"/>
                <a:gd name="T85" fmla="*/ 0 h 189"/>
                <a:gd name="T86" fmla="*/ 0 w 149"/>
                <a:gd name="T87" fmla="*/ 0 h 18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9"/>
                <a:gd name="T133" fmla="*/ 0 h 189"/>
                <a:gd name="T134" fmla="*/ 149 w 149"/>
                <a:gd name="T135" fmla="*/ 189 h 18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9" h="189">
                  <a:moveTo>
                    <a:pt x="84" y="0"/>
                  </a:moveTo>
                  <a:lnTo>
                    <a:pt x="103" y="2"/>
                  </a:lnTo>
                  <a:lnTo>
                    <a:pt x="118" y="9"/>
                  </a:lnTo>
                  <a:lnTo>
                    <a:pt x="130" y="17"/>
                  </a:lnTo>
                  <a:lnTo>
                    <a:pt x="139" y="30"/>
                  </a:lnTo>
                  <a:lnTo>
                    <a:pt x="145" y="43"/>
                  </a:lnTo>
                  <a:lnTo>
                    <a:pt x="149" y="57"/>
                  </a:lnTo>
                  <a:lnTo>
                    <a:pt x="149" y="74"/>
                  </a:lnTo>
                  <a:lnTo>
                    <a:pt x="149" y="91"/>
                  </a:lnTo>
                  <a:lnTo>
                    <a:pt x="143" y="107"/>
                  </a:lnTo>
                  <a:lnTo>
                    <a:pt x="138" y="123"/>
                  </a:lnTo>
                  <a:lnTo>
                    <a:pt x="128" y="139"/>
                  </a:lnTo>
                  <a:lnTo>
                    <a:pt x="120" y="153"/>
                  </a:lnTo>
                  <a:lnTo>
                    <a:pt x="108" y="165"/>
                  </a:lnTo>
                  <a:lnTo>
                    <a:pt x="96" y="175"/>
                  </a:lnTo>
                  <a:lnTo>
                    <a:pt x="81" y="183"/>
                  </a:lnTo>
                  <a:lnTo>
                    <a:pt x="69" y="189"/>
                  </a:lnTo>
                  <a:lnTo>
                    <a:pt x="59" y="187"/>
                  </a:lnTo>
                  <a:lnTo>
                    <a:pt x="48" y="185"/>
                  </a:lnTo>
                  <a:lnTo>
                    <a:pt x="39" y="181"/>
                  </a:lnTo>
                  <a:lnTo>
                    <a:pt x="32" y="175"/>
                  </a:lnTo>
                  <a:lnTo>
                    <a:pt x="24" y="168"/>
                  </a:lnTo>
                  <a:lnTo>
                    <a:pt x="18" y="160"/>
                  </a:lnTo>
                  <a:lnTo>
                    <a:pt x="12" y="150"/>
                  </a:lnTo>
                  <a:lnTo>
                    <a:pt x="8" y="142"/>
                  </a:lnTo>
                  <a:lnTo>
                    <a:pt x="3" y="131"/>
                  </a:lnTo>
                  <a:lnTo>
                    <a:pt x="1" y="120"/>
                  </a:lnTo>
                  <a:lnTo>
                    <a:pt x="0" y="109"/>
                  </a:lnTo>
                  <a:lnTo>
                    <a:pt x="1" y="99"/>
                  </a:lnTo>
                  <a:lnTo>
                    <a:pt x="2" y="88"/>
                  </a:lnTo>
                  <a:lnTo>
                    <a:pt x="6" y="77"/>
                  </a:lnTo>
                  <a:lnTo>
                    <a:pt x="10" y="67"/>
                  </a:lnTo>
                  <a:lnTo>
                    <a:pt x="18" y="59"/>
                  </a:lnTo>
                  <a:lnTo>
                    <a:pt x="24" y="51"/>
                  </a:lnTo>
                  <a:lnTo>
                    <a:pt x="30" y="44"/>
                  </a:lnTo>
                  <a:lnTo>
                    <a:pt x="35" y="37"/>
                  </a:lnTo>
                  <a:lnTo>
                    <a:pt x="41" y="32"/>
                  </a:lnTo>
                  <a:lnTo>
                    <a:pt x="49" y="21"/>
                  </a:lnTo>
                  <a:lnTo>
                    <a:pt x="59" y="13"/>
                  </a:lnTo>
                  <a:lnTo>
                    <a:pt x="65" y="8"/>
                  </a:lnTo>
                  <a:lnTo>
                    <a:pt x="69" y="4"/>
                  </a:lnTo>
                  <a:lnTo>
                    <a:pt x="77" y="1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91" name="Freeform 489"/>
            <p:cNvSpPr>
              <a:spLocks/>
            </p:cNvSpPr>
            <p:nvPr/>
          </p:nvSpPr>
          <p:spPr bwMode="auto">
            <a:xfrm>
              <a:off x="7038" y="3948"/>
              <a:ext cx="38" cy="47"/>
            </a:xfrm>
            <a:custGeom>
              <a:avLst/>
              <a:gdLst>
                <a:gd name="T0" fmla="*/ 0 w 153"/>
                <a:gd name="T1" fmla="*/ 0 h 190"/>
                <a:gd name="T2" fmla="*/ 0 w 153"/>
                <a:gd name="T3" fmla="*/ 0 h 190"/>
                <a:gd name="T4" fmla="*/ 0 w 153"/>
                <a:gd name="T5" fmla="*/ 0 h 190"/>
                <a:gd name="T6" fmla="*/ 0 w 153"/>
                <a:gd name="T7" fmla="*/ 0 h 190"/>
                <a:gd name="T8" fmla="*/ 0 w 153"/>
                <a:gd name="T9" fmla="*/ 0 h 190"/>
                <a:gd name="T10" fmla="*/ 0 w 153"/>
                <a:gd name="T11" fmla="*/ 0 h 190"/>
                <a:gd name="T12" fmla="*/ 0 w 153"/>
                <a:gd name="T13" fmla="*/ 0 h 190"/>
                <a:gd name="T14" fmla="*/ 0 w 153"/>
                <a:gd name="T15" fmla="*/ 0 h 190"/>
                <a:gd name="T16" fmla="*/ 0 w 153"/>
                <a:gd name="T17" fmla="*/ 0 h 190"/>
                <a:gd name="T18" fmla="*/ 0 w 153"/>
                <a:gd name="T19" fmla="*/ 0 h 190"/>
                <a:gd name="T20" fmla="*/ 0 w 153"/>
                <a:gd name="T21" fmla="*/ 0 h 190"/>
                <a:gd name="T22" fmla="*/ 0 w 153"/>
                <a:gd name="T23" fmla="*/ 0 h 190"/>
                <a:gd name="T24" fmla="*/ 0 w 153"/>
                <a:gd name="T25" fmla="*/ 0 h 190"/>
                <a:gd name="T26" fmla="*/ 0 w 153"/>
                <a:gd name="T27" fmla="*/ 0 h 190"/>
                <a:gd name="T28" fmla="*/ 0 w 153"/>
                <a:gd name="T29" fmla="*/ 0 h 190"/>
                <a:gd name="T30" fmla="*/ 0 w 153"/>
                <a:gd name="T31" fmla="*/ 0 h 190"/>
                <a:gd name="T32" fmla="*/ 0 w 153"/>
                <a:gd name="T33" fmla="*/ 0 h 190"/>
                <a:gd name="T34" fmla="*/ 0 w 153"/>
                <a:gd name="T35" fmla="*/ 0 h 190"/>
                <a:gd name="T36" fmla="*/ 0 w 153"/>
                <a:gd name="T37" fmla="*/ 0 h 190"/>
                <a:gd name="T38" fmla="*/ 0 w 153"/>
                <a:gd name="T39" fmla="*/ 0 h 190"/>
                <a:gd name="T40" fmla="*/ 0 w 153"/>
                <a:gd name="T41" fmla="*/ 0 h 190"/>
                <a:gd name="T42" fmla="*/ 0 w 153"/>
                <a:gd name="T43" fmla="*/ 0 h 190"/>
                <a:gd name="T44" fmla="*/ 0 w 153"/>
                <a:gd name="T45" fmla="*/ 0 h 190"/>
                <a:gd name="T46" fmla="*/ 0 w 153"/>
                <a:gd name="T47" fmla="*/ 0 h 190"/>
                <a:gd name="T48" fmla="*/ 0 w 153"/>
                <a:gd name="T49" fmla="*/ 0 h 190"/>
                <a:gd name="T50" fmla="*/ 0 w 153"/>
                <a:gd name="T51" fmla="*/ 0 h 190"/>
                <a:gd name="T52" fmla="*/ 0 w 153"/>
                <a:gd name="T53" fmla="*/ 0 h 190"/>
                <a:gd name="T54" fmla="*/ 0 w 153"/>
                <a:gd name="T55" fmla="*/ 0 h 190"/>
                <a:gd name="T56" fmla="*/ 0 w 153"/>
                <a:gd name="T57" fmla="*/ 0 h 190"/>
                <a:gd name="T58" fmla="*/ 0 w 153"/>
                <a:gd name="T59" fmla="*/ 0 h 190"/>
                <a:gd name="T60" fmla="*/ 0 w 153"/>
                <a:gd name="T61" fmla="*/ 0 h 190"/>
                <a:gd name="T62" fmla="*/ 0 w 153"/>
                <a:gd name="T63" fmla="*/ 0 h 190"/>
                <a:gd name="T64" fmla="*/ 0 w 153"/>
                <a:gd name="T65" fmla="*/ 0 h 190"/>
                <a:gd name="T66" fmla="*/ 0 w 153"/>
                <a:gd name="T67" fmla="*/ 0 h 190"/>
                <a:gd name="T68" fmla="*/ 0 w 153"/>
                <a:gd name="T69" fmla="*/ 0 h 190"/>
                <a:gd name="T70" fmla="*/ 0 w 153"/>
                <a:gd name="T71" fmla="*/ 0 h 190"/>
                <a:gd name="T72" fmla="*/ 0 w 153"/>
                <a:gd name="T73" fmla="*/ 0 h 190"/>
                <a:gd name="T74" fmla="*/ 0 w 153"/>
                <a:gd name="T75" fmla="*/ 0 h 190"/>
                <a:gd name="T76" fmla="*/ 0 w 153"/>
                <a:gd name="T77" fmla="*/ 0 h 190"/>
                <a:gd name="T78" fmla="*/ 0 w 153"/>
                <a:gd name="T79" fmla="*/ 0 h 190"/>
                <a:gd name="T80" fmla="*/ 0 w 153"/>
                <a:gd name="T81" fmla="*/ 0 h 190"/>
                <a:gd name="T82" fmla="*/ 0 w 153"/>
                <a:gd name="T83" fmla="*/ 0 h 190"/>
                <a:gd name="T84" fmla="*/ 0 w 153"/>
                <a:gd name="T85" fmla="*/ 0 h 190"/>
                <a:gd name="T86" fmla="*/ 0 w 153"/>
                <a:gd name="T87" fmla="*/ 0 h 190"/>
                <a:gd name="T88" fmla="*/ 0 w 153"/>
                <a:gd name="T89" fmla="*/ 0 h 190"/>
                <a:gd name="T90" fmla="*/ 0 w 153"/>
                <a:gd name="T91" fmla="*/ 0 h 19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3"/>
                <a:gd name="T139" fmla="*/ 0 h 190"/>
                <a:gd name="T140" fmla="*/ 153 w 153"/>
                <a:gd name="T141" fmla="*/ 190 h 19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3" h="190">
                  <a:moveTo>
                    <a:pt x="85" y="0"/>
                  </a:moveTo>
                  <a:lnTo>
                    <a:pt x="105" y="3"/>
                  </a:lnTo>
                  <a:lnTo>
                    <a:pt x="121" y="8"/>
                  </a:lnTo>
                  <a:lnTo>
                    <a:pt x="134" y="16"/>
                  </a:lnTo>
                  <a:lnTo>
                    <a:pt x="144" y="28"/>
                  </a:lnTo>
                  <a:lnTo>
                    <a:pt x="151" y="40"/>
                  </a:lnTo>
                  <a:lnTo>
                    <a:pt x="153" y="55"/>
                  </a:lnTo>
                  <a:lnTo>
                    <a:pt x="153" y="70"/>
                  </a:lnTo>
                  <a:lnTo>
                    <a:pt x="153" y="87"/>
                  </a:lnTo>
                  <a:lnTo>
                    <a:pt x="148" y="103"/>
                  </a:lnTo>
                  <a:lnTo>
                    <a:pt x="142" y="118"/>
                  </a:lnTo>
                  <a:lnTo>
                    <a:pt x="134" y="133"/>
                  </a:lnTo>
                  <a:lnTo>
                    <a:pt x="126" y="149"/>
                  </a:lnTo>
                  <a:lnTo>
                    <a:pt x="114" y="162"/>
                  </a:lnTo>
                  <a:lnTo>
                    <a:pt x="101" y="173"/>
                  </a:lnTo>
                  <a:lnTo>
                    <a:pt x="87" y="182"/>
                  </a:lnTo>
                  <a:lnTo>
                    <a:pt x="74" y="190"/>
                  </a:lnTo>
                  <a:lnTo>
                    <a:pt x="65" y="189"/>
                  </a:lnTo>
                  <a:lnTo>
                    <a:pt x="57" y="186"/>
                  </a:lnTo>
                  <a:lnTo>
                    <a:pt x="47" y="182"/>
                  </a:lnTo>
                  <a:lnTo>
                    <a:pt x="40" y="178"/>
                  </a:lnTo>
                  <a:lnTo>
                    <a:pt x="32" y="170"/>
                  </a:lnTo>
                  <a:lnTo>
                    <a:pt x="24" y="164"/>
                  </a:lnTo>
                  <a:lnTo>
                    <a:pt x="17" y="156"/>
                  </a:lnTo>
                  <a:lnTo>
                    <a:pt x="12" y="149"/>
                  </a:lnTo>
                  <a:lnTo>
                    <a:pt x="6" y="138"/>
                  </a:lnTo>
                  <a:lnTo>
                    <a:pt x="3" y="129"/>
                  </a:lnTo>
                  <a:lnTo>
                    <a:pt x="0" y="119"/>
                  </a:lnTo>
                  <a:lnTo>
                    <a:pt x="0" y="111"/>
                  </a:lnTo>
                  <a:lnTo>
                    <a:pt x="0" y="101"/>
                  </a:lnTo>
                  <a:lnTo>
                    <a:pt x="5" y="92"/>
                  </a:lnTo>
                  <a:lnTo>
                    <a:pt x="10" y="84"/>
                  </a:lnTo>
                  <a:lnTo>
                    <a:pt x="18" y="76"/>
                  </a:lnTo>
                  <a:lnTo>
                    <a:pt x="20" y="69"/>
                  </a:lnTo>
                  <a:lnTo>
                    <a:pt x="22" y="63"/>
                  </a:lnTo>
                  <a:lnTo>
                    <a:pt x="24" y="57"/>
                  </a:lnTo>
                  <a:lnTo>
                    <a:pt x="27" y="51"/>
                  </a:lnTo>
                  <a:lnTo>
                    <a:pt x="30" y="45"/>
                  </a:lnTo>
                  <a:lnTo>
                    <a:pt x="34" y="40"/>
                  </a:lnTo>
                  <a:lnTo>
                    <a:pt x="38" y="35"/>
                  </a:lnTo>
                  <a:lnTo>
                    <a:pt x="44" y="32"/>
                  </a:lnTo>
                  <a:lnTo>
                    <a:pt x="52" y="22"/>
                  </a:lnTo>
                  <a:lnTo>
                    <a:pt x="63" y="15"/>
                  </a:lnTo>
                  <a:lnTo>
                    <a:pt x="73" y="7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92" name="Freeform 490"/>
            <p:cNvSpPr>
              <a:spLocks/>
            </p:cNvSpPr>
            <p:nvPr/>
          </p:nvSpPr>
          <p:spPr bwMode="auto">
            <a:xfrm>
              <a:off x="7125" y="3951"/>
              <a:ext cx="13" cy="18"/>
            </a:xfrm>
            <a:custGeom>
              <a:avLst/>
              <a:gdLst>
                <a:gd name="T0" fmla="*/ 0 w 54"/>
                <a:gd name="T1" fmla="*/ 0 h 72"/>
                <a:gd name="T2" fmla="*/ 0 w 54"/>
                <a:gd name="T3" fmla="*/ 0 h 72"/>
                <a:gd name="T4" fmla="*/ 0 w 54"/>
                <a:gd name="T5" fmla="*/ 0 h 72"/>
                <a:gd name="T6" fmla="*/ 0 w 54"/>
                <a:gd name="T7" fmla="*/ 0 h 72"/>
                <a:gd name="T8" fmla="*/ 0 w 54"/>
                <a:gd name="T9" fmla="*/ 0 h 72"/>
                <a:gd name="T10" fmla="*/ 0 w 54"/>
                <a:gd name="T11" fmla="*/ 0 h 72"/>
                <a:gd name="T12" fmla="*/ 0 w 54"/>
                <a:gd name="T13" fmla="*/ 0 h 72"/>
                <a:gd name="T14" fmla="*/ 0 w 54"/>
                <a:gd name="T15" fmla="*/ 0 h 72"/>
                <a:gd name="T16" fmla="*/ 0 w 54"/>
                <a:gd name="T17" fmla="*/ 0 h 72"/>
                <a:gd name="T18" fmla="*/ 0 w 54"/>
                <a:gd name="T19" fmla="*/ 0 h 72"/>
                <a:gd name="T20" fmla="*/ 0 w 54"/>
                <a:gd name="T21" fmla="*/ 0 h 72"/>
                <a:gd name="T22" fmla="*/ 0 w 54"/>
                <a:gd name="T23" fmla="*/ 0 h 72"/>
                <a:gd name="T24" fmla="*/ 0 w 54"/>
                <a:gd name="T25" fmla="*/ 0 h 72"/>
                <a:gd name="T26" fmla="*/ 0 w 54"/>
                <a:gd name="T27" fmla="*/ 0 h 72"/>
                <a:gd name="T28" fmla="*/ 0 w 54"/>
                <a:gd name="T29" fmla="*/ 0 h 72"/>
                <a:gd name="T30" fmla="*/ 0 w 54"/>
                <a:gd name="T31" fmla="*/ 0 h 72"/>
                <a:gd name="T32" fmla="*/ 0 w 54"/>
                <a:gd name="T33" fmla="*/ 0 h 72"/>
                <a:gd name="T34" fmla="*/ 0 w 54"/>
                <a:gd name="T35" fmla="*/ 0 h 72"/>
                <a:gd name="T36" fmla="*/ 0 w 54"/>
                <a:gd name="T37" fmla="*/ 0 h 72"/>
                <a:gd name="T38" fmla="*/ 0 w 54"/>
                <a:gd name="T39" fmla="*/ 0 h 72"/>
                <a:gd name="T40" fmla="*/ 0 w 54"/>
                <a:gd name="T41" fmla="*/ 0 h 72"/>
                <a:gd name="T42" fmla="*/ 0 w 54"/>
                <a:gd name="T43" fmla="*/ 0 h 72"/>
                <a:gd name="T44" fmla="*/ 0 w 54"/>
                <a:gd name="T45" fmla="*/ 0 h 72"/>
                <a:gd name="T46" fmla="*/ 0 w 54"/>
                <a:gd name="T47" fmla="*/ 0 h 72"/>
                <a:gd name="T48" fmla="*/ 0 w 54"/>
                <a:gd name="T49" fmla="*/ 0 h 72"/>
                <a:gd name="T50" fmla="*/ 0 w 54"/>
                <a:gd name="T51" fmla="*/ 0 h 72"/>
                <a:gd name="T52" fmla="*/ 0 w 54"/>
                <a:gd name="T53" fmla="*/ 0 h 72"/>
                <a:gd name="T54" fmla="*/ 0 w 54"/>
                <a:gd name="T55" fmla="*/ 0 h 72"/>
                <a:gd name="T56" fmla="*/ 0 w 54"/>
                <a:gd name="T57" fmla="*/ 0 h 72"/>
                <a:gd name="T58" fmla="*/ 0 w 54"/>
                <a:gd name="T59" fmla="*/ 0 h 72"/>
                <a:gd name="T60" fmla="*/ 0 w 54"/>
                <a:gd name="T61" fmla="*/ 0 h 7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4"/>
                <a:gd name="T94" fmla="*/ 0 h 72"/>
                <a:gd name="T95" fmla="*/ 54 w 54"/>
                <a:gd name="T96" fmla="*/ 72 h 7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4" h="72">
                  <a:moveTo>
                    <a:pt x="19" y="1"/>
                  </a:moveTo>
                  <a:lnTo>
                    <a:pt x="25" y="0"/>
                  </a:lnTo>
                  <a:lnTo>
                    <a:pt x="33" y="1"/>
                  </a:lnTo>
                  <a:lnTo>
                    <a:pt x="38" y="1"/>
                  </a:lnTo>
                  <a:lnTo>
                    <a:pt x="44" y="5"/>
                  </a:lnTo>
                  <a:lnTo>
                    <a:pt x="50" y="10"/>
                  </a:lnTo>
                  <a:lnTo>
                    <a:pt x="54" y="20"/>
                  </a:lnTo>
                  <a:lnTo>
                    <a:pt x="54" y="28"/>
                  </a:lnTo>
                  <a:lnTo>
                    <a:pt x="54" y="38"/>
                  </a:lnTo>
                  <a:lnTo>
                    <a:pt x="50" y="48"/>
                  </a:lnTo>
                  <a:lnTo>
                    <a:pt x="46" y="58"/>
                  </a:lnTo>
                  <a:lnTo>
                    <a:pt x="36" y="65"/>
                  </a:lnTo>
                  <a:lnTo>
                    <a:pt x="25" y="71"/>
                  </a:lnTo>
                  <a:lnTo>
                    <a:pt x="19" y="71"/>
                  </a:lnTo>
                  <a:lnTo>
                    <a:pt x="13" y="72"/>
                  </a:lnTo>
                  <a:lnTo>
                    <a:pt x="6" y="70"/>
                  </a:lnTo>
                  <a:lnTo>
                    <a:pt x="0" y="67"/>
                  </a:lnTo>
                  <a:lnTo>
                    <a:pt x="5" y="63"/>
                  </a:lnTo>
                  <a:lnTo>
                    <a:pt x="12" y="57"/>
                  </a:lnTo>
                  <a:lnTo>
                    <a:pt x="17" y="49"/>
                  </a:lnTo>
                  <a:lnTo>
                    <a:pt x="22" y="41"/>
                  </a:lnTo>
                  <a:lnTo>
                    <a:pt x="23" y="32"/>
                  </a:lnTo>
                  <a:lnTo>
                    <a:pt x="21" y="25"/>
                  </a:lnTo>
                  <a:lnTo>
                    <a:pt x="17" y="21"/>
                  </a:lnTo>
                  <a:lnTo>
                    <a:pt x="13" y="19"/>
                  </a:lnTo>
                  <a:lnTo>
                    <a:pt x="10" y="17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93" name="Freeform 491"/>
            <p:cNvSpPr>
              <a:spLocks/>
            </p:cNvSpPr>
            <p:nvPr/>
          </p:nvSpPr>
          <p:spPr bwMode="auto">
            <a:xfrm>
              <a:off x="6729" y="3956"/>
              <a:ext cx="83" cy="95"/>
            </a:xfrm>
            <a:custGeom>
              <a:avLst/>
              <a:gdLst>
                <a:gd name="T0" fmla="*/ 0 w 333"/>
                <a:gd name="T1" fmla="*/ 0 h 379"/>
                <a:gd name="T2" fmla="*/ 0 w 333"/>
                <a:gd name="T3" fmla="*/ 0 h 379"/>
                <a:gd name="T4" fmla="*/ 0 w 333"/>
                <a:gd name="T5" fmla="*/ 0 h 379"/>
                <a:gd name="T6" fmla="*/ 0 w 333"/>
                <a:gd name="T7" fmla="*/ 0 h 379"/>
                <a:gd name="T8" fmla="*/ 0 w 333"/>
                <a:gd name="T9" fmla="*/ 0 h 379"/>
                <a:gd name="T10" fmla="*/ 0 w 333"/>
                <a:gd name="T11" fmla="*/ 0 h 379"/>
                <a:gd name="T12" fmla="*/ 0 w 333"/>
                <a:gd name="T13" fmla="*/ 0 h 379"/>
                <a:gd name="T14" fmla="*/ 0 w 333"/>
                <a:gd name="T15" fmla="*/ 0 h 379"/>
                <a:gd name="T16" fmla="*/ 0 w 333"/>
                <a:gd name="T17" fmla="*/ 0 h 379"/>
                <a:gd name="T18" fmla="*/ 0 w 333"/>
                <a:gd name="T19" fmla="*/ 0 h 379"/>
                <a:gd name="T20" fmla="*/ 0 w 333"/>
                <a:gd name="T21" fmla="*/ 0 h 379"/>
                <a:gd name="T22" fmla="*/ 0 w 333"/>
                <a:gd name="T23" fmla="*/ 0 h 379"/>
                <a:gd name="T24" fmla="*/ 0 w 333"/>
                <a:gd name="T25" fmla="*/ 0 h 379"/>
                <a:gd name="T26" fmla="*/ 0 w 333"/>
                <a:gd name="T27" fmla="*/ 0 h 379"/>
                <a:gd name="T28" fmla="*/ 0 w 333"/>
                <a:gd name="T29" fmla="*/ 0 h 379"/>
                <a:gd name="T30" fmla="*/ 0 w 333"/>
                <a:gd name="T31" fmla="*/ 0 h 379"/>
                <a:gd name="T32" fmla="*/ 0 w 333"/>
                <a:gd name="T33" fmla="*/ 0 h 379"/>
                <a:gd name="T34" fmla="*/ 0 w 333"/>
                <a:gd name="T35" fmla="*/ 0 h 379"/>
                <a:gd name="T36" fmla="*/ 0 w 333"/>
                <a:gd name="T37" fmla="*/ 0 h 379"/>
                <a:gd name="T38" fmla="*/ 0 w 333"/>
                <a:gd name="T39" fmla="*/ 0 h 379"/>
                <a:gd name="T40" fmla="*/ 0 w 333"/>
                <a:gd name="T41" fmla="*/ 0 h 379"/>
                <a:gd name="T42" fmla="*/ 0 w 333"/>
                <a:gd name="T43" fmla="*/ 0 h 379"/>
                <a:gd name="T44" fmla="*/ 0 w 333"/>
                <a:gd name="T45" fmla="*/ 0 h 379"/>
                <a:gd name="T46" fmla="*/ 0 w 333"/>
                <a:gd name="T47" fmla="*/ 0 h 379"/>
                <a:gd name="T48" fmla="*/ 0 w 333"/>
                <a:gd name="T49" fmla="*/ 0 h 379"/>
                <a:gd name="T50" fmla="*/ 0 w 333"/>
                <a:gd name="T51" fmla="*/ 0 h 379"/>
                <a:gd name="T52" fmla="*/ 0 w 333"/>
                <a:gd name="T53" fmla="*/ 0 h 379"/>
                <a:gd name="T54" fmla="*/ 0 w 333"/>
                <a:gd name="T55" fmla="*/ 0 h 379"/>
                <a:gd name="T56" fmla="*/ 0 w 333"/>
                <a:gd name="T57" fmla="*/ 0 h 379"/>
                <a:gd name="T58" fmla="*/ 0 w 333"/>
                <a:gd name="T59" fmla="*/ 0 h 379"/>
                <a:gd name="T60" fmla="*/ 0 w 333"/>
                <a:gd name="T61" fmla="*/ 0 h 379"/>
                <a:gd name="T62" fmla="*/ 0 w 333"/>
                <a:gd name="T63" fmla="*/ 0 h 379"/>
                <a:gd name="T64" fmla="*/ 0 w 333"/>
                <a:gd name="T65" fmla="*/ 0 h 379"/>
                <a:gd name="T66" fmla="*/ 0 w 333"/>
                <a:gd name="T67" fmla="*/ 0 h 379"/>
                <a:gd name="T68" fmla="*/ 0 w 333"/>
                <a:gd name="T69" fmla="*/ 0 h 379"/>
                <a:gd name="T70" fmla="*/ 0 w 333"/>
                <a:gd name="T71" fmla="*/ 0 h 379"/>
                <a:gd name="T72" fmla="*/ 0 w 333"/>
                <a:gd name="T73" fmla="*/ 0 h 379"/>
                <a:gd name="T74" fmla="*/ 0 w 333"/>
                <a:gd name="T75" fmla="*/ 0 h 379"/>
                <a:gd name="T76" fmla="*/ 0 w 333"/>
                <a:gd name="T77" fmla="*/ 0 h 379"/>
                <a:gd name="T78" fmla="*/ 0 w 333"/>
                <a:gd name="T79" fmla="*/ 0 h 379"/>
                <a:gd name="T80" fmla="*/ 0 w 333"/>
                <a:gd name="T81" fmla="*/ 0 h 379"/>
                <a:gd name="T82" fmla="*/ 0 w 333"/>
                <a:gd name="T83" fmla="*/ 0 h 379"/>
                <a:gd name="T84" fmla="*/ 0 w 333"/>
                <a:gd name="T85" fmla="*/ 0 h 379"/>
                <a:gd name="T86" fmla="*/ 0 w 333"/>
                <a:gd name="T87" fmla="*/ 0 h 379"/>
                <a:gd name="T88" fmla="*/ 0 w 333"/>
                <a:gd name="T89" fmla="*/ 0 h 379"/>
                <a:gd name="T90" fmla="*/ 0 w 333"/>
                <a:gd name="T91" fmla="*/ 0 h 379"/>
                <a:gd name="T92" fmla="*/ 0 w 333"/>
                <a:gd name="T93" fmla="*/ 0 h 379"/>
                <a:gd name="T94" fmla="*/ 0 w 333"/>
                <a:gd name="T95" fmla="*/ 0 h 379"/>
                <a:gd name="T96" fmla="*/ 0 w 333"/>
                <a:gd name="T97" fmla="*/ 0 h 379"/>
                <a:gd name="T98" fmla="*/ 0 w 333"/>
                <a:gd name="T99" fmla="*/ 0 h 379"/>
                <a:gd name="T100" fmla="*/ 0 w 333"/>
                <a:gd name="T101" fmla="*/ 0 h 379"/>
                <a:gd name="T102" fmla="*/ 0 w 333"/>
                <a:gd name="T103" fmla="*/ 0 h 379"/>
                <a:gd name="T104" fmla="*/ 0 w 333"/>
                <a:gd name="T105" fmla="*/ 0 h 379"/>
                <a:gd name="T106" fmla="*/ 0 w 333"/>
                <a:gd name="T107" fmla="*/ 0 h 379"/>
                <a:gd name="T108" fmla="*/ 0 w 333"/>
                <a:gd name="T109" fmla="*/ 0 h 379"/>
                <a:gd name="T110" fmla="*/ 0 w 333"/>
                <a:gd name="T111" fmla="*/ 0 h 379"/>
                <a:gd name="T112" fmla="*/ 0 w 333"/>
                <a:gd name="T113" fmla="*/ 0 h 3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33"/>
                <a:gd name="T172" fmla="*/ 0 h 379"/>
                <a:gd name="T173" fmla="*/ 333 w 333"/>
                <a:gd name="T174" fmla="*/ 379 h 3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33" h="379">
                  <a:moveTo>
                    <a:pt x="181" y="0"/>
                  </a:moveTo>
                  <a:lnTo>
                    <a:pt x="218" y="5"/>
                  </a:lnTo>
                  <a:lnTo>
                    <a:pt x="252" y="20"/>
                  </a:lnTo>
                  <a:lnTo>
                    <a:pt x="277" y="40"/>
                  </a:lnTo>
                  <a:lnTo>
                    <a:pt x="300" y="66"/>
                  </a:lnTo>
                  <a:lnTo>
                    <a:pt x="316" y="95"/>
                  </a:lnTo>
                  <a:lnTo>
                    <a:pt x="327" y="130"/>
                  </a:lnTo>
                  <a:lnTo>
                    <a:pt x="333" y="164"/>
                  </a:lnTo>
                  <a:lnTo>
                    <a:pt x="333" y="201"/>
                  </a:lnTo>
                  <a:lnTo>
                    <a:pt x="328" y="236"/>
                  </a:lnTo>
                  <a:lnTo>
                    <a:pt x="318" y="271"/>
                  </a:lnTo>
                  <a:lnTo>
                    <a:pt x="304" y="302"/>
                  </a:lnTo>
                  <a:lnTo>
                    <a:pt x="286" y="330"/>
                  </a:lnTo>
                  <a:lnTo>
                    <a:pt x="262" y="351"/>
                  </a:lnTo>
                  <a:lnTo>
                    <a:pt x="233" y="367"/>
                  </a:lnTo>
                  <a:lnTo>
                    <a:pt x="200" y="376"/>
                  </a:lnTo>
                  <a:lnTo>
                    <a:pt x="165" y="376"/>
                  </a:lnTo>
                  <a:lnTo>
                    <a:pt x="159" y="370"/>
                  </a:lnTo>
                  <a:lnTo>
                    <a:pt x="153" y="365"/>
                  </a:lnTo>
                  <a:lnTo>
                    <a:pt x="147" y="360"/>
                  </a:lnTo>
                  <a:lnTo>
                    <a:pt x="144" y="356"/>
                  </a:lnTo>
                  <a:lnTo>
                    <a:pt x="138" y="349"/>
                  </a:lnTo>
                  <a:lnTo>
                    <a:pt x="134" y="344"/>
                  </a:lnTo>
                  <a:lnTo>
                    <a:pt x="129" y="337"/>
                  </a:lnTo>
                  <a:lnTo>
                    <a:pt x="126" y="333"/>
                  </a:lnTo>
                  <a:lnTo>
                    <a:pt x="122" y="327"/>
                  </a:lnTo>
                  <a:lnTo>
                    <a:pt x="117" y="321"/>
                  </a:lnTo>
                  <a:lnTo>
                    <a:pt x="112" y="317"/>
                  </a:lnTo>
                  <a:lnTo>
                    <a:pt x="109" y="312"/>
                  </a:lnTo>
                  <a:lnTo>
                    <a:pt x="98" y="306"/>
                  </a:lnTo>
                  <a:lnTo>
                    <a:pt x="88" y="302"/>
                  </a:lnTo>
                  <a:lnTo>
                    <a:pt x="89" y="310"/>
                  </a:lnTo>
                  <a:lnTo>
                    <a:pt x="92" y="320"/>
                  </a:lnTo>
                  <a:lnTo>
                    <a:pt x="94" y="330"/>
                  </a:lnTo>
                  <a:lnTo>
                    <a:pt x="100" y="339"/>
                  </a:lnTo>
                  <a:lnTo>
                    <a:pt x="104" y="348"/>
                  </a:lnTo>
                  <a:lnTo>
                    <a:pt x="111" y="356"/>
                  </a:lnTo>
                  <a:lnTo>
                    <a:pt x="117" y="361"/>
                  </a:lnTo>
                  <a:lnTo>
                    <a:pt x="127" y="366"/>
                  </a:lnTo>
                  <a:lnTo>
                    <a:pt x="126" y="369"/>
                  </a:lnTo>
                  <a:lnTo>
                    <a:pt x="126" y="373"/>
                  </a:lnTo>
                  <a:lnTo>
                    <a:pt x="126" y="377"/>
                  </a:lnTo>
                  <a:lnTo>
                    <a:pt x="129" y="379"/>
                  </a:lnTo>
                  <a:lnTo>
                    <a:pt x="108" y="369"/>
                  </a:lnTo>
                  <a:lnTo>
                    <a:pt x="88" y="357"/>
                  </a:lnTo>
                  <a:lnTo>
                    <a:pt x="70" y="340"/>
                  </a:lnTo>
                  <a:lnTo>
                    <a:pt x="55" y="325"/>
                  </a:lnTo>
                  <a:lnTo>
                    <a:pt x="40" y="306"/>
                  </a:lnTo>
                  <a:lnTo>
                    <a:pt x="28" y="286"/>
                  </a:lnTo>
                  <a:lnTo>
                    <a:pt x="17" y="266"/>
                  </a:lnTo>
                  <a:lnTo>
                    <a:pt x="10" y="245"/>
                  </a:lnTo>
                  <a:lnTo>
                    <a:pt x="4" y="223"/>
                  </a:lnTo>
                  <a:lnTo>
                    <a:pt x="2" y="200"/>
                  </a:lnTo>
                  <a:lnTo>
                    <a:pt x="0" y="178"/>
                  </a:lnTo>
                  <a:lnTo>
                    <a:pt x="3" y="157"/>
                  </a:lnTo>
                  <a:lnTo>
                    <a:pt x="6" y="134"/>
                  </a:lnTo>
                  <a:lnTo>
                    <a:pt x="14" y="113"/>
                  </a:lnTo>
                  <a:lnTo>
                    <a:pt x="23" y="93"/>
                  </a:lnTo>
                  <a:lnTo>
                    <a:pt x="38" y="73"/>
                  </a:lnTo>
                  <a:lnTo>
                    <a:pt x="43" y="77"/>
                  </a:lnTo>
                  <a:lnTo>
                    <a:pt x="46" y="80"/>
                  </a:lnTo>
                  <a:lnTo>
                    <a:pt x="43" y="89"/>
                  </a:lnTo>
                  <a:lnTo>
                    <a:pt x="38" y="99"/>
                  </a:lnTo>
                  <a:lnTo>
                    <a:pt x="33" y="110"/>
                  </a:lnTo>
                  <a:lnTo>
                    <a:pt x="30" y="122"/>
                  </a:lnTo>
                  <a:lnTo>
                    <a:pt x="26" y="134"/>
                  </a:lnTo>
                  <a:lnTo>
                    <a:pt x="22" y="146"/>
                  </a:lnTo>
                  <a:lnTo>
                    <a:pt x="20" y="158"/>
                  </a:lnTo>
                  <a:lnTo>
                    <a:pt x="18" y="171"/>
                  </a:lnTo>
                  <a:lnTo>
                    <a:pt x="16" y="181"/>
                  </a:lnTo>
                  <a:lnTo>
                    <a:pt x="16" y="193"/>
                  </a:lnTo>
                  <a:lnTo>
                    <a:pt x="16" y="204"/>
                  </a:lnTo>
                  <a:lnTo>
                    <a:pt x="18" y="216"/>
                  </a:lnTo>
                  <a:lnTo>
                    <a:pt x="21" y="225"/>
                  </a:lnTo>
                  <a:lnTo>
                    <a:pt x="26" y="234"/>
                  </a:lnTo>
                  <a:lnTo>
                    <a:pt x="30" y="243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38" y="257"/>
                  </a:lnTo>
                  <a:lnTo>
                    <a:pt x="45" y="262"/>
                  </a:lnTo>
                  <a:lnTo>
                    <a:pt x="53" y="265"/>
                  </a:lnTo>
                  <a:lnTo>
                    <a:pt x="51" y="254"/>
                  </a:lnTo>
                  <a:lnTo>
                    <a:pt x="51" y="244"/>
                  </a:lnTo>
                  <a:lnTo>
                    <a:pt x="49" y="234"/>
                  </a:lnTo>
                  <a:lnTo>
                    <a:pt x="49" y="225"/>
                  </a:lnTo>
                  <a:lnTo>
                    <a:pt x="47" y="214"/>
                  </a:lnTo>
                  <a:lnTo>
                    <a:pt x="47" y="204"/>
                  </a:lnTo>
                  <a:lnTo>
                    <a:pt x="47" y="193"/>
                  </a:lnTo>
                  <a:lnTo>
                    <a:pt x="49" y="184"/>
                  </a:lnTo>
                  <a:lnTo>
                    <a:pt x="49" y="173"/>
                  </a:lnTo>
                  <a:lnTo>
                    <a:pt x="50" y="163"/>
                  </a:lnTo>
                  <a:lnTo>
                    <a:pt x="51" y="152"/>
                  </a:lnTo>
                  <a:lnTo>
                    <a:pt x="55" y="143"/>
                  </a:lnTo>
                  <a:lnTo>
                    <a:pt x="57" y="132"/>
                  </a:lnTo>
                  <a:lnTo>
                    <a:pt x="61" y="122"/>
                  </a:lnTo>
                  <a:lnTo>
                    <a:pt x="64" y="112"/>
                  </a:lnTo>
                  <a:lnTo>
                    <a:pt x="70" y="104"/>
                  </a:lnTo>
                  <a:lnTo>
                    <a:pt x="71" y="94"/>
                  </a:lnTo>
                  <a:lnTo>
                    <a:pt x="76" y="85"/>
                  </a:lnTo>
                  <a:lnTo>
                    <a:pt x="79" y="77"/>
                  </a:lnTo>
                  <a:lnTo>
                    <a:pt x="85" y="68"/>
                  </a:lnTo>
                  <a:lnTo>
                    <a:pt x="89" y="59"/>
                  </a:lnTo>
                  <a:lnTo>
                    <a:pt x="96" y="52"/>
                  </a:lnTo>
                  <a:lnTo>
                    <a:pt x="102" y="43"/>
                  </a:lnTo>
                  <a:lnTo>
                    <a:pt x="110" y="38"/>
                  </a:lnTo>
                  <a:lnTo>
                    <a:pt x="116" y="30"/>
                  </a:lnTo>
                  <a:lnTo>
                    <a:pt x="124" y="24"/>
                  </a:lnTo>
                  <a:lnTo>
                    <a:pt x="133" y="18"/>
                  </a:lnTo>
                  <a:lnTo>
                    <a:pt x="142" y="13"/>
                  </a:lnTo>
                  <a:lnTo>
                    <a:pt x="151" y="8"/>
                  </a:lnTo>
                  <a:lnTo>
                    <a:pt x="161" y="5"/>
                  </a:lnTo>
                  <a:lnTo>
                    <a:pt x="170" y="1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94" name="Freeform 492"/>
            <p:cNvSpPr>
              <a:spLocks/>
            </p:cNvSpPr>
            <p:nvPr/>
          </p:nvSpPr>
          <p:spPr bwMode="auto">
            <a:xfrm>
              <a:off x="7000" y="3956"/>
              <a:ext cx="6" cy="20"/>
            </a:xfrm>
            <a:custGeom>
              <a:avLst/>
              <a:gdLst>
                <a:gd name="T0" fmla="*/ 0 w 20"/>
                <a:gd name="T1" fmla="*/ 0 h 79"/>
                <a:gd name="T2" fmla="*/ 0 w 20"/>
                <a:gd name="T3" fmla="*/ 0 h 79"/>
                <a:gd name="T4" fmla="*/ 0 w 20"/>
                <a:gd name="T5" fmla="*/ 0 h 79"/>
                <a:gd name="T6" fmla="*/ 0 w 20"/>
                <a:gd name="T7" fmla="*/ 0 h 79"/>
                <a:gd name="T8" fmla="*/ 0 w 20"/>
                <a:gd name="T9" fmla="*/ 0 h 79"/>
                <a:gd name="T10" fmla="*/ 0 w 20"/>
                <a:gd name="T11" fmla="*/ 0 h 79"/>
                <a:gd name="T12" fmla="*/ 0 w 20"/>
                <a:gd name="T13" fmla="*/ 0 h 79"/>
                <a:gd name="T14" fmla="*/ 0 w 20"/>
                <a:gd name="T15" fmla="*/ 0 h 79"/>
                <a:gd name="T16" fmla="*/ 0 w 20"/>
                <a:gd name="T17" fmla="*/ 0 h 79"/>
                <a:gd name="T18" fmla="*/ 0 w 20"/>
                <a:gd name="T19" fmla="*/ 0 h 79"/>
                <a:gd name="T20" fmla="*/ 0 w 20"/>
                <a:gd name="T21" fmla="*/ 0 h 79"/>
                <a:gd name="T22" fmla="*/ 0 w 20"/>
                <a:gd name="T23" fmla="*/ 0 h 79"/>
                <a:gd name="T24" fmla="*/ 0 w 20"/>
                <a:gd name="T25" fmla="*/ 0 h 79"/>
                <a:gd name="T26" fmla="*/ 0 w 20"/>
                <a:gd name="T27" fmla="*/ 0 h 79"/>
                <a:gd name="T28" fmla="*/ 0 w 20"/>
                <a:gd name="T29" fmla="*/ 0 h 79"/>
                <a:gd name="T30" fmla="*/ 0 w 20"/>
                <a:gd name="T31" fmla="*/ 0 h 79"/>
                <a:gd name="T32" fmla="*/ 0 w 20"/>
                <a:gd name="T33" fmla="*/ 0 h 79"/>
                <a:gd name="T34" fmla="*/ 0 w 20"/>
                <a:gd name="T35" fmla="*/ 0 h 79"/>
                <a:gd name="T36" fmla="*/ 0 w 20"/>
                <a:gd name="T37" fmla="*/ 0 h 79"/>
                <a:gd name="T38" fmla="*/ 0 w 20"/>
                <a:gd name="T39" fmla="*/ 0 h 79"/>
                <a:gd name="T40" fmla="*/ 0 w 20"/>
                <a:gd name="T41" fmla="*/ 0 h 79"/>
                <a:gd name="T42" fmla="*/ 0 w 20"/>
                <a:gd name="T43" fmla="*/ 0 h 79"/>
                <a:gd name="T44" fmla="*/ 0 w 20"/>
                <a:gd name="T45" fmla="*/ 0 h 79"/>
                <a:gd name="T46" fmla="*/ 0 w 20"/>
                <a:gd name="T47" fmla="*/ 0 h 79"/>
                <a:gd name="T48" fmla="*/ 0 w 20"/>
                <a:gd name="T49" fmla="*/ 0 h 79"/>
                <a:gd name="T50" fmla="*/ 0 w 20"/>
                <a:gd name="T51" fmla="*/ 0 h 7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"/>
                <a:gd name="T79" fmla="*/ 0 h 79"/>
                <a:gd name="T80" fmla="*/ 20 w 20"/>
                <a:gd name="T81" fmla="*/ 79 h 7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" h="79">
                  <a:moveTo>
                    <a:pt x="11" y="0"/>
                  </a:moveTo>
                  <a:lnTo>
                    <a:pt x="12" y="2"/>
                  </a:lnTo>
                  <a:lnTo>
                    <a:pt x="13" y="5"/>
                  </a:lnTo>
                  <a:lnTo>
                    <a:pt x="14" y="10"/>
                  </a:lnTo>
                  <a:lnTo>
                    <a:pt x="17" y="17"/>
                  </a:lnTo>
                  <a:lnTo>
                    <a:pt x="18" y="23"/>
                  </a:lnTo>
                  <a:lnTo>
                    <a:pt x="19" y="30"/>
                  </a:lnTo>
                  <a:lnTo>
                    <a:pt x="19" y="38"/>
                  </a:lnTo>
                  <a:lnTo>
                    <a:pt x="20" y="46"/>
                  </a:lnTo>
                  <a:lnTo>
                    <a:pt x="19" y="56"/>
                  </a:lnTo>
                  <a:lnTo>
                    <a:pt x="19" y="65"/>
                  </a:lnTo>
                  <a:lnTo>
                    <a:pt x="17" y="73"/>
                  </a:lnTo>
                  <a:lnTo>
                    <a:pt x="13" y="78"/>
                  </a:lnTo>
                  <a:lnTo>
                    <a:pt x="11" y="79"/>
                  </a:lnTo>
                  <a:lnTo>
                    <a:pt x="8" y="79"/>
                  </a:lnTo>
                  <a:lnTo>
                    <a:pt x="4" y="76"/>
                  </a:lnTo>
                  <a:lnTo>
                    <a:pt x="0" y="72"/>
                  </a:lnTo>
                  <a:lnTo>
                    <a:pt x="1" y="63"/>
                  </a:lnTo>
                  <a:lnTo>
                    <a:pt x="4" y="53"/>
                  </a:lnTo>
                  <a:lnTo>
                    <a:pt x="4" y="43"/>
                  </a:lnTo>
                  <a:lnTo>
                    <a:pt x="4" y="34"/>
                  </a:lnTo>
                  <a:lnTo>
                    <a:pt x="4" y="24"/>
                  </a:lnTo>
                  <a:lnTo>
                    <a:pt x="5" y="15"/>
                  </a:lnTo>
                  <a:lnTo>
                    <a:pt x="7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95" name="Freeform 493"/>
            <p:cNvSpPr>
              <a:spLocks/>
            </p:cNvSpPr>
            <p:nvPr/>
          </p:nvSpPr>
          <p:spPr bwMode="auto">
            <a:xfrm>
              <a:off x="6742" y="3959"/>
              <a:ext cx="7" cy="6"/>
            </a:xfrm>
            <a:custGeom>
              <a:avLst/>
              <a:gdLst>
                <a:gd name="T0" fmla="*/ 0 w 28"/>
                <a:gd name="T1" fmla="*/ 0 h 25"/>
                <a:gd name="T2" fmla="*/ 0 w 28"/>
                <a:gd name="T3" fmla="*/ 0 h 25"/>
                <a:gd name="T4" fmla="*/ 0 w 28"/>
                <a:gd name="T5" fmla="*/ 0 h 25"/>
                <a:gd name="T6" fmla="*/ 0 w 28"/>
                <a:gd name="T7" fmla="*/ 0 h 25"/>
                <a:gd name="T8" fmla="*/ 0 w 28"/>
                <a:gd name="T9" fmla="*/ 0 h 25"/>
                <a:gd name="T10" fmla="*/ 0 w 28"/>
                <a:gd name="T11" fmla="*/ 0 h 25"/>
                <a:gd name="T12" fmla="*/ 0 w 28"/>
                <a:gd name="T13" fmla="*/ 0 h 25"/>
                <a:gd name="T14" fmla="*/ 0 w 28"/>
                <a:gd name="T15" fmla="*/ 0 h 25"/>
                <a:gd name="T16" fmla="*/ 0 w 28"/>
                <a:gd name="T17" fmla="*/ 0 h 25"/>
                <a:gd name="T18" fmla="*/ 0 w 28"/>
                <a:gd name="T19" fmla="*/ 0 h 25"/>
                <a:gd name="T20" fmla="*/ 0 w 28"/>
                <a:gd name="T21" fmla="*/ 0 h 25"/>
                <a:gd name="T22" fmla="*/ 0 w 28"/>
                <a:gd name="T23" fmla="*/ 0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"/>
                <a:gd name="T37" fmla="*/ 0 h 25"/>
                <a:gd name="T38" fmla="*/ 28 w 28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" h="25">
                  <a:moveTo>
                    <a:pt x="20" y="0"/>
                  </a:moveTo>
                  <a:lnTo>
                    <a:pt x="24" y="1"/>
                  </a:lnTo>
                  <a:lnTo>
                    <a:pt x="28" y="6"/>
                  </a:lnTo>
                  <a:lnTo>
                    <a:pt x="22" y="9"/>
                  </a:lnTo>
                  <a:lnTo>
                    <a:pt x="15" y="17"/>
                  </a:lnTo>
                  <a:lnTo>
                    <a:pt x="8" y="22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6" y="9"/>
                  </a:lnTo>
                  <a:lnTo>
                    <a:pt x="11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96" name="Freeform 494"/>
            <p:cNvSpPr>
              <a:spLocks/>
            </p:cNvSpPr>
            <p:nvPr/>
          </p:nvSpPr>
          <p:spPr bwMode="auto">
            <a:xfrm>
              <a:off x="6505" y="3962"/>
              <a:ext cx="210" cy="80"/>
            </a:xfrm>
            <a:custGeom>
              <a:avLst/>
              <a:gdLst>
                <a:gd name="T0" fmla="*/ 0 w 841"/>
                <a:gd name="T1" fmla="*/ 0 h 319"/>
                <a:gd name="T2" fmla="*/ 0 w 841"/>
                <a:gd name="T3" fmla="*/ 0 h 319"/>
                <a:gd name="T4" fmla="*/ 0 w 841"/>
                <a:gd name="T5" fmla="*/ 0 h 319"/>
                <a:gd name="T6" fmla="*/ 0 w 841"/>
                <a:gd name="T7" fmla="*/ 0 h 319"/>
                <a:gd name="T8" fmla="*/ 0 w 841"/>
                <a:gd name="T9" fmla="*/ 0 h 319"/>
                <a:gd name="T10" fmla="*/ 0 w 841"/>
                <a:gd name="T11" fmla="*/ 0 h 319"/>
                <a:gd name="T12" fmla="*/ 0 w 841"/>
                <a:gd name="T13" fmla="*/ 0 h 319"/>
                <a:gd name="T14" fmla="*/ 0 w 841"/>
                <a:gd name="T15" fmla="*/ 0 h 319"/>
                <a:gd name="T16" fmla="*/ 0 w 841"/>
                <a:gd name="T17" fmla="*/ 0 h 319"/>
                <a:gd name="T18" fmla="*/ 0 w 841"/>
                <a:gd name="T19" fmla="*/ 0 h 319"/>
                <a:gd name="T20" fmla="*/ 0 w 841"/>
                <a:gd name="T21" fmla="*/ 0 h 319"/>
                <a:gd name="T22" fmla="*/ 0 w 841"/>
                <a:gd name="T23" fmla="*/ 0 h 319"/>
                <a:gd name="T24" fmla="*/ 0 w 841"/>
                <a:gd name="T25" fmla="*/ 0 h 319"/>
                <a:gd name="T26" fmla="*/ 0 w 841"/>
                <a:gd name="T27" fmla="*/ 0 h 319"/>
                <a:gd name="T28" fmla="*/ 0 w 841"/>
                <a:gd name="T29" fmla="*/ 0 h 319"/>
                <a:gd name="T30" fmla="*/ 0 w 841"/>
                <a:gd name="T31" fmla="*/ 0 h 319"/>
                <a:gd name="T32" fmla="*/ 0 w 841"/>
                <a:gd name="T33" fmla="*/ 0 h 319"/>
                <a:gd name="T34" fmla="*/ 0 w 841"/>
                <a:gd name="T35" fmla="*/ 0 h 319"/>
                <a:gd name="T36" fmla="*/ 0 w 841"/>
                <a:gd name="T37" fmla="*/ 0 h 319"/>
                <a:gd name="T38" fmla="*/ 0 w 841"/>
                <a:gd name="T39" fmla="*/ 0 h 319"/>
                <a:gd name="T40" fmla="*/ 0 w 841"/>
                <a:gd name="T41" fmla="*/ 0 h 319"/>
                <a:gd name="T42" fmla="*/ 0 w 841"/>
                <a:gd name="T43" fmla="*/ 0 h 319"/>
                <a:gd name="T44" fmla="*/ 0 w 841"/>
                <a:gd name="T45" fmla="*/ 0 h 319"/>
                <a:gd name="T46" fmla="*/ 0 w 841"/>
                <a:gd name="T47" fmla="*/ 0 h 319"/>
                <a:gd name="T48" fmla="*/ 0 w 841"/>
                <a:gd name="T49" fmla="*/ 0 h 319"/>
                <a:gd name="T50" fmla="*/ 0 w 841"/>
                <a:gd name="T51" fmla="*/ 0 h 319"/>
                <a:gd name="T52" fmla="*/ 0 w 841"/>
                <a:gd name="T53" fmla="*/ 0 h 319"/>
                <a:gd name="T54" fmla="*/ 0 w 841"/>
                <a:gd name="T55" fmla="*/ 0 h 319"/>
                <a:gd name="T56" fmla="*/ 0 w 841"/>
                <a:gd name="T57" fmla="*/ 0 h 319"/>
                <a:gd name="T58" fmla="*/ 0 w 841"/>
                <a:gd name="T59" fmla="*/ 0 h 319"/>
                <a:gd name="T60" fmla="*/ 0 w 841"/>
                <a:gd name="T61" fmla="*/ 0 h 319"/>
                <a:gd name="T62" fmla="*/ 0 w 841"/>
                <a:gd name="T63" fmla="*/ 0 h 319"/>
                <a:gd name="T64" fmla="*/ 0 w 841"/>
                <a:gd name="T65" fmla="*/ 0 h 319"/>
                <a:gd name="T66" fmla="*/ 0 w 841"/>
                <a:gd name="T67" fmla="*/ 0 h 319"/>
                <a:gd name="T68" fmla="*/ 0 w 841"/>
                <a:gd name="T69" fmla="*/ 0 h 319"/>
                <a:gd name="T70" fmla="*/ 0 w 841"/>
                <a:gd name="T71" fmla="*/ 0 h 319"/>
                <a:gd name="T72" fmla="*/ 0 w 841"/>
                <a:gd name="T73" fmla="*/ 0 h 319"/>
                <a:gd name="T74" fmla="*/ 0 w 841"/>
                <a:gd name="T75" fmla="*/ 0 h 319"/>
                <a:gd name="T76" fmla="*/ 0 w 841"/>
                <a:gd name="T77" fmla="*/ 0 h 319"/>
                <a:gd name="T78" fmla="*/ 0 w 841"/>
                <a:gd name="T79" fmla="*/ 0 h 319"/>
                <a:gd name="T80" fmla="*/ 0 w 841"/>
                <a:gd name="T81" fmla="*/ 0 h 319"/>
                <a:gd name="T82" fmla="*/ 0 w 841"/>
                <a:gd name="T83" fmla="*/ 0 h 319"/>
                <a:gd name="T84" fmla="*/ 0 w 841"/>
                <a:gd name="T85" fmla="*/ 0 h 319"/>
                <a:gd name="T86" fmla="*/ 0 w 841"/>
                <a:gd name="T87" fmla="*/ 0 h 319"/>
                <a:gd name="T88" fmla="*/ 0 w 841"/>
                <a:gd name="T89" fmla="*/ 0 h 319"/>
                <a:gd name="T90" fmla="*/ 0 w 841"/>
                <a:gd name="T91" fmla="*/ 0 h 319"/>
                <a:gd name="T92" fmla="*/ 0 w 841"/>
                <a:gd name="T93" fmla="*/ 0 h 319"/>
                <a:gd name="T94" fmla="*/ 0 w 841"/>
                <a:gd name="T95" fmla="*/ 0 h 319"/>
                <a:gd name="T96" fmla="*/ 0 w 841"/>
                <a:gd name="T97" fmla="*/ 0 h 319"/>
                <a:gd name="T98" fmla="*/ 0 w 841"/>
                <a:gd name="T99" fmla="*/ 0 h 319"/>
                <a:gd name="T100" fmla="*/ 0 w 841"/>
                <a:gd name="T101" fmla="*/ 0 h 319"/>
                <a:gd name="T102" fmla="*/ 0 w 841"/>
                <a:gd name="T103" fmla="*/ 0 h 319"/>
                <a:gd name="T104" fmla="*/ 0 w 841"/>
                <a:gd name="T105" fmla="*/ 0 h 319"/>
                <a:gd name="T106" fmla="*/ 0 w 841"/>
                <a:gd name="T107" fmla="*/ 0 h 319"/>
                <a:gd name="T108" fmla="*/ 0 w 841"/>
                <a:gd name="T109" fmla="*/ 0 h 319"/>
                <a:gd name="T110" fmla="*/ 0 w 841"/>
                <a:gd name="T111" fmla="*/ 0 h 319"/>
                <a:gd name="T112" fmla="*/ 0 w 841"/>
                <a:gd name="T113" fmla="*/ 0 h 319"/>
                <a:gd name="T114" fmla="*/ 0 w 841"/>
                <a:gd name="T115" fmla="*/ 0 h 319"/>
                <a:gd name="T116" fmla="*/ 0 w 841"/>
                <a:gd name="T117" fmla="*/ 0 h 319"/>
                <a:gd name="T118" fmla="*/ 0 w 841"/>
                <a:gd name="T119" fmla="*/ 0 h 31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1"/>
                <a:gd name="T181" fmla="*/ 0 h 319"/>
                <a:gd name="T182" fmla="*/ 841 w 841"/>
                <a:gd name="T183" fmla="*/ 319 h 31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1" h="319">
                  <a:moveTo>
                    <a:pt x="2" y="0"/>
                  </a:moveTo>
                  <a:lnTo>
                    <a:pt x="55" y="3"/>
                  </a:lnTo>
                  <a:lnTo>
                    <a:pt x="108" y="6"/>
                  </a:lnTo>
                  <a:lnTo>
                    <a:pt x="161" y="8"/>
                  </a:lnTo>
                  <a:lnTo>
                    <a:pt x="215" y="12"/>
                  </a:lnTo>
                  <a:lnTo>
                    <a:pt x="267" y="15"/>
                  </a:lnTo>
                  <a:lnTo>
                    <a:pt x="320" y="18"/>
                  </a:lnTo>
                  <a:lnTo>
                    <a:pt x="371" y="21"/>
                  </a:lnTo>
                  <a:lnTo>
                    <a:pt x="424" y="26"/>
                  </a:lnTo>
                  <a:lnTo>
                    <a:pt x="475" y="29"/>
                  </a:lnTo>
                  <a:lnTo>
                    <a:pt x="528" y="32"/>
                  </a:lnTo>
                  <a:lnTo>
                    <a:pt x="580" y="36"/>
                  </a:lnTo>
                  <a:lnTo>
                    <a:pt x="633" y="41"/>
                  </a:lnTo>
                  <a:lnTo>
                    <a:pt x="683" y="46"/>
                  </a:lnTo>
                  <a:lnTo>
                    <a:pt x="736" y="50"/>
                  </a:lnTo>
                  <a:lnTo>
                    <a:pt x="787" y="57"/>
                  </a:lnTo>
                  <a:lnTo>
                    <a:pt x="840" y="63"/>
                  </a:lnTo>
                  <a:lnTo>
                    <a:pt x="840" y="79"/>
                  </a:lnTo>
                  <a:lnTo>
                    <a:pt x="840" y="95"/>
                  </a:lnTo>
                  <a:lnTo>
                    <a:pt x="840" y="111"/>
                  </a:lnTo>
                  <a:lnTo>
                    <a:pt x="841" y="127"/>
                  </a:lnTo>
                  <a:lnTo>
                    <a:pt x="841" y="142"/>
                  </a:lnTo>
                  <a:lnTo>
                    <a:pt x="841" y="159"/>
                  </a:lnTo>
                  <a:lnTo>
                    <a:pt x="841" y="175"/>
                  </a:lnTo>
                  <a:lnTo>
                    <a:pt x="841" y="191"/>
                  </a:lnTo>
                  <a:lnTo>
                    <a:pt x="840" y="207"/>
                  </a:lnTo>
                  <a:lnTo>
                    <a:pt x="839" y="222"/>
                  </a:lnTo>
                  <a:lnTo>
                    <a:pt x="838" y="239"/>
                  </a:lnTo>
                  <a:lnTo>
                    <a:pt x="836" y="255"/>
                  </a:lnTo>
                  <a:lnTo>
                    <a:pt x="834" y="271"/>
                  </a:lnTo>
                  <a:lnTo>
                    <a:pt x="834" y="286"/>
                  </a:lnTo>
                  <a:lnTo>
                    <a:pt x="832" y="302"/>
                  </a:lnTo>
                  <a:lnTo>
                    <a:pt x="829" y="319"/>
                  </a:lnTo>
                  <a:lnTo>
                    <a:pt x="822" y="319"/>
                  </a:lnTo>
                  <a:lnTo>
                    <a:pt x="816" y="319"/>
                  </a:lnTo>
                  <a:lnTo>
                    <a:pt x="810" y="319"/>
                  </a:lnTo>
                  <a:lnTo>
                    <a:pt x="803" y="319"/>
                  </a:lnTo>
                  <a:lnTo>
                    <a:pt x="799" y="303"/>
                  </a:lnTo>
                  <a:lnTo>
                    <a:pt x="799" y="290"/>
                  </a:lnTo>
                  <a:lnTo>
                    <a:pt x="799" y="275"/>
                  </a:lnTo>
                  <a:lnTo>
                    <a:pt x="799" y="261"/>
                  </a:lnTo>
                  <a:lnTo>
                    <a:pt x="799" y="247"/>
                  </a:lnTo>
                  <a:lnTo>
                    <a:pt x="799" y="232"/>
                  </a:lnTo>
                  <a:lnTo>
                    <a:pt x="799" y="218"/>
                  </a:lnTo>
                  <a:lnTo>
                    <a:pt x="800" y="203"/>
                  </a:lnTo>
                  <a:lnTo>
                    <a:pt x="799" y="188"/>
                  </a:lnTo>
                  <a:lnTo>
                    <a:pt x="799" y="174"/>
                  </a:lnTo>
                  <a:lnTo>
                    <a:pt x="799" y="160"/>
                  </a:lnTo>
                  <a:lnTo>
                    <a:pt x="799" y="147"/>
                  </a:lnTo>
                  <a:lnTo>
                    <a:pt x="798" y="134"/>
                  </a:lnTo>
                  <a:lnTo>
                    <a:pt x="797" y="122"/>
                  </a:lnTo>
                  <a:lnTo>
                    <a:pt x="794" y="109"/>
                  </a:lnTo>
                  <a:lnTo>
                    <a:pt x="792" y="99"/>
                  </a:lnTo>
                  <a:lnTo>
                    <a:pt x="759" y="95"/>
                  </a:lnTo>
                  <a:lnTo>
                    <a:pt x="728" y="93"/>
                  </a:lnTo>
                  <a:lnTo>
                    <a:pt x="695" y="89"/>
                  </a:lnTo>
                  <a:lnTo>
                    <a:pt x="664" y="86"/>
                  </a:lnTo>
                  <a:lnTo>
                    <a:pt x="633" y="83"/>
                  </a:lnTo>
                  <a:lnTo>
                    <a:pt x="601" y="81"/>
                  </a:lnTo>
                  <a:lnTo>
                    <a:pt x="569" y="77"/>
                  </a:lnTo>
                  <a:lnTo>
                    <a:pt x="538" y="75"/>
                  </a:lnTo>
                  <a:lnTo>
                    <a:pt x="505" y="72"/>
                  </a:lnTo>
                  <a:lnTo>
                    <a:pt x="474" y="70"/>
                  </a:lnTo>
                  <a:lnTo>
                    <a:pt x="440" y="69"/>
                  </a:lnTo>
                  <a:lnTo>
                    <a:pt x="409" y="67"/>
                  </a:lnTo>
                  <a:lnTo>
                    <a:pt x="376" y="63"/>
                  </a:lnTo>
                  <a:lnTo>
                    <a:pt x="344" y="61"/>
                  </a:lnTo>
                  <a:lnTo>
                    <a:pt x="311" y="60"/>
                  </a:lnTo>
                  <a:lnTo>
                    <a:pt x="279" y="58"/>
                  </a:lnTo>
                  <a:lnTo>
                    <a:pt x="263" y="53"/>
                  </a:lnTo>
                  <a:lnTo>
                    <a:pt x="246" y="49"/>
                  </a:lnTo>
                  <a:lnTo>
                    <a:pt x="231" y="47"/>
                  </a:lnTo>
                  <a:lnTo>
                    <a:pt x="214" y="46"/>
                  </a:lnTo>
                  <a:lnTo>
                    <a:pt x="197" y="44"/>
                  </a:lnTo>
                  <a:lnTo>
                    <a:pt x="181" y="44"/>
                  </a:lnTo>
                  <a:lnTo>
                    <a:pt x="164" y="43"/>
                  </a:lnTo>
                  <a:lnTo>
                    <a:pt x="149" y="43"/>
                  </a:lnTo>
                  <a:lnTo>
                    <a:pt x="133" y="42"/>
                  </a:lnTo>
                  <a:lnTo>
                    <a:pt x="116" y="41"/>
                  </a:lnTo>
                  <a:lnTo>
                    <a:pt x="100" y="39"/>
                  </a:lnTo>
                  <a:lnTo>
                    <a:pt x="87" y="39"/>
                  </a:lnTo>
                  <a:lnTo>
                    <a:pt x="72" y="35"/>
                  </a:lnTo>
                  <a:lnTo>
                    <a:pt x="58" y="32"/>
                  </a:lnTo>
                  <a:lnTo>
                    <a:pt x="45" y="28"/>
                  </a:lnTo>
                  <a:lnTo>
                    <a:pt x="34" y="22"/>
                  </a:lnTo>
                  <a:lnTo>
                    <a:pt x="29" y="23"/>
                  </a:lnTo>
                  <a:lnTo>
                    <a:pt x="26" y="27"/>
                  </a:lnTo>
                  <a:lnTo>
                    <a:pt x="21" y="29"/>
                  </a:lnTo>
                  <a:lnTo>
                    <a:pt x="17" y="30"/>
                  </a:lnTo>
                  <a:lnTo>
                    <a:pt x="19" y="35"/>
                  </a:lnTo>
                  <a:lnTo>
                    <a:pt x="20" y="41"/>
                  </a:lnTo>
                  <a:lnTo>
                    <a:pt x="21" y="48"/>
                  </a:lnTo>
                  <a:lnTo>
                    <a:pt x="21" y="55"/>
                  </a:lnTo>
                  <a:lnTo>
                    <a:pt x="21" y="61"/>
                  </a:lnTo>
                  <a:lnTo>
                    <a:pt x="21" y="70"/>
                  </a:lnTo>
                  <a:lnTo>
                    <a:pt x="21" y="76"/>
                  </a:lnTo>
                  <a:lnTo>
                    <a:pt x="22" y="84"/>
                  </a:lnTo>
                  <a:lnTo>
                    <a:pt x="22" y="92"/>
                  </a:lnTo>
                  <a:lnTo>
                    <a:pt x="22" y="99"/>
                  </a:lnTo>
                  <a:lnTo>
                    <a:pt x="22" y="106"/>
                  </a:lnTo>
                  <a:lnTo>
                    <a:pt x="22" y="113"/>
                  </a:lnTo>
                  <a:lnTo>
                    <a:pt x="22" y="121"/>
                  </a:lnTo>
                  <a:lnTo>
                    <a:pt x="23" y="127"/>
                  </a:lnTo>
                  <a:lnTo>
                    <a:pt x="25" y="134"/>
                  </a:lnTo>
                  <a:lnTo>
                    <a:pt x="28" y="141"/>
                  </a:lnTo>
                  <a:lnTo>
                    <a:pt x="32" y="150"/>
                  </a:lnTo>
                  <a:lnTo>
                    <a:pt x="37" y="160"/>
                  </a:lnTo>
                  <a:lnTo>
                    <a:pt x="43" y="166"/>
                  </a:lnTo>
                  <a:lnTo>
                    <a:pt x="52" y="173"/>
                  </a:lnTo>
                  <a:lnTo>
                    <a:pt x="62" y="169"/>
                  </a:lnTo>
                  <a:lnTo>
                    <a:pt x="72" y="167"/>
                  </a:lnTo>
                  <a:lnTo>
                    <a:pt x="82" y="165"/>
                  </a:lnTo>
                  <a:lnTo>
                    <a:pt x="93" y="165"/>
                  </a:lnTo>
                  <a:lnTo>
                    <a:pt x="104" y="163"/>
                  </a:lnTo>
                  <a:lnTo>
                    <a:pt x="115" y="162"/>
                  </a:lnTo>
                  <a:lnTo>
                    <a:pt x="126" y="160"/>
                  </a:lnTo>
                  <a:lnTo>
                    <a:pt x="137" y="159"/>
                  </a:lnTo>
                  <a:lnTo>
                    <a:pt x="135" y="153"/>
                  </a:lnTo>
                  <a:lnTo>
                    <a:pt x="134" y="149"/>
                  </a:lnTo>
                  <a:lnTo>
                    <a:pt x="131" y="146"/>
                  </a:lnTo>
                  <a:lnTo>
                    <a:pt x="127" y="143"/>
                  </a:lnTo>
                  <a:lnTo>
                    <a:pt x="120" y="140"/>
                  </a:lnTo>
                  <a:lnTo>
                    <a:pt x="111" y="139"/>
                  </a:lnTo>
                  <a:lnTo>
                    <a:pt x="103" y="138"/>
                  </a:lnTo>
                  <a:lnTo>
                    <a:pt x="93" y="138"/>
                  </a:lnTo>
                  <a:lnTo>
                    <a:pt x="84" y="138"/>
                  </a:lnTo>
                  <a:lnTo>
                    <a:pt x="76" y="138"/>
                  </a:lnTo>
                  <a:lnTo>
                    <a:pt x="69" y="137"/>
                  </a:lnTo>
                  <a:lnTo>
                    <a:pt x="64" y="137"/>
                  </a:lnTo>
                  <a:lnTo>
                    <a:pt x="59" y="134"/>
                  </a:lnTo>
                  <a:lnTo>
                    <a:pt x="58" y="132"/>
                  </a:lnTo>
                  <a:lnTo>
                    <a:pt x="59" y="124"/>
                  </a:lnTo>
                  <a:lnTo>
                    <a:pt x="67" y="119"/>
                  </a:lnTo>
                  <a:lnTo>
                    <a:pt x="73" y="117"/>
                  </a:lnTo>
                  <a:lnTo>
                    <a:pt x="79" y="117"/>
                  </a:lnTo>
                  <a:lnTo>
                    <a:pt x="86" y="117"/>
                  </a:lnTo>
                  <a:lnTo>
                    <a:pt x="93" y="117"/>
                  </a:lnTo>
                  <a:lnTo>
                    <a:pt x="100" y="116"/>
                  </a:lnTo>
                  <a:lnTo>
                    <a:pt x="106" y="116"/>
                  </a:lnTo>
                  <a:lnTo>
                    <a:pt x="114" y="116"/>
                  </a:lnTo>
                  <a:lnTo>
                    <a:pt x="121" y="116"/>
                  </a:lnTo>
                  <a:lnTo>
                    <a:pt x="127" y="116"/>
                  </a:lnTo>
                  <a:lnTo>
                    <a:pt x="134" y="116"/>
                  </a:lnTo>
                  <a:lnTo>
                    <a:pt x="140" y="116"/>
                  </a:lnTo>
                  <a:lnTo>
                    <a:pt x="147" y="116"/>
                  </a:lnTo>
                  <a:lnTo>
                    <a:pt x="153" y="116"/>
                  </a:lnTo>
                  <a:lnTo>
                    <a:pt x="161" y="116"/>
                  </a:lnTo>
                  <a:lnTo>
                    <a:pt x="168" y="117"/>
                  </a:lnTo>
                  <a:lnTo>
                    <a:pt x="175" y="119"/>
                  </a:lnTo>
                  <a:lnTo>
                    <a:pt x="164" y="113"/>
                  </a:lnTo>
                  <a:lnTo>
                    <a:pt x="155" y="110"/>
                  </a:lnTo>
                  <a:lnTo>
                    <a:pt x="144" y="107"/>
                  </a:lnTo>
                  <a:lnTo>
                    <a:pt x="134" y="105"/>
                  </a:lnTo>
                  <a:lnTo>
                    <a:pt x="127" y="102"/>
                  </a:lnTo>
                  <a:lnTo>
                    <a:pt x="121" y="102"/>
                  </a:lnTo>
                  <a:lnTo>
                    <a:pt x="114" y="101"/>
                  </a:lnTo>
                  <a:lnTo>
                    <a:pt x="108" y="100"/>
                  </a:lnTo>
                  <a:lnTo>
                    <a:pt x="102" y="97"/>
                  </a:lnTo>
                  <a:lnTo>
                    <a:pt x="94" y="95"/>
                  </a:lnTo>
                  <a:lnTo>
                    <a:pt x="88" y="93"/>
                  </a:lnTo>
                  <a:lnTo>
                    <a:pt x="81" y="89"/>
                  </a:lnTo>
                  <a:lnTo>
                    <a:pt x="125" y="89"/>
                  </a:lnTo>
                  <a:lnTo>
                    <a:pt x="168" y="89"/>
                  </a:lnTo>
                  <a:lnTo>
                    <a:pt x="211" y="89"/>
                  </a:lnTo>
                  <a:lnTo>
                    <a:pt x="255" y="89"/>
                  </a:lnTo>
                  <a:lnTo>
                    <a:pt x="298" y="89"/>
                  </a:lnTo>
                  <a:lnTo>
                    <a:pt x="340" y="90"/>
                  </a:lnTo>
                  <a:lnTo>
                    <a:pt x="382" y="92"/>
                  </a:lnTo>
                  <a:lnTo>
                    <a:pt x="427" y="93"/>
                  </a:lnTo>
                  <a:lnTo>
                    <a:pt x="468" y="94"/>
                  </a:lnTo>
                  <a:lnTo>
                    <a:pt x="510" y="96"/>
                  </a:lnTo>
                  <a:lnTo>
                    <a:pt x="552" y="99"/>
                  </a:lnTo>
                  <a:lnTo>
                    <a:pt x="594" y="102"/>
                  </a:lnTo>
                  <a:lnTo>
                    <a:pt x="636" y="107"/>
                  </a:lnTo>
                  <a:lnTo>
                    <a:pt x="680" y="113"/>
                  </a:lnTo>
                  <a:lnTo>
                    <a:pt x="722" y="119"/>
                  </a:lnTo>
                  <a:lnTo>
                    <a:pt x="764" y="126"/>
                  </a:lnTo>
                  <a:lnTo>
                    <a:pt x="758" y="132"/>
                  </a:lnTo>
                  <a:lnTo>
                    <a:pt x="752" y="136"/>
                  </a:lnTo>
                  <a:lnTo>
                    <a:pt x="745" y="138"/>
                  </a:lnTo>
                  <a:lnTo>
                    <a:pt x="738" y="141"/>
                  </a:lnTo>
                  <a:lnTo>
                    <a:pt x="729" y="141"/>
                  </a:lnTo>
                  <a:lnTo>
                    <a:pt x="720" y="142"/>
                  </a:lnTo>
                  <a:lnTo>
                    <a:pt x="711" y="141"/>
                  </a:lnTo>
                  <a:lnTo>
                    <a:pt x="703" y="140"/>
                  </a:lnTo>
                  <a:lnTo>
                    <a:pt x="693" y="138"/>
                  </a:lnTo>
                  <a:lnTo>
                    <a:pt x="682" y="137"/>
                  </a:lnTo>
                  <a:lnTo>
                    <a:pt x="673" y="135"/>
                  </a:lnTo>
                  <a:lnTo>
                    <a:pt x="664" y="135"/>
                  </a:lnTo>
                  <a:lnTo>
                    <a:pt x="656" y="134"/>
                  </a:lnTo>
                  <a:lnTo>
                    <a:pt x="647" y="135"/>
                  </a:lnTo>
                  <a:lnTo>
                    <a:pt x="640" y="136"/>
                  </a:lnTo>
                  <a:lnTo>
                    <a:pt x="634" y="139"/>
                  </a:lnTo>
                  <a:lnTo>
                    <a:pt x="640" y="140"/>
                  </a:lnTo>
                  <a:lnTo>
                    <a:pt x="648" y="143"/>
                  </a:lnTo>
                  <a:lnTo>
                    <a:pt x="657" y="145"/>
                  </a:lnTo>
                  <a:lnTo>
                    <a:pt x="665" y="147"/>
                  </a:lnTo>
                  <a:lnTo>
                    <a:pt x="673" y="148"/>
                  </a:lnTo>
                  <a:lnTo>
                    <a:pt x="682" y="150"/>
                  </a:lnTo>
                  <a:lnTo>
                    <a:pt x="689" y="152"/>
                  </a:lnTo>
                  <a:lnTo>
                    <a:pt x="699" y="155"/>
                  </a:lnTo>
                  <a:lnTo>
                    <a:pt x="706" y="156"/>
                  </a:lnTo>
                  <a:lnTo>
                    <a:pt x="716" y="159"/>
                  </a:lnTo>
                  <a:lnTo>
                    <a:pt x="723" y="162"/>
                  </a:lnTo>
                  <a:lnTo>
                    <a:pt x="732" y="165"/>
                  </a:lnTo>
                  <a:lnTo>
                    <a:pt x="740" y="167"/>
                  </a:lnTo>
                  <a:lnTo>
                    <a:pt x="748" y="170"/>
                  </a:lnTo>
                  <a:lnTo>
                    <a:pt x="756" y="174"/>
                  </a:lnTo>
                  <a:lnTo>
                    <a:pt x="764" y="178"/>
                  </a:lnTo>
                  <a:lnTo>
                    <a:pt x="759" y="186"/>
                  </a:lnTo>
                  <a:lnTo>
                    <a:pt x="753" y="192"/>
                  </a:lnTo>
                  <a:lnTo>
                    <a:pt x="735" y="185"/>
                  </a:lnTo>
                  <a:lnTo>
                    <a:pt x="717" y="179"/>
                  </a:lnTo>
                  <a:lnTo>
                    <a:pt x="699" y="174"/>
                  </a:lnTo>
                  <a:lnTo>
                    <a:pt x="682" y="169"/>
                  </a:lnTo>
                  <a:lnTo>
                    <a:pt x="662" y="165"/>
                  </a:lnTo>
                  <a:lnTo>
                    <a:pt x="644" y="163"/>
                  </a:lnTo>
                  <a:lnTo>
                    <a:pt x="624" y="161"/>
                  </a:lnTo>
                  <a:lnTo>
                    <a:pt x="606" y="160"/>
                  </a:lnTo>
                  <a:lnTo>
                    <a:pt x="587" y="157"/>
                  </a:lnTo>
                  <a:lnTo>
                    <a:pt x="568" y="156"/>
                  </a:lnTo>
                  <a:lnTo>
                    <a:pt x="548" y="155"/>
                  </a:lnTo>
                  <a:lnTo>
                    <a:pt x="530" y="154"/>
                  </a:lnTo>
                  <a:lnTo>
                    <a:pt x="510" y="152"/>
                  </a:lnTo>
                  <a:lnTo>
                    <a:pt x="493" y="150"/>
                  </a:lnTo>
                  <a:lnTo>
                    <a:pt x="474" y="147"/>
                  </a:lnTo>
                  <a:lnTo>
                    <a:pt x="457" y="145"/>
                  </a:lnTo>
                  <a:lnTo>
                    <a:pt x="456" y="149"/>
                  </a:lnTo>
                  <a:lnTo>
                    <a:pt x="455" y="153"/>
                  </a:lnTo>
                  <a:lnTo>
                    <a:pt x="473" y="155"/>
                  </a:lnTo>
                  <a:lnTo>
                    <a:pt x="491" y="159"/>
                  </a:lnTo>
                  <a:lnTo>
                    <a:pt x="509" y="162"/>
                  </a:lnTo>
                  <a:lnTo>
                    <a:pt x="528" y="165"/>
                  </a:lnTo>
                  <a:lnTo>
                    <a:pt x="546" y="167"/>
                  </a:lnTo>
                  <a:lnTo>
                    <a:pt x="565" y="170"/>
                  </a:lnTo>
                  <a:lnTo>
                    <a:pt x="583" y="175"/>
                  </a:lnTo>
                  <a:lnTo>
                    <a:pt x="601" y="178"/>
                  </a:lnTo>
                  <a:lnTo>
                    <a:pt x="620" y="181"/>
                  </a:lnTo>
                  <a:lnTo>
                    <a:pt x="638" y="187"/>
                  </a:lnTo>
                  <a:lnTo>
                    <a:pt x="657" y="190"/>
                  </a:lnTo>
                  <a:lnTo>
                    <a:pt x="675" y="195"/>
                  </a:lnTo>
                  <a:lnTo>
                    <a:pt x="693" y="199"/>
                  </a:lnTo>
                  <a:lnTo>
                    <a:pt x="711" y="204"/>
                  </a:lnTo>
                  <a:lnTo>
                    <a:pt x="729" y="209"/>
                  </a:lnTo>
                  <a:lnTo>
                    <a:pt x="747" y="216"/>
                  </a:lnTo>
                  <a:lnTo>
                    <a:pt x="741" y="220"/>
                  </a:lnTo>
                  <a:lnTo>
                    <a:pt x="734" y="226"/>
                  </a:lnTo>
                  <a:lnTo>
                    <a:pt x="727" y="228"/>
                  </a:lnTo>
                  <a:lnTo>
                    <a:pt x="718" y="229"/>
                  </a:lnTo>
                  <a:lnTo>
                    <a:pt x="709" y="229"/>
                  </a:lnTo>
                  <a:lnTo>
                    <a:pt x="700" y="229"/>
                  </a:lnTo>
                  <a:lnTo>
                    <a:pt x="691" y="229"/>
                  </a:lnTo>
                  <a:lnTo>
                    <a:pt x="682" y="228"/>
                  </a:lnTo>
                  <a:lnTo>
                    <a:pt x="671" y="225"/>
                  </a:lnTo>
                  <a:lnTo>
                    <a:pt x="660" y="221"/>
                  </a:lnTo>
                  <a:lnTo>
                    <a:pt x="651" y="218"/>
                  </a:lnTo>
                  <a:lnTo>
                    <a:pt x="642" y="217"/>
                  </a:lnTo>
                  <a:lnTo>
                    <a:pt x="633" y="214"/>
                  </a:lnTo>
                  <a:lnTo>
                    <a:pt x="624" y="212"/>
                  </a:lnTo>
                  <a:lnTo>
                    <a:pt x="615" y="209"/>
                  </a:lnTo>
                  <a:lnTo>
                    <a:pt x="609" y="209"/>
                  </a:lnTo>
                  <a:lnTo>
                    <a:pt x="601" y="208"/>
                  </a:lnTo>
                  <a:lnTo>
                    <a:pt x="597" y="208"/>
                  </a:lnTo>
                  <a:lnTo>
                    <a:pt x="589" y="206"/>
                  </a:lnTo>
                  <a:lnTo>
                    <a:pt x="581" y="204"/>
                  </a:lnTo>
                  <a:lnTo>
                    <a:pt x="573" y="202"/>
                  </a:lnTo>
                  <a:lnTo>
                    <a:pt x="564" y="200"/>
                  </a:lnTo>
                  <a:lnTo>
                    <a:pt x="556" y="198"/>
                  </a:lnTo>
                  <a:lnTo>
                    <a:pt x="547" y="196"/>
                  </a:lnTo>
                  <a:lnTo>
                    <a:pt x="539" y="194"/>
                  </a:lnTo>
                  <a:lnTo>
                    <a:pt x="532" y="193"/>
                  </a:lnTo>
                  <a:lnTo>
                    <a:pt x="524" y="192"/>
                  </a:lnTo>
                  <a:lnTo>
                    <a:pt x="521" y="193"/>
                  </a:lnTo>
                  <a:lnTo>
                    <a:pt x="515" y="194"/>
                  </a:lnTo>
                  <a:lnTo>
                    <a:pt x="512" y="198"/>
                  </a:lnTo>
                  <a:lnTo>
                    <a:pt x="511" y="200"/>
                  </a:lnTo>
                  <a:lnTo>
                    <a:pt x="512" y="206"/>
                  </a:lnTo>
                  <a:lnTo>
                    <a:pt x="527" y="208"/>
                  </a:lnTo>
                  <a:lnTo>
                    <a:pt x="542" y="209"/>
                  </a:lnTo>
                  <a:lnTo>
                    <a:pt x="556" y="212"/>
                  </a:lnTo>
                  <a:lnTo>
                    <a:pt x="573" y="215"/>
                  </a:lnTo>
                  <a:lnTo>
                    <a:pt x="587" y="218"/>
                  </a:lnTo>
                  <a:lnTo>
                    <a:pt x="601" y="220"/>
                  </a:lnTo>
                  <a:lnTo>
                    <a:pt x="616" y="223"/>
                  </a:lnTo>
                  <a:lnTo>
                    <a:pt x="633" y="228"/>
                  </a:lnTo>
                  <a:lnTo>
                    <a:pt x="647" y="230"/>
                  </a:lnTo>
                  <a:lnTo>
                    <a:pt x="662" y="234"/>
                  </a:lnTo>
                  <a:lnTo>
                    <a:pt x="676" y="239"/>
                  </a:lnTo>
                  <a:lnTo>
                    <a:pt x="692" y="243"/>
                  </a:lnTo>
                  <a:lnTo>
                    <a:pt x="706" y="246"/>
                  </a:lnTo>
                  <a:lnTo>
                    <a:pt x="721" y="250"/>
                  </a:lnTo>
                  <a:lnTo>
                    <a:pt x="736" y="256"/>
                  </a:lnTo>
                  <a:lnTo>
                    <a:pt x="752" y="261"/>
                  </a:lnTo>
                  <a:lnTo>
                    <a:pt x="748" y="268"/>
                  </a:lnTo>
                  <a:lnTo>
                    <a:pt x="745" y="272"/>
                  </a:lnTo>
                  <a:lnTo>
                    <a:pt x="741" y="273"/>
                  </a:lnTo>
                  <a:lnTo>
                    <a:pt x="736" y="275"/>
                  </a:lnTo>
                  <a:lnTo>
                    <a:pt x="729" y="274"/>
                  </a:lnTo>
                  <a:lnTo>
                    <a:pt x="723" y="273"/>
                  </a:lnTo>
                  <a:lnTo>
                    <a:pt x="717" y="272"/>
                  </a:lnTo>
                  <a:lnTo>
                    <a:pt x="710" y="270"/>
                  </a:lnTo>
                  <a:lnTo>
                    <a:pt x="701" y="267"/>
                  </a:lnTo>
                  <a:lnTo>
                    <a:pt x="694" y="263"/>
                  </a:lnTo>
                  <a:lnTo>
                    <a:pt x="686" y="260"/>
                  </a:lnTo>
                  <a:lnTo>
                    <a:pt x="679" y="260"/>
                  </a:lnTo>
                  <a:lnTo>
                    <a:pt x="671" y="257"/>
                  </a:lnTo>
                  <a:lnTo>
                    <a:pt x="663" y="258"/>
                  </a:lnTo>
                  <a:lnTo>
                    <a:pt x="657" y="258"/>
                  </a:lnTo>
                  <a:lnTo>
                    <a:pt x="651" y="261"/>
                  </a:lnTo>
                  <a:lnTo>
                    <a:pt x="642" y="262"/>
                  </a:lnTo>
                  <a:lnTo>
                    <a:pt x="634" y="266"/>
                  </a:lnTo>
                  <a:lnTo>
                    <a:pt x="641" y="268"/>
                  </a:lnTo>
                  <a:lnTo>
                    <a:pt x="650" y="271"/>
                  </a:lnTo>
                  <a:lnTo>
                    <a:pt x="658" y="272"/>
                  </a:lnTo>
                  <a:lnTo>
                    <a:pt x="667" y="275"/>
                  </a:lnTo>
                  <a:lnTo>
                    <a:pt x="674" y="278"/>
                  </a:lnTo>
                  <a:lnTo>
                    <a:pt x="682" y="281"/>
                  </a:lnTo>
                  <a:lnTo>
                    <a:pt x="692" y="283"/>
                  </a:lnTo>
                  <a:lnTo>
                    <a:pt x="700" y="286"/>
                  </a:lnTo>
                  <a:lnTo>
                    <a:pt x="707" y="288"/>
                  </a:lnTo>
                  <a:lnTo>
                    <a:pt x="717" y="290"/>
                  </a:lnTo>
                  <a:lnTo>
                    <a:pt x="724" y="293"/>
                  </a:lnTo>
                  <a:lnTo>
                    <a:pt x="734" y="295"/>
                  </a:lnTo>
                  <a:lnTo>
                    <a:pt x="741" y="297"/>
                  </a:lnTo>
                  <a:lnTo>
                    <a:pt x="751" y="299"/>
                  </a:lnTo>
                  <a:lnTo>
                    <a:pt x="758" y="301"/>
                  </a:lnTo>
                  <a:lnTo>
                    <a:pt x="768" y="303"/>
                  </a:lnTo>
                  <a:lnTo>
                    <a:pt x="769" y="311"/>
                  </a:lnTo>
                  <a:lnTo>
                    <a:pt x="770" y="319"/>
                  </a:lnTo>
                  <a:lnTo>
                    <a:pt x="722" y="313"/>
                  </a:lnTo>
                  <a:lnTo>
                    <a:pt x="675" y="311"/>
                  </a:lnTo>
                  <a:lnTo>
                    <a:pt x="627" y="308"/>
                  </a:lnTo>
                  <a:lnTo>
                    <a:pt x="580" y="306"/>
                  </a:lnTo>
                  <a:lnTo>
                    <a:pt x="533" y="303"/>
                  </a:lnTo>
                  <a:lnTo>
                    <a:pt x="486" y="302"/>
                  </a:lnTo>
                  <a:lnTo>
                    <a:pt x="440" y="299"/>
                  </a:lnTo>
                  <a:lnTo>
                    <a:pt x="394" y="298"/>
                  </a:lnTo>
                  <a:lnTo>
                    <a:pt x="347" y="294"/>
                  </a:lnTo>
                  <a:lnTo>
                    <a:pt x="302" y="292"/>
                  </a:lnTo>
                  <a:lnTo>
                    <a:pt x="256" y="287"/>
                  </a:lnTo>
                  <a:lnTo>
                    <a:pt x="210" y="284"/>
                  </a:lnTo>
                  <a:lnTo>
                    <a:pt x="164" y="279"/>
                  </a:lnTo>
                  <a:lnTo>
                    <a:pt x="119" y="273"/>
                  </a:lnTo>
                  <a:lnTo>
                    <a:pt x="73" y="267"/>
                  </a:lnTo>
                  <a:lnTo>
                    <a:pt x="28" y="260"/>
                  </a:lnTo>
                  <a:lnTo>
                    <a:pt x="25" y="243"/>
                  </a:lnTo>
                  <a:lnTo>
                    <a:pt x="22" y="228"/>
                  </a:lnTo>
                  <a:lnTo>
                    <a:pt x="21" y="210"/>
                  </a:lnTo>
                  <a:lnTo>
                    <a:pt x="19" y="195"/>
                  </a:lnTo>
                  <a:lnTo>
                    <a:pt x="15" y="177"/>
                  </a:lnTo>
                  <a:lnTo>
                    <a:pt x="13" y="162"/>
                  </a:lnTo>
                  <a:lnTo>
                    <a:pt x="10" y="145"/>
                  </a:lnTo>
                  <a:lnTo>
                    <a:pt x="9" y="128"/>
                  </a:lnTo>
                  <a:lnTo>
                    <a:pt x="5" y="111"/>
                  </a:lnTo>
                  <a:lnTo>
                    <a:pt x="4" y="95"/>
                  </a:lnTo>
                  <a:lnTo>
                    <a:pt x="2" y="79"/>
                  </a:lnTo>
                  <a:lnTo>
                    <a:pt x="2" y="62"/>
                  </a:lnTo>
                  <a:lnTo>
                    <a:pt x="0" y="46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8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97" name="Freeform 495"/>
            <p:cNvSpPr>
              <a:spLocks/>
            </p:cNvSpPr>
            <p:nvPr/>
          </p:nvSpPr>
          <p:spPr bwMode="auto">
            <a:xfrm>
              <a:off x="7053" y="3962"/>
              <a:ext cx="14" cy="17"/>
            </a:xfrm>
            <a:custGeom>
              <a:avLst/>
              <a:gdLst>
                <a:gd name="T0" fmla="*/ 0 w 55"/>
                <a:gd name="T1" fmla="*/ 0 h 71"/>
                <a:gd name="T2" fmla="*/ 0 w 55"/>
                <a:gd name="T3" fmla="*/ 0 h 71"/>
                <a:gd name="T4" fmla="*/ 0 w 55"/>
                <a:gd name="T5" fmla="*/ 0 h 71"/>
                <a:gd name="T6" fmla="*/ 0 w 55"/>
                <a:gd name="T7" fmla="*/ 0 h 71"/>
                <a:gd name="T8" fmla="*/ 0 w 55"/>
                <a:gd name="T9" fmla="*/ 0 h 71"/>
                <a:gd name="T10" fmla="*/ 0 w 55"/>
                <a:gd name="T11" fmla="*/ 0 h 71"/>
                <a:gd name="T12" fmla="*/ 0 w 55"/>
                <a:gd name="T13" fmla="*/ 0 h 71"/>
                <a:gd name="T14" fmla="*/ 0 w 55"/>
                <a:gd name="T15" fmla="*/ 0 h 71"/>
                <a:gd name="T16" fmla="*/ 0 w 55"/>
                <a:gd name="T17" fmla="*/ 0 h 71"/>
                <a:gd name="T18" fmla="*/ 0 w 55"/>
                <a:gd name="T19" fmla="*/ 0 h 71"/>
                <a:gd name="T20" fmla="*/ 0 w 55"/>
                <a:gd name="T21" fmla="*/ 0 h 71"/>
                <a:gd name="T22" fmla="*/ 0 w 55"/>
                <a:gd name="T23" fmla="*/ 0 h 71"/>
                <a:gd name="T24" fmla="*/ 0 w 55"/>
                <a:gd name="T25" fmla="*/ 0 h 71"/>
                <a:gd name="T26" fmla="*/ 0 w 55"/>
                <a:gd name="T27" fmla="*/ 0 h 71"/>
                <a:gd name="T28" fmla="*/ 0 w 55"/>
                <a:gd name="T29" fmla="*/ 0 h 71"/>
                <a:gd name="T30" fmla="*/ 0 w 55"/>
                <a:gd name="T31" fmla="*/ 0 h 71"/>
                <a:gd name="T32" fmla="*/ 0 w 55"/>
                <a:gd name="T33" fmla="*/ 0 h 71"/>
                <a:gd name="T34" fmla="*/ 0 w 55"/>
                <a:gd name="T35" fmla="*/ 0 h 71"/>
                <a:gd name="T36" fmla="*/ 0 w 55"/>
                <a:gd name="T37" fmla="*/ 0 h 71"/>
                <a:gd name="T38" fmla="*/ 0 w 55"/>
                <a:gd name="T39" fmla="*/ 0 h 71"/>
                <a:gd name="T40" fmla="*/ 0 w 55"/>
                <a:gd name="T41" fmla="*/ 0 h 71"/>
                <a:gd name="T42" fmla="*/ 0 w 55"/>
                <a:gd name="T43" fmla="*/ 0 h 71"/>
                <a:gd name="T44" fmla="*/ 0 w 55"/>
                <a:gd name="T45" fmla="*/ 0 h 71"/>
                <a:gd name="T46" fmla="*/ 0 w 55"/>
                <a:gd name="T47" fmla="*/ 0 h 71"/>
                <a:gd name="T48" fmla="*/ 0 w 55"/>
                <a:gd name="T49" fmla="*/ 0 h 71"/>
                <a:gd name="T50" fmla="*/ 0 w 55"/>
                <a:gd name="T51" fmla="*/ 0 h 71"/>
                <a:gd name="T52" fmla="*/ 0 w 55"/>
                <a:gd name="T53" fmla="*/ 0 h 71"/>
                <a:gd name="T54" fmla="*/ 0 w 55"/>
                <a:gd name="T55" fmla="*/ 0 h 71"/>
                <a:gd name="T56" fmla="*/ 0 w 55"/>
                <a:gd name="T57" fmla="*/ 0 h 71"/>
                <a:gd name="T58" fmla="*/ 0 w 55"/>
                <a:gd name="T59" fmla="*/ 0 h 71"/>
                <a:gd name="T60" fmla="*/ 0 w 55"/>
                <a:gd name="T61" fmla="*/ 0 h 7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5"/>
                <a:gd name="T94" fmla="*/ 0 h 71"/>
                <a:gd name="T95" fmla="*/ 55 w 55"/>
                <a:gd name="T96" fmla="*/ 71 h 7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5" h="71">
                  <a:moveTo>
                    <a:pt x="20" y="1"/>
                  </a:moveTo>
                  <a:lnTo>
                    <a:pt x="27" y="0"/>
                  </a:lnTo>
                  <a:lnTo>
                    <a:pt x="33" y="1"/>
                  </a:lnTo>
                  <a:lnTo>
                    <a:pt x="39" y="3"/>
                  </a:lnTo>
                  <a:lnTo>
                    <a:pt x="44" y="7"/>
                  </a:lnTo>
                  <a:lnTo>
                    <a:pt x="48" y="9"/>
                  </a:lnTo>
                  <a:lnTo>
                    <a:pt x="51" y="15"/>
                  </a:lnTo>
                  <a:lnTo>
                    <a:pt x="53" y="20"/>
                  </a:lnTo>
                  <a:lnTo>
                    <a:pt x="55" y="27"/>
                  </a:lnTo>
                  <a:lnTo>
                    <a:pt x="54" y="31"/>
                  </a:lnTo>
                  <a:lnTo>
                    <a:pt x="53" y="37"/>
                  </a:lnTo>
                  <a:lnTo>
                    <a:pt x="50" y="43"/>
                  </a:lnTo>
                  <a:lnTo>
                    <a:pt x="49" y="49"/>
                  </a:lnTo>
                  <a:lnTo>
                    <a:pt x="42" y="59"/>
                  </a:lnTo>
                  <a:lnTo>
                    <a:pt x="33" y="67"/>
                  </a:lnTo>
                  <a:lnTo>
                    <a:pt x="25" y="70"/>
                  </a:lnTo>
                  <a:lnTo>
                    <a:pt x="18" y="71"/>
                  </a:lnTo>
                  <a:lnTo>
                    <a:pt x="9" y="70"/>
                  </a:lnTo>
                  <a:lnTo>
                    <a:pt x="0" y="67"/>
                  </a:lnTo>
                  <a:lnTo>
                    <a:pt x="6" y="62"/>
                  </a:lnTo>
                  <a:lnTo>
                    <a:pt x="10" y="58"/>
                  </a:lnTo>
                  <a:lnTo>
                    <a:pt x="15" y="50"/>
                  </a:lnTo>
                  <a:lnTo>
                    <a:pt x="19" y="43"/>
                  </a:lnTo>
                  <a:lnTo>
                    <a:pt x="19" y="34"/>
                  </a:lnTo>
                  <a:lnTo>
                    <a:pt x="18" y="28"/>
                  </a:lnTo>
                  <a:lnTo>
                    <a:pt x="12" y="20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98" name="Freeform 496"/>
            <p:cNvSpPr>
              <a:spLocks/>
            </p:cNvSpPr>
            <p:nvPr/>
          </p:nvSpPr>
          <p:spPr bwMode="auto">
            <a:xfrm>
              <a:off x="6757" y="3975"/>
              <a:ext cx="43" cy="58"/>
            </a:xfrm>
            <a:custGeom>
              <a:avLst/>
              <a:gdLst>
                <a:gd name="T0" fmla="*/ 0 w 172"/>
                <a:gd name="T1" fmla="*/ 0 h 235"/>
                <a:gd name="T2" fmla="*/ 0 w 172"/>
                <a:gd name="T3" fmla="*/ 0 h 235"/>
                <a:gd name="T4" fmla="*/ 0 w 172"/>
                <a:gd name="T5" fmla="*/ 0 h 235"/>
                <a:gd name="T6" fmla="*/ 0 w 172"/>
                <a:gd name="T7" fmla="*/ 0 h 235"/>
                <a:gd name="T8" fmla="*/ 0 w 172"/>
                <a:gd name="T9" fmla="*/ 0 h 235"/>
                <a:gd name="T10" fmla="*/ 0 w 172"/>
                <a:gd name="T11" fmla="*/ 0 h 235"/>
                <a:gd name="T12" fmla="*/ 0 w 172"/>
                <a:gd name="T13" fmla="*/ 0 h 235"/>
                <a:gd name="T14" fmla="*/ 0 w 172"/>
                <a:gd name="T15" fmla="*/ 0 h 235"/>
                <a:gd name="T16" fmla="*/ 0 w 172"/>
                <a:gd name="T17" fmla="*/ 0 h 235"/>
                <a:gd name="T18" fmla="*/ 0 w 172"/>
                <a:gd name="T19" fmla="*/ 0 h 235"/>
                <a:gd name="T20" fmla="*/ 0 w 172"/>
                <a:gd name="T21" fmla="*/ 0 h 235"/>
                <a:gd name="T22" fmla="*/ 0 w 172"/>
                <a:gd name="T23" fmla="*/ 0 h 235"/>
                <a:gd name="T24" fmla="*/ 0 w 172"/>
                <a:gd name="T25" fmla="*/ 0 h 235"/>
                <a:gd name="T26" fmla="*/ 0 w 172"/>
                <a:gd name="T27" fmla="*/ 0 h 235"/>
                <a:gd name="T28" fmla="*/ 0 w 172"/>
                <a:gd name="T29" fmla="*/ 0 h 235"/>
                <a:gd name="T30" fmla="*/ 0 w 172"/>
                <a:gd name="T31" fmla="*/ 0 h 235"/>
                <a:gd name="T32" fmla="*/ 0 w 172"/>
                <a:gd name="T33" fmla="*/ 0 h 235"/>
                <a:gd name="T34" fmla="*/ 0 w 172"/>
                <a:gd name="T35" fmla="*/ 0 h 235"/>
                <a:gd name="T36" fmla="*/ 0 w 172"/>
                <a:gd name="T37" fmla="*/ 0 h 235"/>
                <a:gd name="T38" fmla="*/ 0 w 172"/>
                <a:gd name="T39" fmla="*/ 0 h 235"/>
                <a:gd name="T40" fmla="*/ 0 w 172"/>
                <a:gd name="T41" fmla="*/ 0 h 235"/>
                <a:gd name="T42" fmla="*/ 0 w 172"/>
                <a:gd name="T43" fmla="*/ 0 h 235"/>
                <a:gd name="T44" fmla="*/ 0 w 172"/>
                <a:gd name="T45" fmla="*/ 0 h 235"/>
                <a:gd name="T46" fmla="*/ 0 w 172"/>
                <a:gd name="T47" fmla="*/ 0 h 235"/>
                <a:gd name="T48" fmla="*/ 0 w 172"/>
                <a:gd name="T49" fmla="*/ 0 h 235"/>
                <a:gd name="T50" fmla="*/ 0 w 172"/>
                <a:gd name="T51" fmla="*/ 0 h 235"/>
                <a:gd name="T52" fmla="*/ 0 w 172"/>
                <a:gd name="T53" fmla="*/ 0 h 235"/>
                <a:gd name="T54" fmla="*/ 0 w 172"/>
                <a:gd name="T55" fmla="*/ 0 h 235"/>
                <a:gd name="T56" fmla="*/ 0 w 172"/>
                <a:gd name="T57" fmla="*/ 0 h 235"/>
                <a:gd name="T58" fmla="*/ 0 w 172"/>
                <a:gd name="T59" fmla="*/ 0 h 235"/>
                <a:gd name="T60" fmla="*/ 0 w 172"/>
                <a:gd name="T61" fmla="*/ 0 h 235"/>
                <a:gd name="T62" fmla="*/ 0 w 172"/>
                <a:gd name="T63" fmla="*/ 0 h 235"/>
                <a:gd name="T64" fmla="*/ 0 w 172"/>
                <a:gd name="T65" fmla="*/ 0 h 235"/>
                <a:gd name="T66" fmla="*/ 0 w 172"/>
                <a:gd name="T67" fmla="*/ 0 h 2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2"/>
                <a:gd name="T103" fmla="*/ 0 h 235"/>
                <a:gd name="T104" fmla="*/ 172 w 172"/>
                <a:gd name="T105" fmla="*/ 235 h 2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2" h="235">
                  <a:moveTo>
                    <a:pt x="53" y="4"/>
                  </a:moveTo>
                  <a:lnTo>
                    <a:pt x="78" y="0"/>
                  </a:lnTo>
                  <a:lnTo>
                    <a:pt x="101" y="4"/>
                  </a:lnTo>
                  <a:lnTo>
                    <a:pt x="120" y="11"/>
                  </a:lnTo>
                  <a:lnTo>
                    <a:pt x="137" y="26"/>
                  </a:lnTo>
                  <a:lnTo>
                    <a:pt x="149" y="43"/>
                  </a:lnTo>
                  <a:lnTo>
                    <a:pt x="160" y="63"/>
                  </a:lnTo>
                  <a:lnTo>
                    <a:pt x="167" y="84"/>
                  </a:lnTo>
                  <a:lnTo>
                    <a:pt x="172" y="107"/>
                  </a:lnTo>
                  <a:lnTo>
                    <a:pt x="172" y="130"/>
                  </a:lnTo>
                  <a:lnTo>
                    <a:pt x="168" y="153"/>
                  </a:lnTo>
                  <a:lnTo>
                    <a:pt x="161" y="175"/>
                  </a:lnTo>
                  <a:lnTo>
                    <a:pt x="153" y="194"/>
                  </a:lnTo>
                  <a:lnTo>
                    <a:pt x="139" y="210"/>
                  </a:lnTo>
                  <a:lnTo>
                    <a:pt x="125" y="223"/>
                  </a:lnTo>
                  <a:lnTo>
                    <a:pt x="105" y="232"/>
                  </a:lnTo>
                  <a:lnTo>
                    <a:pt x="83" y="235"/>
                  </a:lnTo>
                  <a:lnTo>
                    <a:pt x="65" y="226"/>
                  </a:lnTo>
                  <a:lnTo>
                    <a:pt x="49" y="216"/>
                  </a:lnTo>
                  <a:lnTo>
                    <a:pt x="36" y="204"/>
                  </a:lnTo>
                  <a:lnTo>
                    <a:pt x="25" y="191"/>
                  </a:lnTo>
                  <a:lnTo>
                    <a:pt x="15" y="176"/>
                  </a:lnTo>
                  <a:lnTo>
                    <a:pt x="9" y="160"/>
                  </a:lnTo>
                  <a:lnTo>
                    <a:pt x="5" y="144"/>
                  </a:lnTo>
                  <a:lnTo>
                    <a:pt x="2" y="128"/>
                  </a:lnTo>
                  <a:lnTo>
                    <a:pt x="0" y="111"/>
                  </a:lnTo>
                  <a:lnTo>
                    <a:pt x="1" y="95"/>
                  </a:lnTo>
                  <a:lnTo>
                    <a:pt x="5" y="76"/>
                  </a:lnTo>
                  <a:lnTo>
                    <a:pt x="9" y="61"/>
                  </a:lnTo>
                  <a:lnTo>
                    <a:pt x="17" y="44"/>
                  </a:lnTo>
                  <a:lnTo>
                    <a:pt x="26" y="30"/>
                  </a:lnTo>
                  <a:lnTo>
                    <a:pt x="38" y="16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99" name="Freeform 497"/>
            <p:cNvSpPr>
              <a:spLocks/>
            </p:cNvSpPr>
            <p:nvPr/>
          </p:nvSpPr>
          <p:spPr bwMode="auto">
            <a:xfrm>
              <a:off x="6770" y="3990"/>
              <a:ext cx="16" cy="24"/>
            </a:xfrm>
            <a:custGeom>
              <a:avLst/>
              <a:gdLst>
                <a:gd name="T0" fmla="*/ 0 w 62"/>
                <a:gd name="T1" fmla="*/ 0 h 95"/>
                <a:gd name="T2" fmla="*/ 0 w 62"/>
                <a:gd name="T3" fmla="*/ 0 h 95"/>
                <a:gd name="T4" fmla="*/ 0 w 62"/>
                <a:gd name="T5" fmla="*/ 0 h 95"/>
                <a:gd name="T6" fmla="*/ 0 w 62"/>
                <a:gd name="T7" fmla="*/ 0 h 95"/>
                <a:gd name="T8" fmla="*/ 0 w 62"/>
                <a:gd name="T9" fmla="*/ 0 h 95"/>
                <a:gd name="T10" fmla="*/ 0 w 62"/>
                <a:gd name="T11" fmla="*/ 0 h 95"/>
                <a:gd name="T12" fmla="*/ 0 w 62"/>
                <a:gd name="T13" fmla="*/ 0 h 95"/>
                <a:gd name="T14" fmla="*/ 0 w 62"/>
                <a:gd name="T15" fmla="*/ 0 h 95"/>
                <a:gd name="T16" fmla="*/ 0 w 62"/>
                <a:gd name="T17" fmla="*/ 0 h 95"/>
                <a:gd name="T18" fmla="*/ 0 w 62"/>
                <a:gd name="T19" fmla="*/ 0 h 95"/>
                <a:gd name="T20" fmla="*/ 0 w 62"/>
                <a:gd name="T21" fmla="*/ 0 h 95"/>
                <a:gd name="T22" fmla="*/ 0 w 62"/>
                <a:gd name="T23" fmla="*/ 0 h 95"/>
                <a:gd name="T24" fmla="*/ 0 w 62"/>
                <a:gd name="T25" fmla="*/ 0 h 95"/>
                <a:gd name="T26" fmla="*/ 0 w 62"/>
                <a:gd name="T27" fmla="*/ 0 h 95"/>
                <a:gd name="T28" fmla="*/ 0 w 62"/>
                <a:gd name="T29" fmla="*/ 0 h 95"/>
                <a:gd name="T30" fmla="*/ 0 w 62"/>
                <a:gd name="T31" fmla="*/ 0 h 95"/>
                <a:gd name="T32" fmla="*/ 0 w 62"/>
                <a:gd name="T33" fmla="*/ 0 h 95"/>
                <a:gd name="T34" fmla="*/ 0 w 62"/>
                <a:gd name="T35" fmla="*/ 0 h 95"/>
                <a:gd name="T36" fmla="*/ 0 w 62"/>
                <a:gd name="T37" fmla="*/ 0 h 95"/>
                <a:gd name="T38" fmla="*/ 0 w 62"/>
                <a:gd name="T39" fmla="*/ 0 h 95"/>
                <a:gd name="T40" fmla="*/ 0 w 62"/>
                <a:gd name="T41" fmla="*/ 0 h 95"/>
                <a:gd name="T42" fmla="*/ 0 w 62"/>
                <a:gd name="T43" fmla="*/ 0 h 95"/>
                <a:gd name="T44" fmla="*/ 0 w 62"/>
                <a:gd name="T45" fmla="*/ 0 h 95"/>
                <a:gd name="T46" fmla="*/ 0 w 62"/>
                <a:gd name="T47" fmla="*/ 0 h 95"/>
                <a:gd name="T48" fmla="*/ 0 w 62"/>
                <a:gd name="T49" fmla="*/ 0 h 95"/>
                <a:gd name="T50" fmla="*/ 0 w 62"/>
                <a:gd name="T51" fmla="*/ 0 h 95"/>
                <a:gd name="T52" fmla="*/ 0 w 62"/>
                <a:gd name="T53" fmla="*/ 0 h 95"/>
                <a:gd name="T54" fmla="*/ 0 w 62"/>
                <a:gd name="T55" fmla="*/ 0 h 95"/>
                <a:gd name="T56" fmla="*/ 0 w 62"/>
                <a:gd name="T57" fmla="*/ 0 h 95"/>
                <a:gd name="T58" fmla="*/ 0 w 62"/>
                <a:gd name="T59" fmla="*/ 0 h 95"/>
                <a:gd name="T60" fmla="*/ 0 w 62"/>
                <a:gd name="T61" fmla="*/ 0 h 95"/>
                <a:gd name="T62" fmla="*/ 0 w 62"/>
                <a:gd name="T63" fmla="*/ 0 h 95"/>
                <a:gd name="T64" fmla="*/ 0 w 62"/>
                <a:gd name="T65" fmla="*/ 0 h 95"/>
                <a:gd name="T66" fmla="*/ 0 w 62"/>
                <a:gd name="T67" fmla="*/ 0 h 95"/>
                <a:gd name="T68" fmla="*/ 0 w 62"/>
                <a:gd name="T69" fmla="*/ 0 h 95"/>
                <a:gd name="T70" fmla="*/ 0 w 62"/>
                <a:gd name="T71" fmla="*/ 0 h 95"/>
                <a:gd name="T72" fmla="*/ 0 w 62"/>
                <a:gd name="T73" fmla="*/ 0 h 95"/>
                <a:gd name="T74" fmla="*/ 0 w 62"/>
                <a:gd name="T75" fmla="*/ 0 h 95"/>
                <a:gd name="T76" fmla="*/ 0 w 62"/>
                <a:gd name="T77" fmla="*/ 0 h 95"/>
                <a:gd name="T78" fmla="*/ 0 w 62"/>
                <a:gd name="T79" fmla="*/ 0 h 95"/>
                <a:gd name="T80" fmla="*/ 0 w 62"/>
                <a:gd name="T81" fmla="*/ 0 h 95"/>
                <a:gd name="T82" fmla="*/ 0 w 62"/>
                <a:gd name="T83" fmla="*/ 0 h 95"/>
                <a:gd name="T84" fmla="*/ 0 w 62"/>
                <a:gd name="T85" fmla="*/ 0 h 95"/>
                <a:gd name="T86" fmla="*/ 0 w 62"/>
                <a:gd name="T87" fmla="*/ 0 h 95"/>
                <a:gd name="T88" fmla="*/ 0 w 62"/>
                <a:gd name="T89" fmla="*/ 0 h 95"/>
                <a:gd name="T90" fmla="*/ 0 w 62"/>
                <a:gd name="T91" fmla="*/ 0 h 9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2"/>
                <a:gd name="T139" fmla="*/ 0 h 95"/>
                <a:gd name="T140" fmla="*/ 62 w 62"/>
                <a:gd name="T141" fmla="*/ 95 h 9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2" h="95">
                  <a:moveTo>
                    <a:pt x="17" y="1"/>
                  </a:moveTo>
                  <a:lnTo>
                    <a:pt x="26" y="0"/>
                  </a:lnTo>
                  <a:lnTo>
                    <a:pt x="37" y="3"/>
                  </a:lnTo>
                  <a:lnTo>
                    <a:pt x="44" y="8"/>
                  </a:lnTo>
                  <a:lnTo>
                    <a:pt x="50" y="14"/>
                  </a:lnTo>
                  <a:lnTo>
                    <a:pt x="55" y="21"/>
                  </a:lnTo>
                  <a:lnTo>
                    <a:pt x="60" y="29"/>
                  </a:lnTo>
                  <a:lnTo>
                    <a:pt x="61" y="38"/>
                  </a:lnTo>
                  <a:lnTo>
                    <a:pt x="62" y="48"/>
                  </a:lnTo>
                  <a:lnTo>
                    <a:pt x="61" y="56"/>
                  </a:lnTo>
                  <a:lnTo>
                    <a:pt x="60" y="65"/>
                  </a:lnTo>
                  <a:lnTo>
                    <a:pt x="55" y="74"/>
                  </a:lnTo>
                  <a:lnTo>
                    <a:pt x="50" y="81"/>
                  </a:lnTo>
                  <a:lnTo>
                    <a:pt x="44" y="86"/>
                  </a:lnTo>
                  <a:lnTo>
                    <a:pt x="37" y="91"/>
                  </a:lnTo>
                  <a:lnTo>
                    <a:pt x="27" y="94"/>
                  </a:lnTo>
                  <a:lnTo>
                    <a:pt x="19" y="95"/>
                  </a:lnTo>
                  <a:lnTo>
                    <a:pt x="17" y="87"/>
                  </a:lnTo>
                  <a:lnTo>
                    <a:pt x="11" y="85"/>
                  </a:lnTo>
                  <a:lnTo>
                    <a:pt x="11" y="83"/>
                  </a:lnTo>
                  <a:lnTo>
                    <a:pt x="15" y="79"/>
                  </a:lnTo>
                  <a:lnTo>
                    <a:pt x="21" y="74"/>
                  </a:lnTo>
                  <a:lnTo>
                    <a:pt x="26" y="67"/>
                  </a:lnTo>
                  <a:lnTo>
                    <a:pt x="31" y="61"/>
                  </a:lnTo>
                  <a:lnTo>
                    <a:pt x="34" y="52"/>
                  </a:lnTo>
                  <a:lnTo>
                    <a:pt x="37" y="43"/>
                  </a:lnTo>
                  <a:lnTo>
                    <a:pt x="37" y="35"/>
                  </a:lnTo>
                  <a:lnTo>
                    <a:pt x="38" y="26"/>
                  </a:lnTo>
                  <a:lnTo>
                    <a:pt x="30" y="22"/>
                  </a:lnTo>
                  <a:lnTo>
                    <a:pt x="24" y="22"/>
                  </a:lnTo>
                  <a:lnTo>
                    <a:pt x="18" y="24"/>
                  </a:lnTo>
                  <a:lnTo>
                    <a:pt x="14" y="28"/>
                  </a:lnTo>
                  <a:lnTo>
                    <a:pt x="11" y="33"/>
                  </a:lnTo>
                  <a:lnTo>
                    <a:pt x="9" y="40"/>
                  </a:lnTo>
                  <a:lnTo>
                    <a:pt x="8" y="47"/>
                  </a:lnTo>
                  <a:lnTo>
                    <a:pt x="11" y="55"/>
                  </a:lnTo>
                  <a:lnTo>
                    <a:pt x="5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1" y="27"/>
                  </a:lnTo>
                  <a:lnTo>
                    <a:pt x="2" y="17"/>
                  </a:lnTo>
                  <a:lnTo>
                    <a:pt x="5" y="10"/>
                  </a:lnTo>
                  <a:lnTo>
                    <a:pt x="9" y="3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0" name="Freeform 498"/>
            <p:cNvSpPr>
              <a:spLocks/>
            </p:cNvSpPr>
            <p:nvPr/>
          </p:nvSpPr>
          <p:spPr bwMode="auto">
            <a:xfrm>
              <a:off x="6546" y="3997"/>
              <a:ext cx="8" cy="4"/>
            </a:xfrm>
            <a:custGeom>
              <a:avLst/>
              <a:gdLst>
                <a:gd name="T0" fmla="*/ 0 w 33"/>
                <a:gd name="T1" fmla="*/ 0 h 16"/>
                <a:gd name="T2" fmla="*/ 0 w 33"/>
                <a:gd name="T3" fmla="*/ 0 h 16"/>
                <a:gd name="T4" fmla="*/ 0 w 33"/>
                <a:gd name="T5" fmla="*/ 0 h 16"/>
                <a:gd name="T6" fmla="*/ 0 w 33"/>
                <a:gd name="T7" fmla="*/ 0 h 16"/>
                <a:gd name="T8" fmla="*/ 0 w 33"/>
                <a:gd name="T9" fmla="*/ 0 h 16"/>
                <a:gd name="T10" fmla="*/ 0 w 33"/>
                <a:gd name="T11" fmla="*/ 0 h 16"/>
                <a:gd name="T12" fmla="*/ 0 w 33"/>
                <a:gd name="T13" fmla="*/ 0 h 16"/>
                <a:gd name="T14" fmla="*/ 0 w 33"/>
                <a:gd name="T15" fmla="*/ 0 h 16"/>
                <a:gd name="T16" fmla="*/ 0 w 33"/>
                <a:gd name="T17" fmla="*/ 0 h 16"/>
                <a:gd name="T18" fmla="*/ 0 w 33"/>
                <a:gd name="T19" fmla="*/ 0 h 16"/>
                <a:gd name="T20" fmla="*/ 0 w 33"/>
                <a:gd name="T21" fmla="*/ 0 h 16"/>
                <a:gd name="T22" fmla="*/ 0 w 33"/>
                <a:gd name="T23" fmla="*/ 0 h 16"/>
                <a:gd name="T24" fmla="*/ 0 w 33"/>
                <a:gd name="T25" fmla="*/ 0 h 16"/>
                <a:gd name="T26" fmla="*/ 0 w 33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"/>
                <a:gd name="T43" fmla="*/ 0 h 16"/>
                <a:gd name="T44" fmla="*/ 33 w 33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" h="16">
                  <a:moveTo>
                    <a:pt x="6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33" y="8"/>
                  </a:lnTo>
                  <a:lnTo>
                    <a:pt x="25" y="14"/>
                  </a:lnTo>
                  <a:lnTo>
                    <a:pt x="19" y="15"/>
                  </a:lnTo>
                  <a:lnTo>
                    <a:pt x="13" y="16"/>
                  </a:lnTo>
                  <a:lnTo>
                    <a:pt x="7" y="14"/>
                  </a:lnTo>
                  <a:lnTo>
                    <a:pt x="4" y="12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1" name="Freeform 499"/>
            <p:cNvSpPr>
              <a:spLocks/>
            </p:cNvSpPr>
            <p:nvPr/>
          </p:nvSpPr>
          <p:spPr bwMode="auto">
            <a:xfrm>
              <a:off x="6515" y="4005"/>
              <a:ext cx="28" cy="17"/>
            </a:xfrm>
            <a:custGeom>
              <a:avLst/>
              <a:gdLst>
                <a:gd name="T0" fmla="*/ 0 w 114"/>
                <a:gd name="T1" fmla="*/ 0 h 67"/>
                <a:gd name="T2" fmla="*/ 0 w 114"/>
                <a:gd name="T3" fmla="*/ 0 h 67"/>
                <a:gd name="T4" fmla="*/ 0 w 114"/>
                <a:gd name="T5" fmla="*/ 0 h 67"/>
                <a:gd name="T6" fmla="*/ 0 w 114"/>
                <a:gd name="T7" fmla="*/ 0 h 67"/>
                <a:gd name="T8" fmla="*/ 0 w 114"/>
                <a:gd name="T9" fmla="*/ 0 h 67"/>
                <a:gd name="T10" fmla="*/ 0 w 114"/>
                <a:gd name="T11" fmla="*/ 0 h 67"/>
                <a:gd name="T12" fmla="*/ 0 w 114"/>
                <a:gd name="T13" fmla="*/ 0 h 67"/>
                <a:gd name="T14" fmla="*/ 0 w 114"/>
                <a:gd name="T15" fmla="*/ 0 h 67"/>
                <a:gd name="T16" fmla="*/ 0 w 114"/>
                <a:gd name="T17" fmla="*/ 0 h 67"/>
                <a:gd name="T18" fmla="*/ 0 w 114"/>
                <a:gd name="T19" fmla="*/ 0 h 67"/>
                <a:gd name="T20" fmla="*/ 0 w 114"/>
                <a:gd name="T21" fmla="*/ 0 h 67"/>
                <a:gd name="T22" fmla="*/ 0 w 114"/>
                <a:gd name="T23" fmla="*/ 0 h 67"/>
                <a:gd name="T24" fmla="*/ 0 w 114"/>
                <a:gd name="T25" fmla="*/ 0 h 67"/>
                <a:gd name="T26" fmla="*/ 0 w 114"/>
                <a:gd name="T27" fmla="*/ 0 h 67"/>
                <a:gd name="T28" fmla="*/ 0 w 114"/>
                <a:gd name="T29" fmla="*/ 0 h 67"/>
                <a:gd name="T30" fmla="*/ 0 w 114"/>
                <a:gd name="T31" fmla="*/ 0 h 67"/>
                <a:gd name="T32" fmla="*/ 0 w 114"/>
                <a:gd name="T33" fmla="*/ 0 h 67"/>
                <a:gd name="T34" fmla="*/ 0 w 114"/>
                <a:gd name="T35" fmla="*/ 0 h 67"/>
                <a:gd name="T36" fmla="*/ 0 w 114"/>
                <a:gd name="T37" fmla="*/ 0 h 67"/>
                <a:gd name="T38" fmla="*/ 0 w 114"/>
                <a:gd name="T39" fmla="*/ 0 h 67"/>
                <a:gd name="T40" fmla="*/ 0 w 114"/>
                <a:gd name="T41" fmla="*/ 0 h 67"/>
                <a:gd name="T42" fmla="*/ 0 w 114"/>
                <a:gd name="T43" fmla="*/ 0 h 67"/>
                <a:gd name="T44" fmla="*/ 0 w 114"/>
                <a:gd name="T45" fmla="*/ 0 h 67"/>
                <a:gd name="T46" fmla="*/ 0 w 114"/>
                <a:gd name="T47" fmla="*/ 0 h 67"/>
                <a:gd name="T48" fmla="*/ 0 w 114"/>
                <a:gd name="T49" fmla="*/ 0 h 67"/>
                <a:gd name="T50" fmla="*/ 0 w 114"/>
                <a:gd name="T51" fmla="*/ 0 h 67"/>
                <a:gd name="T52" fmla="*/ 0 w 114"/>
                <a:gd name="T53" fmla="*/ 0 h 67"/>
                <a:gd name="T54" fmla="*/ 0 w 114"/>
                <a:gd name="T55" fmla="*/ 0 h 67"/>
                <a:gd name="T56" fmla="*/ 0 w 114"/>
                <a:gd name="T57" fmla="*/ 0 h 67"/>
                <a:gd name="T58" fmla="*/ 0 w 114"/>
                <a:gd name="T59" fmla="*/ 0 h 67"/>
                <a:gd name="T60" fmla="*/ 0 w 114"/>
                <a:gd name="T61" fmla="*/ 0 h 67"/>
                <a:gd name="T62" fmla="*/ 0 w 114"/>
                <a:gd name="T63" fmla="*/ 0 h 67"/>
                <a:gd name="T64" fmla="*/ 0 w 114"/>
                <a:gd name="T65" fmla="*/ 0 h 67"/>
                <a:gd name="T66" fmla="*/ 0 w 114"/>
                <a:gd name="T67" fmla="*/ 0 h 67"/>
                <a:gd name="T68" fmla="*/ 0 w 114"/>
                <a:gd name="T69" fmla="*/ 0 h 67"/>
                <a:gd name="T70" fmla="*/ 0 w 114"/>
                <a:gd name="T71" fmla="*/ 0 h 67"/>
                <a:gd name="T72" fmla="*/ 0 w 114"/>
                <a:gd name="T73" fmla="*/ 0 h 67"/>
                <a:gd name="T74" fmla="*/ 0 w 114"/>
                <a:gd name="T75" fmla="*/ 0 h 67"/>
                <a:gd name="T76" fmla="*/ 0 w 114"/>
                <a:gd name="T77" fmla="*/ 0 h 67"/>
                <a:gd name="T78" fmla="*/ 0 w 114"/>
                <a:gd name="T79" fmla="*/ 0 h 67"/>
                <a:gd name="T80" fmla="*/ 0 w 114"/>
                <a:gd name="T81" fmla="*/ 0 h 67"/>
                <a:gd name="T82" fmla="*/ 0 w 114"/>
                <a:gd name="T83" fmla="*/ 0 h 67"/>
                <a:gd name="T84" fmla="*/ 0 w 114"/>
                <a:gd name="T85" fmla="*/ 0 h 67"/>
                <a:gd name="T86" fmla="*/ 0 w 114"/>
                <a:gd name="T87" fmla="*/ 0 h 67"/>
                <a:gd name="T88" fmla="*/ 0 w 114"/>
                <a:gd name="T89" fmla="*/ 0 h 67"/>
                <a:gd name="T90" fmla="*/ 0 w 114"/>
                <a:gd name="T91" fmla="*/ 0 h 67"/>
                <a:gd name="T92" fmla="*/ 0 w 114"/>
                <a:gd name="T93" fmla="*/ 0 h 67"/>
                <a:gd name="T94" fmla="*/ 0 w 114"/>
                <a:gd name="T95" fmla="*/ 0 h 67"/>
                <a:gd name="T96" fmla="*/ 0 w 114"/>
                <a:gd name="T97" fmla="*/ 0 h 67"/>
                <a:gd name="T98" fmla="*/ 0 w 114"/>
                <a:gd name="T99" fmla="*/ 0 h 67"/>
                <a:gd name="T100" fmla="*/ 0 w 114"/>
                <a:gd name="T101" fmla="*/ 0 h 67"/>
                <a:gd name="T102" fmla="*/ 0 w 114"/>
                <a:gd name="T103" fmla="*/ 0 h 67"/>
                <a:gd name="T104" fmla="*/ 0 w 114"/>
                <a:gd name="T105" fmla="*/ 0 h 67"/>
                <a:gd name="T106" fmla="*/ 0 w 114"/>
                <a:gd name="T107" fmla="*/ 0 h 67"/>
                <a:gd name="T108" fmla="*/ 0 w 114"/>
                <a:gd name="T109" fmla="*/ 0 h 67"/>
                <a:gd name="T110" fmla="*/ 0 w 114"/>
                <a:gd name="T111" fmla="*/ 0 h 6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4"/>
                <a:gd name="T169" fmla="*/ 0 h 67"/>
                <a:gd name="T170" fmla="*/ 114 w 114"/>
                <a:gd name="T171" fmla="*/ 67 h 6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4" h="67">
                  <a:moveTo>
                    <a:pt x="95" y="0"/>
                  </a:moveTo>
                  <a:lnTo>
                    <a:pt x="100" y="1"/>
                  </a:lnTo>
                  <a:lnTo>
                    <a:pt x="105" y="3"/>
                  </a:lnTo>
                  <a:lnTo>
                    <a:pt x="107" y="4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12"/>
                  </a:lnTo>
                  <a:lnTo>
                    <a:pt x="95" y="13"/>
                  </a:lnTo>
                  <a:lnTo>
                    <a:pt x="84" y="14"/>
                  </a:lnTo>
                  <a:lnTo>
                    <a:pt x="72" y="14"/>
                  </a:lnTo>
                  <a:lnTo>
                    <a:pt x="64" y="15"/>
                  </a:lnTo>
                  <a:lnTo>
                    <a:pt x="66" y="23"/>
                  </a:lnTo>
                  <a:lnTo>
                    <a:pt x="73" y="27"/>
                  </a:lnTo>
                  <a:lnTo>
                    <a:pt x="80" y="27"/>
                  </a:lnTo>
                  <a:lnTo>
                    <a:pt x="89" y="27"/>
                  </a:lnTo>
                  <a:lnTo>
                    <a:pt x="98" y="26"/>
                  </a:lnTo>
                  <a:lnTo>
                    <a:pt x="105" y="27"/>
                  </a:lnTo>
                  <a:lnTo>
                    <a:pt x="110" y="30"/>
                  </a:lnTo>
                  <a:lnTo>
                    <a:pt x="114" y="39"/>
                  </a:lnTo>
                  <a:lnTo>
                    <a:pt x="106" y="39"/>
                  </a:lnTo>
                  <a:lnTo>
                    <a:pt x="99" y="39"/>
                  </a:lnTo>
                  <a:lnTo>
                    <a:pt x="90" y="40"/>
                  </a:lnTo>
                  <a:lnTo>
                    <a:pt x="84" y="41"/>
                  </a:lnTo>
                  <a:lnTo>
                    <a:pt x="76" y="42"/>
                  </a:lnTo>
                  <a:lnTo>
                    <a:pt x="70" y="44"/>
                  </a:lnTo>
                  <a:lnTo>
                    <a:pt x="64" y="45"/>
                  </a:lnTo>
                  <a:lnTo>
                    <a:pt x="58" y="46"/>
                  </a:lnTo>
                  <a:lnTo>
                    <a:pt x="52" y="47"/>
                  </a:lnTo>
                  <a:lnTo>
                    <a:pt x="45" y="49"/>
                  </a:lnTo>
                  <a:lnTo>
                    <a:pt x="40" y="52"/>
                  </a:lnTo>
                  <a:lnTo>
                    <a:pt x="34" y="55"/>
                  </a:lnTo>
                  <a:lnTo>
                    <a:pt x="23" y="60"/>
                  </a:lnTo>
                  <a:lnTo>
                    <a:pt x="13" y="67"/>
                  </a:lnTo>
                  <a:lnTo>
                    <a:pt x="7" y="62"/>
                  </a:lnTo>
                  <a:lnTo>
                    <a:pt x="2" y="62"/>
                  </a:lnTo>
                  <a:lnTo>
                    <a:pt x="2" y="56"/>
                  </a:lnTo>
                  <a:lnTo>
                    <a:pt x="4" y="49"/>
                  </a:lnTo>
                  <a:lnTo>
                    <a:pt x="2" y="44"/>
                  </a:lnTo>
                  <a:lnTo>
                    <a:pt x="2" y="37"/>
                  </a:lnTo>
                  <a:lnTo>
                    <a:pt x="1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12" y="13"/>
                  </a:lnTo>
                  <a:lnTo>
                    <a:pt x="24" y="12"/>
                  </a:lnTo>
                  <a:lnTo>
                    <a:pt x="29" y="9"/>
                  </a:lnTo>
                  <a:lnTo>
                    <a:pt x="36" y="8"/>
                  </a:lnTo>
                  <a:lnTo>
                    <a:pt x="41" y="7"/>
                  </a:lnTo>
                  <a:lnTo>
                    <a:pt x="48" y="7"/>
                  </a:lnTo>
                  <a:lnTo>
                    <a:pt x="53" y="6"/>
                  </a:lnTo>
                  <a:lnTo>
                    <a:pt x="60" y="5"/>
                  </a:lnTo>
                  <a:lnTo>
                    <a:pt x="65" y="4"/>
                  </a:lnTo>
                  <a:lnTo>
                    <a:pt x="72" y="3"/>
                  </a:lnTo>
                  <a:lnTo>
                    <a:pt x="83" y="2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2" name="Freeform 500"/>
            <p:cNvSpPr>
              <a:spLocks/>
            </p:cNvSpPr>
            <p:nvPr/>
          </p:nvSpPr>
          <p:spPr bwMode="auto">
            <a:xfrm>
              <a:off x="7208" y="4015"/>
              <a:ext cx="9" cy="4"/>
            </a:xfrm>
            <a:custGeom>
              <a:avLst/>
              <a:gdLst>
                <a:gd name="T0" fmla="*/ 0 w 36"/>
                <a:gd name="T1" fmla="*/ 0 h 16"/>
                <a:gd name="T2" fmla="*/ 0 w 36"/>
                <a:gd name="T3" fmla="*/ 0 h 16"/>
                <a:gd name="T4" fmla="*/ 0 w 36"/>
                <a:gd name="T5" fmla="*/ 0 h 16"/>
                <a:gd name="T6" fmla="*/ 0 w 36"/>
                <a:gd name="T7" fmla="*/ 0 h 16"/>
                <a:gd name="T8" fmla="*/ 0 w 36"/>
                <a:gd name="T9" fmla="*/ 0 h 16"/>
                <a:gd name="T10" fmla="*/ 0 w 36"/>
                <a:gd name="T11" fmla="*/ 0 h 16"/>
                <a:gd name="T12" fmla="*/ 0 w 36"/>
                <a:gd name="T13" fmla="*/ 0 h 16"/>
                <a:gd name="T14" fmla="*/ 0 w 36"/>
                <a:gd name="T15" fmla="*/ 0 h 16"/>
                <a:gd name="T16" fmla="*/ 0 w 36"/>
                <a:gd name="T17" fmla="*/ 0 h 16"/>
                <a:gd name="T18" fmla="*/ 0 w 36"/>
                <a:gd name="T19" fmla="*/ 0 h 16"/>
                <a:gd name="T20" fmla="*/ 0 w 36"/>
                <a:gd name="T21" fmla="*/ 0 h 16"/>
                <a:gd name="T22" fmla="*/ 0 w 36"/>
                <a:gd name="T23" fmla="*/ 0 h 16"/>
                <a:gd name="T24" fmla="*/ 0 w 36"/>
                <a:gd name="T25" fmla="*/ 0 h 16"/>
                <a:gd name="T26" fmla="*/ 0 w 36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"/>
                <a:gd name="T43" fmla="*/ 0 h 16"/>
                <a:gd name="T44" fmla="*/ 36 w 36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" h="16">
                  <a:moveTo>
                    <a:pt x="23" y="0"/>
                  </a:moveTo>
                  <a:lnTo>
                    <a:pt x="27" y="1"/>
                  </a:lnTo>
                  <a:lnTo>
                    <a:pt x="30" y="5"/>
                  </a:lnTo>
                  <a:lnTo>
                    <a:pt x="34" y="9"/>
                  </a:lnTo>
                  <a:lnTo>
                    <a:pt x="36" y="16"/>
                  </a:lnTo>
                  <a:lnTo>
                    <a:pt x="27" y="16"/>
                  </a:lnTo>
                  <a:lnTo>
                    <a:pt x="18" y="16"/>
                  </a:lnTo>
                  <a:lnTo>
                    <a:pt x="7" y="15"/>
                  </a:lnTo>
                  <a:lnTo>
                    <a:pt x="1" y="14"/>
                  </a:lnTo>
                  <a:lnTo>
                    <a:pt x="0" y="9"/>
                  </a:lnTo>
                  <a:lnTo>
                    <a:pt x="7" y="6"/>
                  </a:lnTo>
                  <a:lnTo>
                    <a:pt x="13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3" name="Freeform 501"/>
            <p:cNvSpPr>
              <a:spLocks/>
            </p:cNvSpPr>
            <p:nvPr/>
          </p:nvSpPr>
          <p:spPr bwMode="auto">
            <a:xfrm>
              <a:off x="6683" y="3943"/>
              <a:ext cx="13" cy="13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w 52"/>
                <a:gd name="T35" fmla="*/ 0 h 52"/>
                <a:gd name="T36" fmla="*/ 0 w 52"/>
                <a:gd name="T37" fmla="*/ 0 h 52"/>
                <a:gd name="T38" fmla="*/ 0 w 52"/>
                <a:gd name="T39" fmla="*/ 0 h 52"/>
                <a:gd name="T40" fmla="*/ 0 w 52"/>
                <a:gd name="T41" fmla="*/ 0 h 52"/>
                <a:gd name="T42" fmla="*/ 0 w 52"/>
                <a:gd name="T43" fmla="*/ 0 h 52"/>
                <a:gd name="T44" fmla="*/ 0 w 52"/>
                <a:gd name="T45" fmla="*/ 0 h 52"/>
                <a:gd name="T46" fmla="*/ 0 w 52"/>
                <a:gd name="T47" fmla="*/ 0 h 52"/>
                <a:gd name="T48" fmla="*/ 0 w 52"/>
                <a:gd name="T49" fmla="*/ 0 h 52"/>
                <a:gd name="T50" fmla="*/ 0 w 52"/>
                <a:gd name="T51" fmla="*/ 0 h 52"/>
                <a:gd name="T52" fmla="*/ 0 w 52"/>
                <a:gd name="T53" fmla="*/ 0 h 52"/>
                <a:gd name="T54" fmla="*/ 0 w 52"/>
                <a:gd name="T55" fmla="*/ 0 h 52"/>
                <a:gd name="T56" fmla="*/ 0 w 52"/>
                <a:gd name="T57" fmla="*/ 0 h 52"/>
                <a:gd name="T58" fmla="*/ 0 w 52"/>
                <a:gd name="T59" fmla="*/ 0 h 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2"/>
                <a:gd name="T91" fmla="*/ 0 h 52"/>
                <a:gd name="T92" fmla="*/ 52 w 52"/>
                <a:gd name="T93" fmla="*/ 52 h 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2" h="52">
                  <a:moveTo>
                    <a:pt x="5" y="2"/>
                  </a:moveTo>
                  <a:lnTo>
                    <a:pt x="4" y="3"/>
                  </a:lnTo>
                  <a:lnTo>
                    <a:pt x="3" y="8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3" y="36"/>
                  </a:lnTo>
                  <a:lnTo>
                    <a:pt x="6" y="41"/>
                  </a:lnTo>
                  <a:lnTo>
                    <a:pt x="16" y="48"/>
                  </a:lnTo>
                  <a:lnTo>
                    <a:pt x="22" y="51"/>
                  </a:lnTo>
                  <a:lnTo>
                    <a:pt x="29" y="52"/>
                  </a:lnTo>
                  <a:lnTo>
                    <a:pt x="35" y="52"/>
                  </a:lnTo>
                  <a:lnTo>
                    <a:pt x="41" y="52"/>
                  </a:lnTo>
                  <a:lnTo>
                    <a:pt x="50" y="51"/>
                  </a:lnTo>
                  <a:lnTo>
                    <a:pt x="52" y="50"/>
                  </a:lnTo>
                  <a:lnTo>
                    <a:pt x="52" y="40"/>
                  </a:lnTo>
                  <a:lnTo>
                    <a:pt x="51" y="39"/>
                  </a:lnTo>
                  <a:lnTo>
                    <a:pt x="46" y="38"/>
                  </a:lnTo>
                  <a:lnTo>
                    <a:pt x="40" y="35"/>
                  </a:lnTo>
                  <a:lnTo>
                    <a:pt x="34" y="32"/>
                  </a:lnTo>
                  <a:lnTo>
                    <a:pt x="28" y="29"/>
                  </a:lnTo>
                  <a:lnTo>
                    <a:pt x="21" y="27"/>
                  </a:lnTo>
                  <a:lnTo>
                    <a:pt x="17" y="23"/>
                  </a:lnTo>
                  <a:lnTo>
                    <a:pt x="16" y="19"/>
                  </a:lnTo>
                  <a:lnTo>
                    <a:pt x="14" y="12"/>
                  </a:lnTo>
                  <a:lnTo>
                    <a:pt x="12" y="7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4" name="Freeform 502"/>
            <p:cNvSpPr>
              <a:spLocks/>
            </p:cNvSpPr>
            <p:nvPr/>
          </p:nvSpPr>
          <p:spPr bwMode="auto">
            <a:xfrm>
              <a:off x="7040" y="3946"/>
              <a:ext cx="13" cy="15"/>
            </a:xfrm>
            <a:custGeom>
              <a:avLst/>
              <a:gdLst>
                <a:gd name="T0" fmla="*/ 0 w 55"/>
                <a:gd name="T1" fmla="*/ 0 h 62"/>
                <a:gd name="T2" fmla="*/ 0 w 55"/>
                <a:gd name="T3" fmla="*/ 0 h 62"/>
                <a:gd name="T4" fmla="*/ 0 w 55"/>
                <a:gd name="T5" fmla="*/ 0 h 62"/>
                <a:gd name="T6" fmla="*/ 0 w 55"/>
                <a:gd name="T7" fmla="*/ 0 h 62"/>
                <a:gd name="T8" fmla="*/ 0 w 55"/>
                <a:gd name="T9" fmla="*/ 0 h 62"/>
                <a:gd name="T10" fmla="*/ 0 w 55"/>
                <a:gd name="T11" fmla="*/ 0 h 62"/>
                <a:gd name="T12" fmla="*/ 0 w 55"/>
                <a:gd name="T13" fmla="*/ 0 h 62"/>
                <a:gd name="T14" fmla="*/ 0 w 55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62"/>
                <a:gd name="T26" fmla="*/ 55 w 55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62">
                  <a:moveTo>
                    <a:pt x="0" y="62"/>
                  </a:moveTo>
                  <a:lnTo>
                    <a:pt x="26" y="24"/>
                  </a:lnTo>
                  <a:lnTo>
                    <a:pt x="55" y="8"/>
                  </a:lnTo>
                  <a:lnTo>
                    <a:pt x="53" y="0"/>
                  </a:lnTo>
                  <a:lnTo>
                    <a:pt x="13" y="16"/>
                  </a:lnTo>
                  <a:lnTo>
                    <a:pt x="0" y="3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5" name="Freeform 503"/>
            <p:cNvSpPr>
              <a:spLocks/>
            </p:cNvSpPr>
            <p:nvPr/>
          </p:nvSpPr>
          <p:spPr bwMode="auto">
            <a:xfrm>
              <a:off x="7179" y="3931"/>
              <a:ext cx="7" cy="21"/>
            </a:xfrm>
            <a:custGeom>
              <a:avLst/>
              <a:gdLst>
                <a:gd name="T0" fmla="*/ 0 w 28"/>
                <a:gd name="T1" fmla="*/ 0 h 84"/>
                <a:gd name="T2" fmla="*/ 0 w 28"/>
                <a:gd name="T3" fmla="*/ 0 h 84"/>
                <a:gd name="T4" fmla="*/ 0 w 28"/>
                <a:gd name="T5" fmla="*/ 0 h 84"/>
                <a:gd name="T6" fmla="*/ 0 w 28"/>
                <a:gd name="T7" fmla="*/ 0 h 84"/>
                <a:gd name="T8" fmla="*/ 0 w 28"/>
                <a:gd name="T9" fmla="*/ 0 h 84"/>
                <a:gd name="T10" fmla="*/ 0 w 28"/>
                <a:gd name="T11" fmla="*/ 0 h 84"/>
                <a:gd name="T12" fmla="*/ 0 w 28"/>
                <a:gd name="T13" fmla="*/ 0 h 84"/>
                <a:gd name="T14" fmla="*/ 0 w 28"/>
                <a:gd name="T15" fmla="*/ 0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84"/>
                <a:gd name="T26" fmla="*/ 28 w 28"/>
                <a:gd name="T27" fmla="*/ 84 h 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84">
                  <a:moveTo>
                    <a:pt x="0" y="7"/>
                  </a:moveTo>
                  <a:lnTo>
                    <a:pt x="4" y="60"/>
                  </a:lnTo>
                  <a:lnTo>
                    <a:pt x="0" y="84"/>
                  </a:lnTo>
                  <a:lnTo>
                    <a:pt x="16" y="84"/>
                  </a:lnTo>
                  <a:lnTo>
                    <a:pt x="28" y="33"/>
                  </a:lnTo>
                  <a:lnTo>
                    <a:pt x="1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6" name="Freeform 504"/>
            <p:cNvSpPr>
              <a:spLocks/>
            </p:cNvSpPr>
            <p:nvPr/>
          </p:nvSpPr>
          <p:spPr bwMode="auto">
            <a:xfrm>
              <a:off x="7184" y="3922"/>
              <a:ext cx="6" cy="10"/>
            </a:xfrm>
            <a:custGeom>
              <a:avLst/>
              <a:gdLst>
                <a:gd name="T0" fmla="*/ 0 w 23"/>
                <a:gd name="T1" fmla="*/ 0 h 42"/>
                <a:gd name="T2" fmla="*/ 0 w 23"/>
                <a:gd name="T3" fmla="*/ 0 h 42"/>
                <a:gd name="T4" fmla="*/ 0 w 23"/>
                <a:gd name="T5" fmla="*/ 0 h 42"/>
                <a:gd name="T6" fmla="*/ 0 w 23"/>
                <a:gd name="T7" fmla="*/ 0 h 42"/>
                <a:gd name="T8" fmla="*/ 0 w 23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42"/>
                <a:gd name="T17" fmla="*/ 23 w 23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42">
                  <a:moveTo>
                    <a:pt x="0" y="0"/>
                  </a:moveTo>
                  <a:lnTo>
                    <a:pt x="18" y="42"/>
                  </a:lnTo>
                  <a:lnTo>
                    <a:pt x="2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35" name="TextBox 15"/>
          <p:cNvSpPr txBox="1">
            <a:spLocks noChangeArrowheads="1"/>
          </p:cNvSpPr>
          <p:nvPr/>
        </p:nvSpPr>
        <p:spPr bwMode="auto">
          <a:xfrm>
            <a:off x="3446463" y="5259388"/>
            <a:ext cx="963612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8893" tIns="39447" rIns="78893" bIns="39447">
            <a:spAutoFit/>
          </a:bodyPr>
          <a:lstStyle/>
          <a:p>
            <a:r>
              <a:rPr lang="ru-RU" sz="800" b="1">
                <a:latin typeface="Times New Roman" pitchFamily="18" charset="0"/>
                <a:cs typeface="Times New Roman" pitchFamily="18" charset="0"/>
              </a:rPr>
              <a:t>Угольный разрез</a:t>
            </a:r>
          </a:p>
        </p:txBody>
      </p:sp>
      <p:pic>
        <p:nvPicPr>
          <p:cNvPr id="2136" name="Picture 1961" descr="фенол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C7FFCC"/>
              </a:clrFrom>
              <a:clrTo>
                <a:srgbClr val="C7FFCC">
                  <a:alpha val="0"/>
                </a:srgbClr>
              </a:clrTo>
            </a:clrChange>
          </a:blip>
          <a:srcRect l="47122" t="23438" r="45166" b="70436"/>
          <a:stretch>
            <a:fillRect/>
          </a:stretch>
        </p:blipFill>
        <p:spPr bwMode="auto">
          <a:xfrm>
            <a:off x="2835275" y="5534025"/>
            <a:ext cx="455613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37" name="TextBox 15"/>
          <p:cNvSpPr txBox="1">
            <a:spLocks noChangeArrowheads="1"/>
          </p:cNvSpPr>
          <p:nvPr/>
        </p:nvSpPr>
        <p:spPr bwMode="auto">
          <a:xfrm>
            <a:off x="3446463" y="5538788"/>
            <a:ext cx="498475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8893" tIns="39447" rIns="78893" bIns="39447">
            <a:spAutoFit/>
          </a:bodyPr>
          <a:lstStyle/>
          <a:p>
            <a:r>
              <a:rPr lang="ru-RU" sz="800" b="1">
                <a:latin typeface="Times New Roman" pitchFamily="18" charset="0"/>
                <a:cs typeface="Times New Roman" pitchFamily="18" charset="0"/>
              </a:rPr>
              <a:t>Карьер</a:t>
            </a:r>
          </a:p>
        </p:txBody>
      </p:sp>
      <p:grpSp>
        <p:nvGrpSpPr>
          <p:cNvPr id="2138" name="Группа 594"/>
          <p:cNvGrpSpPr>
            <a:grpSpLocks/>
          </p:cNvGrpSpPr>
          <p:nvPr/>
        </p:nvGrpSpPr>
        <p:grpSpPr bwMode="auto">
          <a:xfrm>
            <a:off x="3021013" y="4986338"/>
            <a:ext cx="304800" cy="187325"/>
            <a:chOff x="3737074" y="5423684"/>
            <a:chExt cx="345069" cy="224287"/>
          </a:xfrm>
        </p:grpSpPr>
        <p:sp>
          <p:nvSpPr>
            <p:cNvPr id="592" name="Овал 591"/>
            <p:cNvSpPr/>
            <p:nvPr/>
          </p:nvSpPr>
          <p:spPr>
            <a:xfrm>
              <a:off x="3810760" y="5431287"/>
              <a:ext cx="217466" cy="21668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900" dirty="0"/>
            </a:p>
          </p:txBody>
        </p:sp>
        <p:sp>
          <p:nvSpPr>
            <p:cNvPr id="2362" name="TextBox 592"/>
            <p:cNvSpPr txBox="1">
              <a:spLocks noChangeArrowheads="1"/>
            </p:cNvSpPr>
            <p:nvPr/>
          </p:nvSpPr>
          <p:spPr bwMode="auto">
            <a:xfrm>
              <a:off x="3737074" y="5423684"/>
              <a:ext cx="345069" cy="215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ru-RU" sz="900" b="1">
                  <a:latin typeface="Times New Roman" pitchFamily="18" charset="0"/>
                </a:rPr>
                <a:t>ОФ</a:t>
              </a:r>
            </a:p>
          </p:txBody>
        </p:sp>
      </p:grpSp>
      <p:grpSp>
        <p:nvGrpSpPr>
          <p:cNvPr id="2139" name="Группа 38"/>
          <p:cNvGrpSpPr>
            <a:grpSpLocks/>
          </p:cNvGrpSpPr>
          <p:nvPr/>
        </p:nvGrpSpPr>
        <p:grpSpPr bwMode="auto">
          <a:xfrm>
            <a:off x="3057525" y="922338"/>
            <a:ext cx="219075" cy="198437"/>
            <a:chOff x="381000" y="1981200"/>
            <a:chExt cx="304800" cy="304800"/>
          </a:xfrm>
        </p:grpSpPr>
        <p:sp>
          <p:nvSpPr>
            <p:cNvPr id="596" name="Прямоугольник 595"/>
            <p:cNvSpPr/>
            <p:nvPr/>
          </p:nvSpPr>
          <p:spPr bwMode="auto">
            <a:xfrm>
              <a:off x="381000" y="1981200"/>
              <a:ext cx="304800" cy="3048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aphicFrame>
          <p:nvGraphicFramePr>
            <p:cNvPr id="2069" name="Object 21"/>
            <p:cNvGraphicFramePr>
              <a:graphicFrameLocks noChangeAspect="1"/>
            </p:cNvGraphicFramePr>
            <p:nvPr/>
          </p:nvGraphicFramePr>
          <p:xfrm>
            <a:off x="431800" y="2032002"/>
            <a:ext cx="191559" cy="228600"/>
          </p:xfrm>
          <a:graphic>
            <a:graphicData uri="http://schemas.openxmlformats.org/presentationml/2006/ole">
              <p:oleObj spid="_x0000_s2069" name="Clip" r:id="rId8" imgW="527995" imgH="703385" progId="">
                <p:embed/>
              </p:oleObj>
            </a:graphicData>
          </a:graphic>
        </p:graphicFrame>
      </p:grpSp>
      <p:grpSp>
        <p:nvGrpSpPr>
          <p:cNvPr id="2140" name="Group 465"/>
          <p:cNvGrpSpPr>
            <a:grpSpLocks/>
          </p:cNvGrpSpPr>
          <p:nvPr/>
        </p:nvGrpSpPr>
        <p:grpSpPr bwMode="auto">
          <a:xfrm>
            <a:off x="3025775" y="2376488"/>
            <a:ext cx="252413" cy="185737"/>
            <a:chOff x="7363" y="4473"/>
            <a:chExt cx="191" cy="188"/>
          </a:xfrm>
        </p:grpSpPr>
        <p:sp>
          <p:nvSpPr>
            <p:cNvPr id="599" name="Rectangle 466"/>
            <p:cNvSpPr>
              <a:spLocks noChangeArrowheads="1"/>
            </p:cNvSpPr>
            <p:nvPr/>
          </p:nvSpPr>
          <p:spPr bwMode="auto">
            <a:xfrm>
              <a:off x="7363" y="4577"/>
              <a:ext cx="170" cy="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>
              <a:bevelT w="260350"/>
            </a:sp3d>
          </p:spPr>
          <p:txBody>
            <a:bodyPr wrap="none" lIns="91381" tIns="45690" rIns="91381" bIns="45690" anchor="ctr"/>
            <a:lstStyle/>
            <a:p>
              <a:pPr algn="ctr" defTabSz="7875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700" dirty="0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00" name="AutoShape 467"/>
            <p:cNvSpPr>
              <a:spLocks noChangeArrowheads="1"/>
            </p:cNvSpPr>
            <p:nvPr/>
          </p:nvSpPr>
          <p:spPr bwMode="auto">
            <a:xfrm rot="10800000">
              <a:off x="7469" y="4473"/>
              <a:ext cx="85" cy="1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74 w 21600"/>
                <a:gd name="T13" fmla="*/ 4481 h 21600"/>
                <a:gd name="T14" fmla="*/ 17026 w 21600"/>
                <a:gd name="T15" fmla="*/ 171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>
              <a:bevelT w="260350"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2141" name="Text Box 47"/>
          <p:cNvSpPr txBox="1">
            <a:spLocks noChangeArrowheads="1"/>
          </p:cNvSpPr>
          <p:nvPr/>
        </p:nvSpPr>
        <p:spPr bwMode="auto">
          <a:xfrm>
            <a:off x="3355975" y="2393950"/>
            <a:ext cx="1333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530" tIns="52257" rIns="104530" bIns="52257">
            <a:spAutoFit/>
          </a:bodyPr>
          <a:lstStyle/>
          <a:p>
            <a:pPr defTabSz="2162175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ТЭЦ;</a:t>
            </a:r>
          </a:p>
        </p:txBody>
      </p:sp>
      <p:sp>
        <p:nvSpPr>
          <p:cNvPr id="602" name="Овал 601"/>
          <p:cNvSpPr/>
          <p:nvPr/>
        </p:nvSpPr>
        <p:spPr>
          <a:xfrm>
            <a:off x="3080407" y="2670447"/>
            <a:ext cx="158405" cy="15033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85" tIns="39442" rIns="78885" bIns="3944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45" name="Text Box 47"/>
          <p:cNvSpPr txBox="1">
            <a:spLocks noChangeArrowheads="1"/>
          </p:cNvSpPr>
          <p:nvPr/>
        </p:nvSpPr>
        <p:spPr bwMode="auto">
          <a:xfrm>
            <a:off x="3359150" y="2636838"/>
            <a:ext cx="13335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530" tIns="52257" rIns="104530" bIns="52257">
            <a:spAutoFit/>
          </a:bodyPr>
          <a:lstStyle/>
          <a:p>
            <a:pPr defTabSz="2162175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Тепловой пункт;</a:t>
            </a:r>
          </a:p>
        </p:txBody>
      </p:sp>
      <p:grpSp>
        <p:nvGrpSpPr>
          <p:cNvPr id="2146" name="Group 32"/>
          <p:cNvGrpSpPr>
            <a:grpSpLocks/>
          </p:cNvGrpSpPr>
          <p:nvPr/>
        </p:nvGrpSpPr>
        <p:grpSpPr bwMode="auto">
          <a:xfrm>
            <a:off x="2989263" y="2954338"/>
            <a:ext cx="355600" cy="100012"/>
            <a:chOff x="0" y="-76"/>
            <a:chExt cx="20000" cy="20152"/>
          </a:xfrm>
        </p:grpSpPr>
        <p:sp>
          <p:nvSpPr>
            <p:cNvPr id="605" name="Line 33"/>
            <p:cNvSpPr>
              <a:spLocks noChangeShapeType="1"/>
            </p:cNvSpPr>
            <p:nvPr/>
          </p:nvSpPr>
          <p:spPr bwMode="auto">
            <a:xfrm>
              <a:off x="0" y="9956"/>
              <a:ext cx="20000" cy="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06" name="Oval 34"/>
            <p:cNvSpPr>
              <a:spLocks noChangeArrowheads="1"/>
            </p:cNvSpPr>
            <p:nvPr/>
          </p:nvSpPr>
          <p:spPr bwMode="auto">
            <a:xfrm>
              <a:off x="6657" y="-76"/>
              <a:ext cx="6686" cy="2015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2147" name="Text Box 47"/>
          <p:cNvSpPr txBox="1">
            <a:spLocks noChangeArrowheads="1"/>
          </p:cNvSpPr>
          <p:nvPr/>
        </p:nvSpPr>
        <p:spPr bwMode="auto">
          <a:xfrm>
            <a:off x="3379788" y="2874963"/>
            <a:ext cx="1333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530" tIns="52257" rIns="104530" bIns="52257">
            <a:spAutoFit/>
          </a:bodyPr>
          <a:lstStyle/>
          <a:p>
            <a:pPr defTabSz="2162175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Тепловые сети;</a:t>
            </a:r>
          </a:p>
        </p:txBody>
      </p:sp>
      <p:grpSp>
        <p:nvGrpSpPr>
          <p:cNvPr id="2148" name="Группа 143"/>
          <p:cNvGrpSpPr>
            <a:grpSpLocks/>
          </p:cNvGrpSpPr>
          <p:nvPr/>
        </p:nvGrpSpPr>
        <p:grpSpPr bwMode="auto">
          <a:xfrm>
            <a:off x="3098800" y="1903413"/>
            <a:ext cx="122238" cy="122237"/>
            <a:chOff x="785786" y="6215082"/>
            <a:chExt cx="215900" cy="215900"/>
          </a:xfrm>
        </p:grpSpPr>
        <p:sp>
          <p:nvSpPr>
            <p:cNvPr id="609" name="Овал 608"/>
            <p:cNvSpPr/>
            <p:nvPr/>
          </p:nvSpPr>
          <p:spPr>
            <a:xfrm>
              <a:off x="785786" y="6215082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cxnSp>
          <p:nvCxnSpPr>
            <p:cNvPr id="610" name="Прямая соединительная линия 609"/>
            <p:cNvCxnSpPr/>
            <p:nvPr/>
          </p:nvCxnSpPr>
          <p:spPr>
            <a:xfrm rot="16200000" flipH="1">
              <a:off x="820361" y="6249411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11" name="Прямая соединительная линия 610"/>
            <p:cNvCxnSpPr/>
            <p:nvPr/>
          </p:nvCxnSpPr>
          <p:spPr>
            <a:xfrm rot="16200000" flipH="1">
              <a:off x="820361" y="6249411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149" name="Text Box 47"/>
          <p:cNvSpPr txBox="1">
            <a:spLocks noChangeArrowheads="1"/>
          </p:cNvSpPr>
          <p:nvPr/>
        </p:nvSpPr>
        <p:spPr bwMode="auto">
          <a:xfrm>
            <a:off x="3343275" y="1862138"/>
            <a:ext cx="1393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530" tIns="52257" rIns="104530" bIns="52257">
            <a:spAutoFit/>
          </a:bodyPr>
          <a:lstStyle/>
          <a:p>
            <a:pPr defTabSz="2162175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Очистное сооружение;</a:t>
            </a:r>
          </a:p>
        </p:txBody>
      </p:sp>
      <p:grpSp>
        <p:nvGrpSpPr>
          <p:cNvPr id="2150" name="Group 32"/>
          <p:cNvGrpSpPr>
            <a:grpSpLocks/>
          </p:cNvGrpSpPr>
          <p:nvPr/>
        </p:nvGrpSpPr>
        <p:grpSpPr bwMode="auto">
          <a:xfrm>
            <a:off x="2986088" y="1487488"/>
            <a:ext cx="357187" cy="98425"/>
            <a:chOff x="0" y="-76"/>
            <a:chExt cx="20000" cy="20152"/>
          </a:xfrm>
        </p:grpSpPr>
        <p:sp>
          <p:nvSpPr>
            <p:cNvPr id="614" name="Line 33"/>
            <p:cNvSpPr>
              <a:spLocks noChangeShapeType="1"/>
            </p:cNvSpPr>
            <p:nvPr/>
          </p:nvSpPr>
          <p:spPr bwMode="auto">
            <a:xfrm>
              <a:off x="0" y="9956"/>
              <a:ext cx="20000" cy="88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15" name="Oval 34"/>
            <p:cNvSpPr>
              <a:spLocks noChangeArrowheads="1"/>
            </p:cNvSpPr>
            <p:nvPr/>
          </p:nvSpPr>
          <p:spPr bwMode="auto">
            <a:xfrm>
              <a:off x="6657" y="-76"/>
              <a:ext cx="6686" cy="2015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70C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2151" name="Text Box 47"/>
          <p:cNvSpPr txBox="1">
            <a:spLocks noChangeArrowheads="1"/>
          </p:cNvSpPr>
          <p:nvPr/>
        </p:nvSpPr>
        <p:spPr bwMode="auto">
          <a:xfrm>
            <a:off x="3349625" y="1427163"/>
            <a:ext cx="133191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530" tIns="52257" rIns="104530" bIns="52257">
            <a:spAutoFit/>
          </a:bodyPr>
          <a:lstStyle/>
          <a:p>
            <a:pPr defTabSz="2162175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Водопроводные сети;</a:t>
            </a:r>
          </a:p>
        </p:txBody>
      </p:sp>
      <p:grpSp>
        <p:nvGrpSpPr>
          <p:cNvPr id="2152" name="Group 72"/>
          <p:cNvGrpSpPr>
            <a:grpSpLocks/>
          </p:cNvGrpSpPr>
          <p:nvPr/>
        </p:nvGrpSpPr>
        <p:grpSpPr bwMode="auto">
          <a:xfrm rot="-5400000">
            <a:off x="3037682" y="6485731"/>
            <a:ext cx="127000" cy="265113"/>
            <a:chOff x="4558" y="3793"/>
            <a:chExt cx="136" cy="136"/>
          </a:xfrm>
        </p:grpSpPr>
        <p:sp>
          <p:nvSpPr>
            <p:cNvPr id="2330" name="Line 73"/>
            <p:cNvSpPr>
              <a:spLocks noChangeShapeType="1"/>
            </p:cNvSpPr>
            <p:nvPr/>
          </p:nvSpPr>
          <p:spPr bwMode="auto">
            <a:xfrm rot="5400000" flipV="1">
              <a:off x="4626" y="3861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331" name="Group 74"/>
            <p:cNvGrpSpPr>
              <a:grpSpLocks/>
            </p:cNvGrpSpPr>
            <p:nvPr/>
          </p:nvGrpSpPr>
          <p:grpSpPr bwMode="auto">
            <a:xfrm>
              <a:off x="4558" y="3800"/>
              <a:ext cx="136" cy="121"/>
              <a:chOff x="4558" y="3793"/>
              <a:chExt cx="136" cy="121"/>
            </a:xfrm>
          </p:grpSpPr>
          <p:sp>
            <p:nvSpPr>
              <p:cNvPr id="2332" name="Line 75"/>
              <p:cNvSpPr>
                <a:spLocks noChangeShapeType="1"/>
              </p:cNvSpPr>
              <p:nvPr/>
            </p:nvSpPr>
            <p:spPr bwMode="auto">
              <a:xfrm rot="5400000">
                <a:off x="4626" y="3725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33" name="Line 76"/>
              <p:cNvSpPr>
                <a:spLocks noChangeShapeType="1"/>
              </p:cNvSpPr>
              <p:nvPr/>
            </p:nvSpPr>
            <p:spPr bwMode="auto">
              <a:xfrm rot="5400000">
                <a:off x="4626" y="3785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34" name="Line 77"/>
              <p:cNvSpPr>
                <a:spLocks noChangeShapeType="1"/>
              </p:cNvSpPr>
              <p:nvPr/>
            </p:nvSpPr>
            <p:spPr bwMode="auto">
              <a:xfrm rot="5400000">
                <a:off x="4626" y="3846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153" name="Text Box 78"/>
          <p:cNvSpPr txBox="1">
            <a:spLocks noChangeArrowheads="1"/>
          </p:cNvSpPr>
          <p:nvPr/>
        </p:nvSpPr>
        <p:spPr bwMode="auto">
          <a:xfrm>
            <a:off x="3509963" y="6546850"/>
            <a:ext cx="10509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2162175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ГТС</a:t>
            </a:r>
          </a:p>
        </p:txBody>
      </p:sp>
      <p:sp>
        <p:nvSpPr>
          <p:cNvPr id="2154" name="Text Box 78"/>
          <p:cNvSpPr txBox="1">
            <a:spLocks noChangeArrowheads="1"/>
          </p:cNvSpPr>
          <p:nvPr/>
        </p:nvSpPr>
        <p:spPr bwMode="auto">
          <a:xfrm>
            <a:off x="3500438" y="6199188"/>
            <a:ext cx="1576387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2162175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Скотомогильники</a:t>
            </a:r>
          </a:p>
        </p:txBody>
      </p:sp>
      <p:grpSp>
        <p:nvGrpSpPr>
          <p:cNvPr id="2155" name="Группа 678"/>
          <p:cNvGrpSpPr>
            <a:grpSpLocks/>
          </p:cNvGrpSpPr>
          <p:nvPr/>
        </p:nvGrpSpPr>
        <p:grpSpPr bwMode="auto">
          <a:xfrm>
            <a:off x="2938463" y="6161088"/>
            <a:ext cx="346075" cy="344487"/>
            <a:chOff x="657225" y="5461803"/>
            <a:chExt cx="390525" cy="411539"/>
          </a:xfrm>
        </p:grpSpPr>
        <p:sp>
          <p:nvSpPr>
            <p:cNvPr id="680" name="Oval 152"/>
            <p:cNvSpPr>
              <a:spLocks noChangeArrowheads="1"/>
            </p:cNvSpPr>
            <p:nvPr/>
          </p:nvSpPr>
          <p:spPr bwMode="auto">
            <a:xfrm>
              <a:off x="725298" y="5649555"/>
              <a:ext cx="177348" cy="172582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lIns="127739" tIns="63882" rIns="127739" bIns="63882" anchor="ctr"/>
            <a:lstStyle/>
            <a:p>
              <a:pPr defTabSz="65252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cs typeface="Arial" pitchFamily="34" charset="0"/>
              </a:endParaRPr>
            </a:p>
          </p:txBody>
        </p:sp>
        <p:sp>
          <p:nvSpPr>
            <p:cNvPr id="681" name="TextBox 680"/>
            <p:cNvSpPr txBox="1"/>
            <p:nvPr/>
          </p:nvSpPr>
          <p:spPr bwMode="auto">
            <a:xfrm>
              <a:off x="657225" y="5634384"/>
              <a:ext cx="390525" cy="2389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itchFamily="34" charset="0"/>
                </a:rPr>
                <a:t>12</a:t>
              </a:r>
            </a:p>
          </p:txBody>
        </p:sp>
        <p:grpSp>
          <p:nvGrpSpPr>
            <p:cNvPr id="2324" name="Group 237"/>
            <p:cNvGrpSpPr>
              <a:grpSpLocks/>
            </p:cNvGrpSpPr>
            <p:nvPr/>
          </p:nvGrpSpPr>
          <p:grpSpPr bwMode="auto">
            <a:xfrm>
              <a:off x="713548" y="5461803"/>
              <a:ext cx="214314" cy="152397"/>
              <a:chOff x="4305" y="3554"/>
              <a:chExt cx="135" cy="117"/>
            </a:xfrm>
          </p:grpSpPr>
          <p:sp>
            <p:nvSpPr>
              <p:cNvPr id="2325" name="AutoShape 238"/>
              <p:cNvSpPr>
                <a:spLocks noChangeArrowheads="1"/>
              </p:cNvSpPr>
              <p:nvPr/>
            </p:nvSpPr>
            <p:spPr bwMode="auto">
              <a:xfrm>
                <a:off x="4305" y="3554"/>
                <a:ext cx="135" cy="117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27989" tIns="63995" rIns="127989" bIns="63995" anchor="ctr"/>
              <a:lstStyle/>
              <a:p>
                <a:pPr defTabSz="1101725"/>
                <a:endParaRPr lang="ru-RU" sz="800">
                  <a:latin typeface="Calibri" pitchFamily="34" charset="0"/>
                </a:endParaRPr>
              </a:p>
            </p:txBody>
          </p:sp>
          <p:sp>
            <p:nvSpPr>
              <p:cNvPr id="2326" name="Oval 239"/>
              <p:cNvSpPr>
                <a:spLocks noChangeArrowheads="1"/>
              </p:cNvSpPr>
              <p:nvPr/>
            </p:nvSpPr>
            <p:spPr bwMode="auto">
              <a:xfrm>
                <a:off x="4350" y="36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27989" tIns="63995" rIns="127989" bIns="63995" anchor="ctr"/>
              <a:lstStyle/>
              <a:p>
                <a:pPr defTabSz="1101725"/>
                <a:endParaRPr lang="ru-RU" sz="800">
                  <a:latin typeface="Calibri" pitchFamily="34" charset="0"/>
                </a:endParaRPr>
              </a:p>
            </p:txBody>
          </p:sp>
          <p:grpSp>
            <p:nvGrpSpPr>
              <p:cNvPr id="2327" name="Group 240"/>
              <p:cNvGrpSpPr>
                <a:grpSpLocks/>
              </p:cNvGrpSpPr>
              <p:nvPr/>
            </p:nvGrpSpPr>
            <p:grpSpPr bwMode="auto">
              <a:xfrm>
                <a:off x="4348" y="3622"/>
                <a:ext cx="49" cy="12"/>
                <a:chOff x="4347" y="3622"/>
                <a:chExt cx="49" cy="12"/>
              </a:xfrm>
            </p:grpSpPr>
            <p:sp>
              <p:nvSpPr>
                <p:cNvPr id="2328" name="Line 241"/>
                <p:cNvSpPr>
                  <a:spLocks noChangeShapeType="1"/>
                </p:cNvSpPr>
                <p:nvPr/>
              </p:nvSpPr>
              <p:spPr bwMode="auto">
                <a:xfrm>
                  <a:off x="4347" y="3622"/>
                  <a:ext cx="25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29" name="Line 242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4371" y="3622"/>
                  <a:ext cx="25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2156" name="Group 66"/>
          <p:cNvGrpSpPr>
            <a:grpSpLocks/>
          </p:cNvGrpSpPr>
          <p:nvPr/>
        </p:nvGrpSpPr>
        <p:grpSpPr bwMode="auto">
          <a:xfrm>
            <a:off x="6070600" y="3125788"/>
            <a:ext cx="203200" cy="257175"/>
            <a:chOff x="783" y="2063"/>
            <a:chExt cx="479" cy="307"/>
          </a:xfrm>
        </p:grpSpPr>
        <p:sp>
          <p:nvSpPr>
            <p:cNvPr id="2297" name="Line 67"/>
            <p:cNvSpPr>
              <a:spLocks noChangeShapeType="1"/>
            </p:cNvSpPr>
            <p:nvPr/>
          </p:nvSpPr>
          <p:spPr bwMode="auto">
            <a:xfrm flipV="1">
              <a:off x="1079" y="2123"/>
              <a:ext cx="1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98" name="Group 68"/>
            <p:cNvGrpSpPr>
              <a:grpSpLocks/>
            </p:cNvGrpSpPr>
            <p:nvPr/>
          </p:nvGrpSpPr>
          <p:grpSpPr bwMode="auto">
            <a:xfrm>
              <a:off x="783" y="2107"/>
              <a:ext cx="182" cy="265"/>
              <a:chOff x="-1" y="0"/>
              <a:chExt cx="19999" cy="19996"/>
            </a:xfrm>
          </p:grpSpPr>
          <p:grpSp>
            <p:nvGrpSpPr>
              <p:cNvPr id="2315" name="Group 69"/>
              <p:cNvGrpSpPr>
                <a:grpSpLocks/>
              </p:cNvGrpSpPr>
              <p:nvPr/>
            </p:nvGrpSpPr>
            <p:grpSpPr bwMode="auto">
              <a:xfrm>
                <a:off x="4988" y="0"/>
                <a:ext cx="10021" cy="3399"/>
                <a:chOff x="0" y="0"/>
                <a:chExt cx="19994" cy="20006"/>
              </a:xfrm>
            </p:grpSpPr>
            <p:sp>
              <p:nvSpPr>
                <p:cNvPr id="2320" name="Arc 70"/>
                <p:cNvSpPr>
                  <a:spLocks/>
                </p:cNvSpPr>
                <p:nvPr/>
              </p:nvSpPr>
              <p:spPr bwMode="auto">
                <a:xfrm flipH="1">
                  <a:off x="0" y="177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99 h 21600"/>
                    <a:gd name="T4" fmla="*/ 0 w 21600"/>
                    <a:gd name="T5" fmla="*/ 99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21" name="Arc 71"/>
                <p:cNvSpPr>
                  <a:spLocks/>
                </p:cNvSpPr>
                <p:nvPr/>
              </p:nvSpPr>
              <p:spPr bwMode="auto">
                <a:xfrm>
                  <a:off x="9954" y="0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99 h 21600"/>
                    <a:gd name="T4" fmla="*/ 0 w 21600"/>
                    <a:gd name="T5" fmla="*/ 99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316" name="Line 72"/>
              <p:cNvSpPr>
                <a:spLocks noChangeShapeType="1"/>
              </p:cNvSpPr>
              <p:nvPr/>
            </p:nvSpPr>
            <p:spPr bwMode="auto">
              <a:xfrm>
                <a:off x="4988" y="3308"/>
                <a:ext cx="43" cy="166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7" name="Line 73"/>
              <p:cNvSpPr>
                <a:spLocks noChangeShapeType="1"/>
              </p:cNvSpPr>
              <p:nvPr/>
            </p:nvSpPr>
            <p:spPr bwMode="auto">
              <a:xfrm>
                <a:off x="14966" y="3307"/>
                <a:ext cx="43" cy="166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8" name="Line 74"/>
              <p:cNvSpPr>
                <a:spLocks noChangeShapeType="1"/>
              </p:cNvSpPr>
              <p:nvPr/>
            </p:nvSpPr>
            <p:spPr bwMode="auto">
              <a:xfrm>
                <a:off x="-1" y="6645"/>
                <a:ext cx="19999" cy="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9" name="Line 75"/>
              <p:cNvSpPr>
                <a:spLocks noChangeShapeType="1"/>
              </p:cNvSpPr>
              <p:nvPr/>
            </p:nvSpPr>
            <p:spPr bwMode="auto">
              <a:xfrm>
                <a:off x="-1" y="11652"/>
                <a:ext cx="19999" cy="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99" name="Group 76"/>
            <p:cNvGrpSpPr>
              <a:grpSpLocks/>
            </p:cNvGrpSpPr>
            <p:nvPr/>
          </p:nvGrpSpPr>
          <p:grpSpPr bwMode="auto">
            <a:xfrm>
              <a:off x="988" y="2172"/>
              <a:ext cx="184" cy="199"/>
              <a:chOff x="-1" y="0"/>
              <a:chExt cx="20003" cy="20002"/>
            </a:xfrm>
          </p:grpSpPr>
          <p:grpSp>
            <p:nvGrpSpPr>
              <p:cNvPr id="2308" name="Group 77"/>
              <p:cNvGrpSpPr>
                <a:grpSpLocks/>
              </p:cNvGrpSpPr>
              <p:nvPr/>
            </p:nvGrpSpPr>
            <p:grpSpPr bwMode="auto">
              <a:xfrm>
                <a:off x="4989" y="0"/>
                <a:ext cx="10023" cy="4525"/>
                <a:chOff x="0" y="0"/>
                <a:chExt cx="20002" cy="20000"/>
              </a:xfrm>
            </p:grpSpPr>
            <p:sp>
              <p:nvSpPr>
                <p:cNvPr id="2313" name="Arc 78"/>
                <p:cNvSpPr>
                  <a:spLocks/>
                </p:cNvSpPr>
                <p:nvPr/>
              </p:nvSpPr>
              <p:spPr bwMode="auto">
                <a:xfrm flipH="1">
                  <a:off x="0" y="172"/>
                  <a:ext cx="10044" cy="198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98 h 21600"/>
                    <a:gd name="T4" fmla="*/ 0 w 21600"/>
                    <a:gd name="T5" fmla="*/ 98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14" name="Arc 79"/>
                <p:cNvSpPr>
                  <a:spLocks/>
                </p:cNvSpPr>
                <p:nvPr/>
              </p:nvSpPr>
              <p:spPr bwMode="auto">
                <a:xfrm>
                  <a:off x="9958" y="0"/>
                  <a:ext cx="10044" cy="1982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97 h 21600"/>
                    <a:gd name="T4" fmla="*/ 0 w 21600"/>
                    <a:gd name="T5" fmla="*/ 97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309" name="Line 80"/>
              <p:cNvSpPr>
                <a:spLocks noChangeShapeType="1"/>
              </p:cNvSpPr>
              <p:nvPr/>
            </p:nvSpPr>
            <p:spPr bwMode="auto">
              <a:xfrm>
                <a:off x="498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0" name="Line 81"/>
              <p:cNvSpPr>
                <a:spLocks noChangeShapeType="1"/>
              </p:cNvSpPr>
              <p:nvPr/>
            </p:nvSpPr>
            <p:spPr bwMode="auto">
              <a:xfrm>
                <a:off x="1496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1" name="Line 82"/>
              <p:cNvSpPr>
                <a:spLocks noChangeShapeType="1"/>
              </p:cNvSpPr>
              <p:nvPr/>
            </p:nvSpPr>
            <p:spPr bwMode="auto">
              <a:xfrm>
                <a:off x="-1" y="8890"/>
                <a:ext cx="20003" cy="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2" name="Line 83"/>
              <p:cNvSpPr>
                <a:spLocks noChangeShapeType="1"/>
              </p:cNvSpPr>
              <p:nvPr/>
            </p:nvSpPr>
            <p:spPr bwMode="auto">
              <a:xfrm>
                <a:off x="-1" y="15516"/>
                <a:ext cx="20003" cy="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00" name="Line 84"/>
            <p:cNvSpPr>
              <a:spLocks noChangeShapeType="1"/>
            </p:cNvSpPr>
            <p:nvPr/>
          </p:nvSpPr>
          <p:spPr bwMode="auto">
            <a:xfrm>
              <a:off x="793" y="2370"/>
              <a:ext cx="4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01" name="Arc 85"/>
            <p:cNvSpPr>
              <a:spLocks/>
            </p:cNvSpPr>
            <p:nvPr/>
          </p:nvSpPr>
          <p:spPr bwMode="auto">
            <a:xfrm flipV="1">
              <a:off x="1216" y="2326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02" name="Arc 86"/>
            <p:cNvSpPr>
              <a:spLocks/>
            </p:cNvSpPr>
            <p:nvPr/>
          </p:nvSpPr>
          <p:spPr bwMode="auto">
            <a:xfrm>
              <a:off x="1216" y="2129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03" name="Arc 87"/>
            <p:cNvSpPr>
              <a:spLocks/>
            </p:cNvSpPr>
            <p:nvPr/>
          </p:nvSpPr>
          <p:spPr bwMode="auto">
            <a:xfrm flipH="1">
              <a:off x="874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04" name="Line 88"/>
            <p:cNvSpPr>
              <a:spLocks noChangeShapeType="1"/>
            </p:cNvSpPr>
            <p:nvPr/>
          </p:nvSpPr>
          <p:spPr bwMode="auto">
            <a:xfrm flipV="1">
              <a:off x="1262" y="2172"/>
              <a:ext cx="0" cy="1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05" name="Line 89"/>
            <p:cNvSpPr>
              <a:spLocks noChangeShapeType="1"/>
            </p:cNvSpPr>
            <p:nvPr/>
          </p:nvSpPr>
          <p:spPr bwMode="auto">
            <a:xfrm flipH="1">
              <a:off x="884" y="2063"/>
              <a:ext cx="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06" name="Arc 90"/>
            <p:cNvSpPr>
              <a:spLocks/>
            </p:cNvSpPr>
            <p:nvPr/>
          </p:nvSpPr>
          <p:spPr bwMode="auto">
            <a:xfrm>
              <a:off x="1033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07" name="Line 91"/>
            <p:cNvSpPr>
              <a:spLocks noChangeShapeType="1"/>
            </p:cNvSpPr>
            <p:nvPr/>
          </p:nvSpPr>
          <p:spPr bwMode="auto">
            <a:xfrm flipH="1">
              <a:off x="1079" y="2129"/>
              <a:ext cx="1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7" name="Text Box 92"/>
          <p:cNvSpPr txBox="1">
            <a:spLocks noChangeArrowheads="1"/>
          </p:cNvSpPr>
          <p:nvPr/>
        </p:nvSpPr>
        <p:spPr bwMode="auto">
          <a:xfrm>
            <a:off x="6403975" y="2874963"/>
            <a:ext cx="2293938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893" tIns="39447" rIns="78893" bIns="39447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Месторождение нефти</a:t>
            </a:r>
          </a:p>
        </p:txBody>
      </p:sp>
      <p:sp>
        <p:nvSpPr>
          <p:cNvPr id="2158" name="Text Box 93"/>
          <p:cNvSpPr txBox="1">
            <a:spLocks noChangeArrowheads="1"/>
          </p:cNvSpPr>
          <p:nvPr/>
        </p:nvSpPr>
        <p:spPr bwMode="auto">
          <a:xfrm>
            <a:off x="6403975" y="3111500"/>
            <a:ext cx="2309813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893" tIns="39447" rIns="78893" bIns="39447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Нефтеперерабатывающий завод, нефтебаза (др. объекты)</a:t>
            </a:r>
          </a:p>
        </p:txBody>
      </p:sp>
      <p:grpSp>
        <p:nvGrpSpPr>
          <p:cNvPr id="2159" name="Group 94"/>
          <p:cNvGrpSpPr>
            <a:grpSpLocks/>
          </p:cNvGrpSpPr>
          <p:nvPr/>
        </p:nvGrpSpPr>
        <p:grpSpPr bwMode="auto">
          <a:xfrm>
            <a:off x="6076950" y="2835275"/>
            <a:ext cx="174625" cy="187325"/>
            <a:chOff x="2394" y="6885"/>
            <a:chExt cx="457" cy="1027"/>
          </a:xfrm>
        </p:grpSpPr>
        <p:sp>
          <p:nvSpPr>
            <p:cNvPr id="2294" name="Freeform 95"/>
            <p:cNvSpPr>
              <a:spLocks/>
            </p:cNvSpPr>
            <p:nvPr/>
          </p:nvSpPr>
          <p:spPr bwMode="auto">
            <a:xfrm>
              <a:off x="2394" y="7170"/>
              <a:ext cx="457" cy="74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4989" y="0"/>
                  </a:moveTo>
                  <a:lnTo>
                    <a:pt x="14967" y="0"/>
                  </a:lnTo>
                  <a:lnTo>
                    <a:pt x="19956" y="19973"/>
                  </a:lnTo>
                  <a:lnTo>
                    <a:pt x="0" y="19973"/>
                  </a:lnTo>
                  <a:lnTo>
                    <a:pt x="4989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5" name="Freeform 96"/>
            <p:cNvSpPr>
              <a:spLocks/>
            </p:cNvSpPr>
            <p:nvPr/>
          </p:nvSpPr>
          <p:spPr bwMode="auto">
            <a:xfrm>
              <a:off x="2592" y="6885"/>
              <a:ext cx="174" cy="23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000"/>
                <a:gd name="T154" fmla="*/ 0 h 20000"/>
                <a:gd name="T155" fmla="*/ 20000 w 20000"/>
                <a:gd name="T156" fmla="*/ 20000 h 200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000" h="20000">
                  <a:moveTo>
                    <a:pt x="3448" y="19655"/>
                  </a:moveTo>
                  <a:lnTo>
                    <a:pt x="2644" y="19914"/>
                  </a:lnTo>
                  <a:lnTo>
                    <a:pt x="2644" y="19310"/>
                  </a:lnTo>
                  <a:lnTo>
                    <a:pt x="1724" y="19310"/>
                  </a:lnTo>
                  <a:lnTo>
                    <a:pt x="1724" y="18017"/>
                  </a:lnTo>
                  <a:lnTo>
                    <a:pt x="920" y="18017"/>
                  </a:lnTo>
                  <a:lnTo>
                    <a:pt x="920" y="15431"/>
                  </a:lnTo>
                  <a:lnTo>
                    <a:pt x="0" y="15431"/>
                  </a:lnTo>
                  <a:lnTo>
                    <a:pt x="0" y="14138"/>
                  </a:lnTo>
                  <a:lnTo>
                    <a:pt x="920" y="13448"/>
                  </a:lnTo>
                  <a:lnTo>
                    <a:pt x="920" y="10259"/>
                  </a:lnTo>
                  <a:lnTo>
                    <a:pt x="1724" y="10259"/>
                  </a:lnTo>
                  <a:lnTo>
                    <a:pt x="1724" y="9569"/>
                  </a:lnTo>
                  <a:lnTo>
                    <a:pt x="2644" y="8966"/>
                  </a:lnTo>
                  <a:lnTo>
                    <a:pt x="2644" y="7672"/>
                  </a:lnTo>
                  <a:lnTo>
                    <a:pt x="3448" y="6983"/>
                  </a:lnTo>
                  <a:lnTo>
                    <a:pt x="3448" y="6379"/>
                  </a:lnTo>
                  <a:lnTo>
                    <a:pt x="4368" y="6379"/>
                  </a:lnTo>
                  <a:lnTo>
                    <a:pt x="4368" y="5690"/>
                  </a:lnTo>
                  <a:lnTo>
                    <a:pt x="5172" y="5690"/>
                  </a:lnTo>
                  <a:lnTo>
                    <a:pt x="5172" y="5086"/>
                  </a:lnTo>
                  <a:lnTo>
                    <a:pt x="6092" y="5086"/>
                  </a:lnTo>
                  <a:lnTo>
                    <a:pt x="6897" y="4397"/>
                  </a:lnTo>
                  <a:lnTo>
                    <a:pt x="16552" y="0"/>
                  </a:lnTo>
                  <a:lnTo>
                    <a:pt x="17241" y="5086"/>
                  </a:lnTo>
                  <a:lnTo>
                    <a:pt x="18161" y="5086"/>
                  </a:lnTo>
                  <a:lnTo>
                    <a:pt x="18966" y="5690"/>
                  </a:lnTo>
                  <a:lnTo>
                    <a:pt x="18966" y="6379"/>
                  </a:lnTo>
                  <a:lnTo>
                    <a:pt x="19885" y="6379"/>
                  </a:lnTo>
                  <a:lnTo>
                    <a:pt x="19885" y="8966"/>
                  </a:lnTo>
                  <a:lnTo>
                    <a:pt x="18966" y="9569"/>
                  </a:lnTo>
                  <a:lnTo>
                    <a:pt x="18966" y="10259"/>
                  </a:lnTo>
                  <a:lnTo>
                    <a:pt x="18161" y="10259"/>
                  </a:lnTo>
                  <a:lnTo>
                    <a:pt x="18161" y="10862"/>
                  </a:lnTo>
                  <a:lnTo>
                    <a:pt x="16437" y="12155"/>
                  </a:lnTo>
                  <a:lnTo>
                    <a:pt x="16437" y="12845"/>
                  </a:lnTo>
                  <a:lnTo>
                    <a:pt x="14713" y="12845"/>
                  </a:lnTo>
                  <a:lnTo>
                    <a:pt x="14713" y="13448"/>
                  </a:lnTo>
                  <a:lnTo>
                    <a:pt x="13793" y="13448"/>
                  </a:lnTo>
                  <a:lnTo>
                    <a:pt x="13793" y="14138"/>
                  </a:lnTo>
                  <a:lnTo>
                    <a:pt x="12069" y="14138"/>
                  </a:lnTo>
                  <a:lnTo>
                    <a:pt x="11264" y="14741"/>
                  </a:lnTo>
                  <a:lnTo>
                    <a:pt x="10345" y="14741"/>
                  </a:lnTo>
                  <a:lnTo>
                    <a:pt x="10345" y="15431"/>
                  </a:lnTo>
                  <a:lnTo>
                    <a:pt x="8621" y="15431"/>
                  </a:lnTo>
                  <a:lnTo>
                    <a:pt x="5172" y="18017"/>
                  </a:lnTo>
                  <a:lnTo>
                    <a:pt x="4368" y="18017"/>
                  </a:lnTo>
                  <a:lnTo>
                    <a:pt x="3448" y="18621"/>
                  </a:lnTo>
                  <a:lnTo>
                    <a:pt x="3448" y="19914"/>
                  </a:lnTo>
                  <a:lnTo>
                    <a:pt x="2644" y="19914"/>
                  </a:lnTo>
                  <a:lnTo>
                    <a:pt x="3448" y="19655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6" name="Freeform 97"/>
            <p:cNvSpPr>
              <a:spLocks/>
            </p:cNvSpPr>
            <p:nvPr/>
          </p:nvSpPr>
          <p:spPr bwMode="auto">
            <a:xfrm>
              <a:off x="2394" y="7170"/>
              <a:ext cx="229" cy="74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9956" y="0"/>
                  </a:moveTo>
                  <a:lnTo>
                    <a:pt x="19913" y="0"/>
                  </a:lnTo>
                  <a:lnTo>
                    <a:pt x="19913" y="19973"/>
                  </a:lnTo>
                  <a:lnTo>
                    <a:pt x="0" y="19973"/>
                  </a:lnTo>
                  <a:lnTo>
                    <a:pt x="9956" y="0"/>
                  </a:lnTo>
                  <a:close/>
                </a:path>
              </a:pathLst>
            </a:custGeom>
            <a:solidFill>
              <a:srgbClr val="FFFFFF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60" name="Group 98"/>
          <p:cNvGrpSpPr>
            <a:grpSpLocks/>
          </p:cNvGrpSpPr>
          <p:nvPr/>
        </p:nvGrpSpPr>
        <p:grpSpPr bwMode="auto">
          <a:xfrm>
            <a:off x="6034088" y="3536950"/>
            <a:ext cx="227012" cy="211138"/>
            <a:chOff x="258" y="12222"/>
            <a:chExt cx="457" cy="457"/>
          </a:xfrm>
        </p:grpSpPr>
        <p:sp>
          <p:nvSpPr>
            <p:cNvPr id="2287" name="Oval 99"/>
            <p:cNvSpPr>
              <a:spLocks noChangeArrowheads="1"/>
            </p:cNvSpPr>
            <p:nvPr/>
          </p:nvSpPr>
          <p:spPr bwMode="auto">
            <a:xfrm>
              <a:off x="258" y="12222"/>
              <a:ext cx="457" cy="4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900">
                <a:latin typeface="Calibri" pitchFamily="34" charset="0"/>
              </a:endParaRPr>
            </a:p>
          </p:txBody>
        </p:sp>
        <p:grpSp>
          <p:nvGrpSpPr>
            <p:cNvPr id="2288" name="Group 100"/>
            <p:cNvGrpSpPr>
              <a:grpSpLocks/>
            </p:cNvGrpSpPr>
            <p:nvPr/>
          </p:nvGrpSpPr>
          <p:grpSpPr bwMode="auto">
            <a:xfrm>
              <a:off x="276" y="12276"/>
              <a:ext cx="411" cy="343"/>
              <a:chOff x="0" y="0"/>
              <a:chExt cx="19999" cy="20000"/>
            </a:xfrm>
          </p:grpSpPr>
          <p:grpSp>
            <p:nvGrpSpPr>
              <p:cNvPr id="2289" name="Group 101"/>
              <p:cNvGrpSpPr>
                <a:grpSpLocks/>
              </p:cNvGrpSpPr>
              <p:nvPr/>
            </p:nvGrpSpPr>
            <p:grpSpPr bwMode="auto">
              <a:xfrm>
                <a:off x="0" y="0"/>
                <a:ext cx="19999" cy="20000"/>
                <a:chOff x="0" y="0"/>
                <a:chExt cx="19999" cy="20000"/>
              </a:xfrm>
            </p:grpSpPr>
            <p:sp>
              <p:nvSpPr>
                <p:cNvPr id="2292" name="Freeform 102"/>
                <p:cNvSpPr>
                  <a:spLocks/>
                </p:cNvSpPr>
                <p:nvPr/>
              </p:nvSpPr>
              <p:spPr bwMode="auto">
                <a:xfrm>
                  <a:off x="0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1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0 w 20000"/>
                    <a:gd name="T19" fmla="*/ 16793 h 20000"/>
                    <a:gd name="T20" fmla="*/ 0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3301" y="0"/>
                      </a:moveTo>
                      <a:lnTo>
                        <a:pt x="19903" y="9971"/>
                      </a:lnTo>
                      <a:lnTo>
                        <a:pt x="3301" y="19942"/>
                      </a:lnTo>
                      <a:lnTo>
                        <a:pt x="2913" y="19009"/>
                      </a:lnTo>
                      <a:lnTo>
                        <a:pt x="2913" y="18542"/>
                      </a:lnTo>
                      <a:lnTo>
                        <a:pt x="1456" y="18542"/>
                      </a:lnTo>
                      <a:lnTo>
                        <a:pt x="1456" y="17668"/>
                      </a:lnTo>
                      <a:lnTo>
                        <a:pt x="680" y="17668"/>
                      </a:lnTo>
                      <a:lnTo>
                        <a:pt x="680" y="16793"/>
                      </a:lnTo>
                      <a:lnTo>
                        <a:pt x="0" y="16793"/>
                      </a:lnTo>
                      <a:lnTo>
                        <a:pt x="0" y="10262"/>
                      </a:lnTo>
                      <a:lnTo>
                        <a:pt x="680" y="10262"/>
                      </a:lnTo>
                      <a:lnTo>
                        <a:pt x="680" y="5423"/>
                      </a:lnTo>
                      <a:lnTo>
                        <a:pt x="1456" y="5423"/>
                      </a:lnTo>
                      <a:lnTo>
                        <a:pt x="1456" y="4548"/>
                      </a:lnTo>
                      <a:lnTo>
                        <a:pt x="2136" y="4140"/>
                      </a:lnTo>
                      <a:lnTo>
                        <a:pt x="2136" y="3673"/>
                      </a:lnTo>
                      <a:lnTo>
                        <a:pt x="2913" y="3673"/>
                      </a:lnTo>
                      <a:lnTo>
                        <a:pt x="2913" y="2799"/>
                      </a:lnTo>
                      <a:lnTo>
                        <a:pt x="3592" y="2799"/>
                      </a:lnTo>
                      <a:lnTo>
                        <a:pt x="3592" y="1516"/>
                      </a:lnTo>
                      <a:lnTo>
                        <a:pt x="33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93" name="Freeform 103"/>
                <p:cNvSpPr>
                  <a:spLocks/>
                </p:cNvSpPr>
                <p:nvPr/>
              </p:nvSpPr>
              <p:spPr bwMode="auto">
                <a:xfrm>
                  <a:off x="9975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0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1 w 20000"/>
                    <a:gd name="T19" fmla="*/ 16793 h 20000"/>
                    <a:gd name="T20" fmla="*/ 1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16602" y="0"/>
                      </a:moveTo>
                      <a:lnTo>
                        <a:pt x="0" y="9971"/>
                      </a:lnTo>
                      <a:lnTo>
                        <a:pt x="16602" y="19942"/>
                      </a:lnTo>
                      <a:lnTo>
                        <a:pt x="16990" y="19009"/>
                      </a:lnTo>
                      <a:lnTo>
                        <a:pt x="16990" y="18542"/>
                      </a:lnTo>
                      <a:lnTo>
                        <a:pt x="18447" y="18542"/>
                      </a:lnTo>
                      <a:lnTo>
                        <a:pt x="18447" y="17668"/>
                      </a:lnTo>
                      <a:lnTo>
                        <a:pt x="19223" y="17668"/>
                      </a:lnTo>
                      <a:lnTo>
                        <a:pt x="19223" y="16793"/>
                      </a:lnTo>
                      <a:lnTo>
                        <a:pt x="19903" y="16793"/>
                      </a:lnTo>
                      <a:lnTo>
                        <a:pt x="19903" y="10262"/>
                      </a:lnTo>
                      <a:lnTo>
                        <a:pt x="19223" y="10262"/>
                      </a:lnTo>
                      <a:lnTo>
                        <a:pt x="19223" y="5423"/>
                      </a:lnTo>
                      <a:lnTo>
                        <a:pt x="18447" y="5423"/>
                      </a:lnTo>
                      <a:lnTo>
                        <a:pt x="18447" y="4548"/>
                      </a:lnTo>
                      <a:lnTo>
                        <a:pt x="17767" y="4140"/>
                      </a:lnTo>
                      <a:lnTo>
                        <a:pt x="17767" y="3673"/>
                      </a:lnTo>
                      <a:lnTo>
                        <a:pt x="16990" y="3673"/>
                      </a:lnTo>
                      <a:lnTo>
                        <a:pt x="16990" y="2799"/>
                      </a:lnTo>
                      <a:lnTo>
                        <a:pt x="16311" y="2799"/>
                      </a:lnTo>
                      <a:lnTo>
                        <a:pt x="16311" y="1516"/>
                      </a:lnTo>
                      <a:lnTo>
                        <a:pt x="1660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290" name="Line 104"/>
              <p:cNvSpPr>
                <a:spLocks noChangeShapeType="1"/>
              </p:cNvSpPr>
              <p:nvPr/>
            </p:nvSpPr>
            <p:spPr bwMode="auto">
              <a:xfrm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1" name="Line 105"/>
              <p:cNvSpPr>
                <a:spLocks noChangeShapeType="1"/>
              </p:cNvSpPr>
              <p:nvPr/>
            </p:nvSpPr>
            <p:spPr bwMode="auto">
              <a:xfrm flipV="1"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161" name="Text Box 106"/>
          <p:cNvSpPr txBox="1">
            <a:spLocks noChangeArrowheads="1"/>
          </p:cNvSpPr>
          <p:nvPr/>
        </p:nvSpPr>
        <p:spPr bwMode="auto">
          <a:xfrm>
            <a:off x="6391275" y="3468688"/>
            <a:ext cx="2490788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883" tIns="39440" rIns="78883" bIns="3944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НПС с наименованием и километром трассы на котором она расположена, производ. насоса;</a:t>
            </a:r>
          </a:p>
        </p:txBody>
      </p:sp>
      <p:grpSp>
        <p:nvGrpSpPr>
          <p:cNvPr id="2162" name="Group 109"/>
          <p:cNvGrpSpPr>
            <a:grpSpLocks/>
          </p:cNvGrpSpPr>
          <p:nvPr/>
        </p:nvGrpSpPr>
        <p:grpSpPr bwMode="auto">
          <a:xfrm>
            <a:off x="5997575" y="3863975"/>
            <a:ext cx="306388" cy="146050"/>
            <a:chOff x="1728" y="3168"/>
            <a:chExt cx="7776" cy="2160"/>
          </a:xfrm>
        </p:grpSpPr>
        <p:grpSp>
          <p:nvGrpSpPr>
            <p:cNvPr id="2264" name="Group 110"/>
            <p:cNvGrpSpPr>
              <a:grpSpLocks/>
            </p:cNvGrpSpPr>
            <p:nvPr/>
          </p:nvGrpSpPr>
          <p:grpSpPr bwMode="auto">
            <a:xfrm>
              <a:off x="1728" y="3168"/>
              <a:ext cx="7776" cy="2160"/>
              <a:chOff x="1728" y="3168"/>
              <a:chExt cx="7776" cy="2160"/>
            </a:xfrm>
          </p:grpSpPr>
          <p:sp>
            <p:nvSpPr>
              <p:cNvPr id="2266" name="Oval 111"/>
              <p:cNvSpPr>
                <a:spLocks noChangeArrowheads="1"/>
              </p:cNvSpPr>
              <p:nvPr/>
            </p:nvSpPr>
            <p:spPr bwMode="auto">
              <a:xfrm>
                <a:off x="2016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2267" name="Oval 112"/>
              <p:cNvSpPr>
                <a:spLocks noChangeArrowheads="1"/>
              </p:cNvSpPr>
              <p:nvPr/>
            </p:nvSpPr>
            <p:spPr bwMode="auto">
              <a:xfrm>
                <a:off x="2448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2268" name="Oval 113"/>
              <p:cNvSpPr>
                <a:spLocks noChangeArrowheads="1"/>
              </p:cNvSpPr>
              <p:nvPr/>
            </p:nvSpPr>
            <p:spPr bwMode="auto">
              <a:xfrm>
                <a:off x="2880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2269" name="Oval 114"/>
              <p:cNvSpPr>
                <a:spLocks noChangeArrowheads="1"/>
              </p:cNvSpPr>
              <p:nvPr/>
            </p:nvSpPr>
            <p:spPr bwMode="auto">
              <a:xfrm>
                <a:off x="3312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2270" name="Oval 115"/>
              <p:cNvSpPr>
                <a:spLocks noChangeArrowheads="1"/>
              </p:cNvSpPr>
              <p:nvPr/>
            </p:nvSpPr>
            <p:spPr bwMode="auto">
              <a:xfrm>
                <a:off x="7632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2271" name="Oval 116"/>
              <p:cNvSpPr>
                <a:spLocks noChangeArrowheads="1"/>
              </p:cNvSpPr>
              <p:nvPr/>
            </p:nvSpPr>
            <p:spPr bwMode="auto">
              <a:xfrm>
                <a:off x="8064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2272" name="Oval 117"/>
              <p:cNvSpPr>
                <a:spLocks noChangeArrowheads="1"/>
              </p:cNvSpPr>
              <p:nvPr/>
            </p:nvSpPr>
            <p:spPr bwMode="auto">
              <a:xfrm>
                <a:off x="8496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2273" name="Oval 118"/>
              <p:cNvSpPr>
                <a:spLocks noChangeArrowheads="1"/>
              </p:cNvSpPr>
              <p:nvPr/>
            </p:nvSpPr>
            <p:spPr bwMode="auto">
              <a:xfrm>
                <a:off x="8928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2274" name="Rectangle 119"/>
              <p:cNvSpPr>
                <a:spLocks noChangeArrowheads="1"/>
              </p:cNvSpPr>
              <p:nvPr/>
            </p:nvSpPr>
            <p:spPr bwMode="auto">
              <a:xfrm>
                <a:off x="1728" y="4752"/>
                <a:ext cx="7776" cy="28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2275" name="AutoShape 120"/>
              <p:cNvSpPr>
                <a:spLocks noChangeArrowheads="1"/>
              </p:cNvSpPr>
              <p:nvPr/>
            </p:nvSpPr>
            <p:spPr bwMode="auto">
              <a:xfrm>
                <a:off x="1872" y="3312"/>
                <a:ext cx="7488" cy="1440"/>
              </a:xfrm>
              <a:prstGeom prst="roundRect">
                <a:avLst>
                  <a:gd name="adj" fmla="val 38889"/>
                </a:avLst>
              </a:prstGeom>
              <a:gradFill rotWithShape="0">
                <a:gsLst>
                  <a:gs pos="0">
                    <a:srgbClr val="969696"/>
                  </a:gs>
                  <a:gs pos="100000">
                    <a:srgbClr val="0000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2276" name="AutoShape 121"/>
              <p:cNvSpPr>
                <a:spLocks noChangeArrowheads="1"/>
              </p:cNvSpPr>
              <p:nvPr/>
            </p:nvSpPr>
            <p:spPr bwMode="auto">
              <a:xfrm>
                <a:off x="5472" y="3168"/>
                <a:ext cx="432" cy="288"/>
              </a:xfrm>
              <a:prstGeom prst="flowChartMagneticDisk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2277" name="Line 122"/>
              <p:cNvSpPr>
                <a:spLocks noChangeShapeType="1"/>
              </p:cNvSpPr>
              <p:nvPr/>
            </p:nvSpPr>
            <p:spPr bwMode="auto">
              <a:xfrm>
                <a:off x="8928" y="3312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8" name="Line 123"/>
              <p:cNvSpPr>
                <a:spLocks noChangeShapeType="1"/>
              </p:cNvSpPr>
              <p:nvPr/>
            </p:nvSpPr>
            <p:spPr bwMode="auto">
              <a:xfrm>
                <a:off x="2304" y="3312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9" name="Line 124"/>
              <p:cNvSpPr>
                <a:spLocks noChangeShapeType="1"/>
              </p:cNvSpPr>
              <p:nvPr/>
            </p:nvSpPr>
            <p:spPr bwMode="auto">
              <a:xfrm>
                <a:off x="5904" y="3456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0" name="Line 125"/>
              <p:cNvSpPr>
                <a:spLocks noChangeShapeType="1"/>
              </p:cNvSpPr>
              <p:nvPr/>
            </p:nvSpPr>
            <p:spPr bwMode="auto">
              <a:xfrm>
                <a:off x="5472" y="3600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1" name="Line 126"/>
              <p:cNvSpPr>
                <a:spLocks noChangeShapeType="1"/>
              </p:cNvSpPr>
              <p:nvPr/>
            </p:nvSpPr>
            <p:spPr bwMode="auto">
              <a:xfrm>
                <a:off x="5472" y="417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2" name="Line 127"/>
              <p:cNvSpPr>
                <a:spLocks noChangeShapeType="1"/>
              </p:cNvSpPr>
              <p:nvPr/>
            </p:nvSpPr>
            <p:spPr bwMode="auto">
              <a:xfrm>
                <a:off x="5472" y="4464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3" name="Line 128"/>
              <p:cNvSpPr>
                <a:spLocks noChangeShapeType="1"/>
              </p:cNvSpPr>
              <p:nvPr/>
            </p:nvSpPr>
            <p:spPr bwMode="auto">
              <a:xfrm>
                <a:off x="5472" y="489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4" name="Line 129"/>
              <p:cNvSpPr>
                <a:spLocks noChangeShapeType="1"/>
              </p:cNvSpPr>
              <p:nvPr/>
            </p:nvSpPr>
            <p:spPr bwMode="auto">
              <a:xfrm>
                <a:off x="5472" y="3888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5" name="Rectangle 130"/>
              <p:cNvSpPr>
                <a:spLocks noChangeArrowheads="1"/>
              </p:cNvSpPr>
              <p:nvPr/>
            </p:nvSpPr>
            <p:spPr bwMode="auto">
              <a:xfrm>
                <a:off x="3024" y="3312"/>
                <a:ext cx="144" cy="1440"/>
              </a:xfrm>
              <a:prstGeom prst="rect">
                <a:avLst/>
              </a:prstGeom>
              <a:gradFill rotWithShape="0">
                <a:gsLst>
                  <a:gs pos="0">
                    <a:srgbClr val="4D4D4D"/>
                  </a:gs>
                  <a:gs pos="100000">
                    <a:srgbClr val="242424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  <p:sp>
            <p:nvSpPr>
              <p:cNvPr id="2286" name="Rectangle 131"/>
              <p:cNvSpPr>
                <a:spLocks noChangeArrowheads="1"/>
              </p:cNvSpPr>
              <p:nvPr/>
            </p:nvSpPr>
            <p:spPr bwMode="auto">
              <a:xfrm>
                <a:off x="8208" y="3312"/>
                <a:ext cx="144" cy="1440"/>
              </a:xfrm>
              <a:prstGeom prst="rect">
                <a:avLst/>
              </a:prstGeom>
              <a:gradFill rotWithShape="0">
                <a:gsLst>
                  <a:gs pos="0">
                    <a:srgbClr val="4D4D4D"/>
                  </a:gs>
                  <a:gs pos="100000">
                    <a:srgbClr val="242424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>
                  <a:latin typeface="Calibri" pitchFamily="34" charset="0"/>
                </a:endParaRPr>
              </a:p>
            </p:txBody>
          </p:sp>
        </p:grpSp>
        <p:sp>
          <p:nvSpPr>
            <p:cNvPr id="2265" name="Line 132"/>
            <p:cNvSpPr>
              <a:spLocks noChangeShapeType="1"/>
            </p:cNvSpPr>
            <p:nvPr/>
          </p:nvSpPr>
          <p:spPr bwMode="auto">
            <a:xfrm>
              <a:off x="5472" y="3456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63" name="Text Box 133"/>
          <p:cNvSpPr txBox="1">
            <a:spLocks noChangeArrowheads="1"/>
          </p:cNvSpPr>
          <p:nvPr/>
        </p:nvSpPr>
        <p:spPr bwMode="auto">
          <a:xfrm>
            <a:off x="6386513" y="3832225"/>
            <a:ext cx="270827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893" tIns="39447" rIns="78893" bIns="39447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Нефтеналивной терминал ж/д транспорта</a:t>
            </a:r>
          </a:p>
        </p:txBody>
      </p:sp>
      <p:sp>
        <p:nvSpPr>
          <p:cNvPr id="2164" name="Text Box 15"/>
          <p:cNvSpPr txBox="1">
            <a:spLocks noChangeArrowheads="1"/>
          </p:cNvSpPr>
          <p:nvPr/>
        </p:nvSpPr>
        <p:spPr bwMode="auto">
          <a:xfrm>
            <a:off x="6443663" y="4371975"/>
            <a:ext cx="938212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249" tIns="32625" rIns="65249" bIns="32625">
            <a:spAutoFit/>
          </a:bodyPr>
          <a:lstStyle/>
          <a:p>
            <a:pPr defTabSz="911225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</a:rPr>
              <a:t>Граница лесхоза;</a:t>
            </a:r>
          </a:p>
        </p:txBody>
      </p:sp>
      <p:sp>
        <p:nvSpPr>
          <p:cNvPr id="2165" name="Line 271"/>
          <p:cNvSpPr>
            <a:spLocks noChangeShapeType="1"/>
          </p:cNvSpPr>
          <p:nvPr/>
        </p:nvSpPr>
        <p:spPr bwMode="auto">
          <a:xfrm>
            <a:off x="6045200" y="4660900"/>
            <a:ext cx="255588" cy="0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</p:spPr>
        <p:txBody>
          <a:bodyPr lIns="46632" tIns="23316" rIns="46632" bIns="23316" anchor="ctr"/>
          <a:lstStyle/>
          <a:p>
            <a:endParaRPr lang="ru-RU"/>
          </a:p>
        </p:txBody>
      </p:sp>
      <p:sp>
        <p:nvSpPr>
          <p:cNvPr id="2166" name="Text Box 272"/>
          <p:cNvSpPr txBox="1">
            <a:spLocks noChangeArrowheads="1"/>
          </p:cNvSpPr>
          <p:nvPr/>
        </p:nvSpPr>
        <p:spPr bwMode="auto">
          <a:xfrm>
            <a:off x="6502400" y="4557713"/>
            <a:ext cx="25955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277938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Граница особо охраняемой территорий (заповедник, заказник, национальный парк);</a:t>
            </a:r>
          </a:p>
        </p:txBody>
      </p:sp>
      <p:sp>
        <p:nvSpPr>
          <p:cNvPr id="780" name="Line 273"/>
          <p:cNvSpPr>
            <a:spLocks noChangeShapeType="1"/>
          </p:cNvSpPr>
          <p:nvPr/>
        </p:nvSpPr>
        <p:spPr bwMode="auto">
          <a:xfrm>
            <a:off x="6045200" y="4879975"/>
            <a:ext cx="255588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5285" tIns="32643" rIns="65285" bIns="3264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68" name="Text Box 274"/>
          <p:cNvSpPr txBox="1">
            <a:spLocks noChangeArrowheads="1"/>
          </p:cNvSpPr>
          <p:nvPr/>
        </p:nvSpPr>
        <p:spPr bwMode="auto">
          <a:xfrm>
            <a:off x="6505575" y="4830763"/>
            <a:ext cx="22875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277938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Граница лесов Министерства обороны;</a:t>
            </a:r>
          </a:p>
        </p:txBody>
      </p:sp>
      <p:sp>
        <p:nvSpPr>
          <p:cNvPr id="2169" name="Полилиния 781"/>
          <p:cNvSpPr>
            <a:spLocks noChangeArrowheads="1"/>
          </p:cNvSpPr>
          <p:nvPr/>
        </p:nvSpPr>
        <p:spPr bwMode="auto">
          <a:xfrm>
            <a:off x="6037263" y="4430713"/>
            <a:ext cx="271462" cy="47625"/>
          </a:xfrm>
          <a:custGeom>
            <a:avLst/>
            <a:gdLst>
              <a:gd name="T0" fmla="*/ 0 w 173736"/>
              <a:gd name="T1" fmla="*/ 77057065 h 46037"/>
              <a:gd name="T2" fmla="*/ 2147483647 w 173736"/>
              <a:gd name="T3" fmla="*/ 77057065 h 46037"/>
              <a:gd name="T4" fmla="*/ 0 60000 65536"/>
              <a:gd name="T5" fmla="*/ 0 60000 65536"/>
              <a:gd name="T6" fmla="*/ 0 w 173736"/>
              <a:gd name="T7" fmla="*/ 0 h 46037"/>
              <a:gd name="T8" fmla="*/ 173736 w 173736"/>
              <a:gd name="T9" fmla="*/ 46037 h 460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3736" h="46037">
                <a:moveTo>
                  <a:pt x="0" y="0"/>
                </a:moveTo>
                <a:lnTo>
                  <a:pt x="173736" y="0"/>
                </a:lnTo>
              </a:path>
            </a:pathLst>
          </a:custGeom>
          <a:solidFill>
            <a:schemeClr val="bg1">
              <a:alpha val="36078"/>
            </a:schemeClr>
          </a:solidFill>
          <a:ln w="38100" algn="ctr">
            <a:solidFill>
              <a:srgbClr val="006600"/>
            </a:solidFill>
            <a:miter lim="800000"/>
            <a:headEnd/>
            <a:tailEnd/>
          </a:ln>
        </p:spPr>
        <p:txBody>
          <a:bodyPr lIns="65284" tIns="32642" rIns="65284" bIns="32642" anchor="ctr"/>
          <a:lstStyle/>
          <a:p>
            <a:endParaRPr lang="ru-RU"/>
          </a:p>
        </p:txBody>
      </p:sp>
      <p:grpSp>
        <p:nvGrpSpPr>
          <p:cNvPr id="2170" name="Group 131"/>
          <p:cNvGrpSpPr>
            <a:grpSpLocks/>
          </p:cNvGrpSpPr>
          <p:nvPr/>
        </p:nvGrpSpPr>
        <p:grpSpPr bwMode="auto">
          <a:xfrm>
            <a:off x="6111875" y="5041900"/>
            <a:ext cx="190500" cy="331788"/>
            <a:chOff x="6436" y="1709"/>
            <a:chExt cx="272" cy="347"/>
          </a:xfrm>
        </p:grpSpPr>
        <p:sp>
          <p:nvSpPr>
            <p:cNvPr id="9412" name="Oval 152"/>
            <p:cNvSpPr>
              <a:spLocks noChangeArrowheads="1"/>
            </p:cNvSpPr>
            <p:nvPr/>
          </p:nvSpPr>
          <p:spPr bwMode="auto">
            <a:xfrm>
              <a:off x="6436" y="1893"/>
              <a:ext cx="272" cy="138"/>
            </a:xfrm>
            <a:prstGeom prst="ellipse">
              <a:avLst/>
            </a:prstGeom>
            <a:solidFill>
              <a:srgbClr val="10E046"/>
            </a:solidFill>
            <a:ln w="9525" algn="ctr">
              <a:solidFill>
                <a:srgbClr val="00660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lIns="127723" tIns="63875" rIns="127723" bIns="63875" anchor="ctr"/>
            <a:lstStyle/>
            <a:p>
              <a:pPr defTabSz="65071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  <a:latin typeface="+mn-lt"/>
                <a:cs typeface="+mn-cs"/>
              </a:endParaRPr>
            </a:p>
          </p:txBody>
        </p:sp>
        <p:sp>
          <p:nvSpPr>
            <p:cNvPr id="785" name="TextBox 509"/>
            <p:cNvSpPr txBox="1">
              <a:spLocks noChangeArrowheads="1"/>
            </p:cNvSpPr>
            <p:nvPr/>
          </p:nvSpPr>
          <p:spPr bwMode="auto">
            <a:xfrm>
              <a:off x="6513" y="1907"/>
              <a:ext cx="136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65179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+mn-cs"/>
                </a:rPr>
                <a:t>1</a:t>
              </a:r>
            </a:p>
          </p:txBody>
        </p:sp>
        <p:pic>
          <p:nvPicPr>
            <p:cNvPr id="2263" name="Рисунок 612" descr="рослесхо_0.tmp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436" y="1709"/>
              <a:ext cx="272" cy="185"/>
            </a:xfrm>
            <a:prstGeom prst="rect">
              <a:avLst/>
            </a:prstGeom>
            <a:solidFill>
              <a:srgbClr val="10E046"/>
            </a:solidFill>
            <a:ln w="9525">
              <a:solidFill>
                <a:srgbClr val="10E046"/>
              </a:solidFill>
              <a:miter lim="800000"/>
              <a:headEnd/>
              <a:tailEnd/>
            </a:ln>
          </p:spPr>
        </p:pic>
      </p:grpSp>
      <p:sp>
        <p:nvSpPr>
          <p:cNvPr id="2171" name="Text Box 15"/>
          <p:cNvSpPr txBox="1">
            <a:spLocks noChangeArrowheads="1"/>
          </p:cNvSpPr>
          <p:nvPr/>
        </p:nvSpPr>
        <p:spPr bwMode="auto">
          <a:xfrm>
            <a:off x="6437313" y="5129213"/>
            <a:ext cx="12350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284" tIns="32642" rIns="65284" bIns="32642">
            <a:spAutoFit/>
          </a:bodyPr>
          <a:lstStyle/>
          <a:p>
            <a:pPr defTabSz="1277938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Лесхоз;</a:t>
            </a:r>
          </a:p>
        </p:txBody>
      </p:sp>
      <p:sp>
        <p:nvSpPr>
          <p:cNvPr id="2172" name="Text Box 274"/>
          <p:cNvSpPr txBox="1">
            <a:spLocks noChangeArrowheads="1"/>
          </p:cNvSpPr>
          <p:nvPr/>
        </p:nvSpPr>
        <p:spPr bwMode="auto">
          <a:xfrm>
            <a:off x="6450013" y="5451475"/>
            <a:ext cx="919162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284" tIns="32642" rIns="65284" bIns="32642">
            <a:spAutoFit/>
          </a:bodyPr>
          <a:lstStyle/>
          <a:p>
            <a:pPr defTabSz="1277938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Арендатор леса;</a:t>
            </a:r>
          </a:p>
        </p:txBody>
      </p:sp>
      <p:sp>
        <p:nvSpPr>
          <p:cNvPr id="2173" name="Oval 259"/>
          <p:cNvSpPr>
            <a:spLocks noChangeArrowheads="1"/>
          </p:cNvSpPr>
          <p:nvPr/>
        </p:nvSpPr>
        <p:spPr bwMode="auto">
          <a:xfrm>
            <a:off x="6145213" y="5464175"/>
            <a:ext cx="112712" cy="138113"/>
          </a:xfrm>
          <a:prstGeom prst="ellipse">
            <a:avLst/>
          </a:prstGeom>
          <a:noFill/>
          <a:ln w="28575">
            <a:solidFill>
              <a:srgbClr val="DF25BC"/>
            </a:solidFill>
            <a:round/>
            <a:headEnd/>
            <a:tailEnd/>
          </a:ln>
        </p:spPr>
        <p:txBody>
          <a:bodyPr wrap="none" lIns="65284" tIns="32642" rIns="65284" bIns="32642" anchor="ctr"/>
          <a:lstStyle/>
          <a:p>
            <a:pPr algn="ctr"/>
            <a:r>
              <a:rPr lang="ru-RU" sz="1100">
                <a:latin typeface="Calibri" pitchFamily="34" charset="0"/>
              </a:rPr>
              <a:t>2</a:t>
            </a:r>
          </a:p>
        </p:txBody>
      </p:sp>
      <p:sp>
        <p:nvSpPr>
          <p:cNvPr id="2174" name="Полилиния 789"/>
          <p:cNvSpPr>
            <a:spLocks noChangeArrowheads="1"/>
          </p:cNvSpPr>
          <p:nvPr/>
        </p:nvSpPr>
        <p:spPr bwMode="auto">
          <a:xfrm>
            <a:off x="6037263" y="4225925"/>
            <a:ext cx="271462" cy="46038"/>
          </a:xfrm>
          <a:custGeom>
            <a:avLst/>
            <a:gdLst>
              <a:gd name="T0" fmla="*/ 0 w 173736"/>
              <a:gd name="T1" fmla="*/ 16763842 h 46037"/>
              <a:gd name="T2" fmla="*/ 2147483647 w 173736"/>
              <a:gd name="T3" fmla="*/ 16763842 h 46037"/>
              <a:gd name="T4" fmla="*/ 0 60000 65536"/>
              <a:gd name="T5" fmla="*/ 0 60000 65536"/>
              <a:gd name="T6" fmla="*/ 0 w 173736"/>
              <a:gd name="T7" fmla="*/ 0 h 46037"/>
              <a:gd name="T8" fmla="*/ 173736 w 173736"/>
              <a:gd name="T9" fmla="*/ 46037 h 460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3736" h="46037">
                <a:moveTo>
                  <a:pt x="0" y="0"/>
                </a:moveTo>
                <a:lnTo>
                  <a:pt x="173736" y="0"/>
                </a:lnTo>
              </a:path>
            </a:pathLst>
          </a:custGeom>
          <a:solidFill>
            <a:schemeClr val="bg1">
              <a:alpha val="36078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lIns="65284" tIns="32642" rIns="65284" bIns="32642" anchor="ctr"/>
          <a:lstStyle/>
          <a:p>
            <a:endParaRPr lang="ru-RU"/>
          </a:p>
        </p:txBody>
      </p:sp>
      <p:sp>
        <p:nvSpPr>
          <p:cNvPr id="2175" name="Text Box 15"/>
          <p:cNvSpPr txBox="1">
            <a:spLocks noChangeArrowheads="1"/>
          </p:cNvSpPr>
          <p:nvPr/>
        </p:nvSpPr>
        <p:spPr bwMode="auto">
          <a:xfrm>
            <a:off x="6435725" y="4110038"/>
            <a:ext cx="18510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249" tIns="32625" rIns="65249" bIns="32625">
            <a:spAutoFit/>
          </a:bodyPr>
          <a:lstStyle/>
          <a:p>
            <a:pPr defTabSz="911225"/>
            <a:r>
              <a:rPr lang="ru-RU" sz="800" b="1">
                <a:latin typeface="Times New Roman" pitchFamily="18" charset="0"/>
              </a:rPr>
              <a:t>Граница территории (ФО, субъекта, </a:t>
            </a:r>
          </a:p>
          <a:p>
            <a:pPr defTabSz="911225"/>
            <a:r>
              <a:rPr lang="ru-RU" sz="800" b="1">
                <a:latin typeface="Times New Roman" pitchFamily="18" charset="0"/>
              </a:rPr>
              <a:t>МР, ГО, насел. пункта);</a:t>
            </a:r>
          </a:p>
        </p:txBody>
      </p:sp>
      <p:sp>
        <p:nvSpPr>
          <p:cNvPr id="2176" name="Rectangle 50"/>
          <p:cNvSpPr>
            <a:spLocks noChangeArrowheads="1"/>
          </p:cNvSpPr>
          <p:nvPr/>
        </p:nvSpPr>
        <p:spPr bwMode="auto">
          <a:xfrm>
            <a:off x="6216650" y="5602288"/>
            <a:ext cx="2528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2704" tIns="137624" rIns="272704" bIns="137624" anchor="ctr">
            <a:spAutoFit/>
          </a:bodyPr>
          <a:lstStyle/>
          <a:p>
            <a:pPr defTabSz="1858963"/>
            <a:r>
              <a:rPr lang="ru-RU" sz="800">
                <a:latin typeface="Calibri" pitchFamily="34" charset="0"/>
                <a:cs typeface="Times New Roman" pitchFamily="18" charset="0"/>
              </a:rPr>
              <a:t> Очаг природного пожара;</a:t>
            </a:r>
          </a:p>
        </p:txBody>
      </p:sp>
      <p:pic>
        <p:nvPicPr>
          <p:cNvPr id="2177" name="Picture 89" descr="пламя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49975" y="5648325"/>
            <a:ext cx="1524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8" name="Овал 167"/>
          <p:cNvSpPr>
            <a:spLocks noChangeArrowheads="1"/>
          </p:cNvSpPr>
          <p:nvPr/>
        </p:nvSpPr>
        <p:spPr bwMode="auto">
          <a:xfrm>
            <a:off x="6046788" y="6043613"/>
            <a:ext cx="360362" cy="150812"/>
          </a:xfrm>
          <a:prstGeom prst="ellipse">
            <a:avLst/>
          </a:prstGeom>
          <a:solidFill>
            <a:srgbClr val="00B05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8836" tIns="39417" rIns="78836" bIns="39417"/>
          <a:lstStyle/>
          <a:p>
            <a:pPr defTabSz="649288"/>
            <a:endParaRPr lang="ru-RU">
              <a:latin typeface="Calibri" pitchFamily="34" charset="0"/>
            </a:endParaRPr>
          </a:p>
        </p:txBody>
      </p:sp>
      <p:sp>
        <p:nvSpPr>
          <p:cNvPr id="2179" name="Text Box 117"/>
          <p:cNvSpPr txBox="1">
            <a:spLocks noChangeArrowheads="1"/>
          </p:cNvSpPr>
          <p:nvPr/>
        </p:nvSpPr>
        <p:spPr bwMode="auto">
          <a:xfrm>
            <a:off x="6427788" y="6022975"/>
            <a:ext cx="24288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836" tIns="39417" rIns="78836" bIns="39417">
            <a:spAutoFit/>
          </a:bodyPr>
          <a:lstStyle/>
          <a:p>
            <a:pPr defTabSz="911225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Размещение эвакуированного населения</a:t>
            </a:r>
          </a:p>
        </p:txBody>
      </p:sp>
      <p:sp>
        <p:nvSpPr>
          <p:cNvPr id="2180" name="Text Box 50"/>
          <p:cNvSpPr txBox="1">
            <a:spLocks noChangeArrowheads="1"/>
          </p:cNvSpPr>
          <p:nvPr/>
        </p:nvSpPr>
        <p:spPr bwMode="auto">
          <a:xfrm>
            <a:off x="3460750" y="5832475"/>
            <a:ext cx="137953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236" tIns="28121" rIns="56236" bIns="28121">
            <a:spAutoFit/>
          </a:bodyPr>
          <a:lstStyle/>
          <a:p>
            <a:pPr defTabSz="866775">
              <a:spcBef>
                <a:spcPct val="50000"/>
              </a:spcBef>
            </a:pPr>
            <a:r>
              <a:rPr lang="ru-RU" sz="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Вертолетные площадки</a:t>
            </a:r>
          </a:p>
        </p:txBody>
      </p:sp>
      <p:grpSp>
        <p:nvGrpSpPr>
          <p:cNvPr id="2181" name="Группа 796"/>
          <p:cNvGrpSpPr>
            <a:grpSpLocks/>
          </p:cNvGrpSpPr>
          <p:nvPr/>
        </p:nvGrpSpPr>
        <p:grpSpPr bwMode="auto">
          <a:xfrm>
            <a:off x="2970213" y="5843588"/>
            <a:ext cx="227012" cy="211137"/>
            <a:chOff x="1193267" y="4397868"/>
            <a:chExt cx="180325" cy="186832"/>
          </a:xfrm>
        </p:grpSpPr>
        <p:sp>
          <p:nvSpPr>
            <p:cNvPr id="2259" name="Oval 669"/>
            <p:cNvSpPr>
              <a:spLocks noChangeArrowheads="1"/>
            </p:cNvSpPr>
            <p:nvPr/>
          </p:nvSpPr>
          <p:spPr bwMode="auto">
            <a:xfrm>
              <a:off x="1201887" y="4397868"/>
              <a:ext cx="171705" cy="18459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75592" tIns="37796" rIns="75592" bIns="37796" anchor="ctr"/>
            <a:lstStyle/>
            <a:p>
              <a:pPr algn="ctr" defTabSz="911225"/>
              <a:endParaRPr lang="ru-RU" sz="1000">
                <a:latin typeface="Calibri" pitchFamily="34" charset="0"/>
              </a:endParaRPr>
            </a:p>
          </p:txBody>
        </p:sp>
        <p:sp>
          <p:nvSpPr>
            <p:cNvPr id="2260" name="TextBox 798"/>
            <p:cNvSpPr txBox="1">
              <a:spLocks noChangeArrowheads="1"/>
            </p:cNvSpPr>
            <p:nvPr/>
          </p:nvSpPr>
          <p:spPr bwMode="auto">
            <a:xfrm>
              <a:off x="1193267" y="4402931"/>
              <a:ext cx="177035" cy="181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 b="1">
                  <a:latin typeface="Times New Roman" pitchFamily="18" charset="0"/>
                </a:rPr>
                <a:t>Т</a:t>
              </a:r>
            </a:p>
          </p:txBody>
        </p:sp>
      </p:grpSp>
      <p:grpSp>
        <p:nvGrpSpPr>
          <p:cNvPr id="2182" name="Group 62"/>
          <p:cNvGrpSpPr>
            <a:grpSpLocks/>
          </p:cNvGrpSpPr>
          <p:nvPr/>
        </p:nvGrpSpPr>
        <p:grpSpPr bwMode="auto">
          <a:xfrm>
            <a:off x="6038850" y="2341563"/>
            <a:ext cx="234950" cy="212725"/>
            <a:chOff x="196" y="2647"/>
            <a:chExt cx="883" cy="641"/>
          </a:xfrm>
        </p:grpSpPr>
        <p:grpSp>
          <p:nvGrpSpPr>
            <p:cNvPr id="2244" name="Rectangle 63"/>
            <p:cNvGrpSpPr>
              <a:grpSpLocks/>
            </p:cNvGrpSpPr>
            <p:nvPr/>
          </p:nvGrpSpPr>
          <p:grpSpPr bwMode="auto">
            <a:xfrm>
              <a:off x="359" y="2647"/>
              <a:ext cx="572" cy="641"/>
              <a:chOff x="8881872" y="2809138"/>
              <a:chExt cx="213360" cy="316650"/>
            </a:xfrm>
          </p:grpSpPr>
          <p:pic>
            <p:nvPicPr>
              <p:cNvPr id="2257" name="Rectangle 63"/>
              <p:cNvPicPr>
                <a:picLocks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8881872" y="2809138"/>
                <a:ext cx="213360" cy="21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8" name="Text Box 960"/>
              <p:cNvSpPr txBox="1">
                <a:spLocks noChangeArrowheads="1"/>
              </p:cNvSpPr>
              <p:nvPr/>
            </p:nvSpPr>
            <p:spPr bwMode="auto">
              <a:xfrm>
                <a:off x="8908663" y="2968625"/>
                <a:ext cx="164468" cy="157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73770" tIns="36887" rIns="73770" bIns="36887" anchor="ctr"/>
              <a:lstStyle/>
              <a:p>
                <a:pPr defTabSz="1243013"/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2245" name="Line 64"/>
            <p:cNvGrpSpPr>
              <a:grpSpLocks/>
            </p:cNvGrpSpPr>
            <p:nvPr/>
          </p:nvGrpSpPr>
          <p:grpSpPr bwMode="auto">
            <a:xfrm>
              <a:off x="196" y="2749"/>
              <a:ext cx="262" cy="111"/>
              <a:chOff x="8820912" y="2859024"/>
              <a:chExt cx="97536" cy="54864"/>
            </a:xfrm>
          </p:grpSpPr>
          <p:pic>
            <p:nvPicPr>
              <p:cNvPr id="2255" name="Line 64"/>
              <p:cNvPicPr>
                <a:picLocks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8820912" y="2859024"/>
                <a:ext cx="97536" cy="548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6" name="Text Box 963"/>
              <p:cNvSpPr txBox="1">
                <a:spLocks noChangeArrowheads="1" noChangeShapeType="1"/>
              </p:cNvSpPr>
              <p:nvPr/>
            </p:nvSpPr>
            <p:spPr bwMode="auto">
              <a:xfrm>
                <a:off x="8840788" y="2889549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3801" tIns="36900" rIns="73801" bIns="36900"/>
              <a:lstStyle/>
              <a:p>
                <a:pPr defTabSz="1243013"/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2246" name="Line 65"/>
            <p:cNvGrpSpPr>
              <a:grpSpLocks/>
            </p:cNvGrpSpPr>
            <p:nvPr/>
          </p:nvGrpSpPr>
          <p:grpSpPr bwMode="auto">
            <a:xfrm>
              <a:off x="196" y="2885"/>
              <a:ext cx="262" cy="111"/>
              <a:chOff x="8820912" y="2926080"/>
              <a:chExt cx="97536" cy="54864"/>
            </a:xfrm>
          </p:grpSpPr>
          <p:pic>
            <p:nvPicPr>
              <p:cNvPr id="2253" name="Line 65"/>
              <p:cNvPicPr>
                <a:picLocks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8820912" y="2926080"/>
                <a:ext cx="97536" cy="548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4" name="Text Box 966"/>
              <p:cNvSpPr txBox="1">
                <a:spLocks noChangeArrowheads="1" noChangeShapeType="1"/>
              </p:cNvSpPr>
              <p:nvPr/>
            </p:nvSpPr>
            <p:spPr bwMode="auto">
              <a:xfrm>
                <a:off x="8840788" y="2956764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3801" tIns="36900" rIns="73801" bIns="36900"/>
              <a:lstStyle/>
              <a:p>
                <a:pPr defTabSz="1243013"/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2247" name="Line 66"/>
            <p:cNvGrpSpPr>
              <a:grpSpLocks/>
            </p:cNvGrpSpPr>
            <p:nvPr/>
          </p:nvGrpSpPr>
          <p:grpSpPr bwMode="auto">
            <a:xfrm>
              <a:off x="817" y="2885"/>
              <a:ext cx="262" cy="111"/>
              <a:chOff x="9052560" y="2926080"/>
              <a:chExt cx="97536" cy="54864"/>
            </a:xfrm>
          </p:grpSpPr>
          <p:pic>
            <p:nvPicPr>
              <p:cNvPr id="2251" name="Line 66"/>
              <p:cNvPicPr>
                <a:picLocks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9052560" y="2926080"/>
                <a:ext cx="97536" cy="548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2" name="Text Box 969"/>
              <p:cNvSpPr txBox="1">
                <a:spLocks noChangeArrowheads="1" noChangeShapeType="1"/>
              </p:cNvSpPr>
              <p:nvPr/>
            </p:nvSpPr>
            <p:spPr bwMode="auto">
              <a:xfrm>
                <a:off x="9070147" y="2956764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3801" tIns="36900" rIns="73801" bIns="36900"/>
              <a:lstStyle/>
              <a:p>
                <a:pPr defTabSz="1243013"/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2248" name="Line 67"/>
            <p:cNvGrpSpPr>
              <a:grpSpLocks/>
            </p:cNvGrpSpPr>
            <p:nvPr/>
          </p:nvGrpSpPr>
          <p:grpSpPr bwMode="auto">
            <a:xfrm>
              <a:off x="817" y="2749"/>
              <a:ext cx="262" cy="111"/>
              <a:chOff x="9052560" y="2859024"/>
              <a:chExt cx="97536" cy="54864"/>
            </a:xfrm>
          </p:grpSpPr>
          <p:pic>
            <p:nvPicPr>
              <p:cNvPr id="2249" name="Line 67"/>
              <p:cNvPicPr>
                <a:picLocks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9052560" y="2859024"/>
                <a:ext cx="97536" cy="548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0" name="Text Box 972"/>
              <p:cNvSpPr txBox="1">
                <a:spLocks noChangeArrowheads="1" noChangeShapeType="1"/>
              </p:cNvSpPr>
              <p:nvPr/>
            </p:nvSpPr>
            <p:spPr bwMode="auto">
              <a:xfrm>
                <a:off x="9070147" y="2889549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3801" tIns="36900" rIns="73801" bIns="36900"/>
              <a:lstStyle/>
              <a:p>
                <a:pPr defTabSz="1243013"/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</p:grpSp>
      <p:grpSp>
        <p:nvGrpSpPr>
          <p:cNvPr id="763" name="Group 62"/>
          <p:cNvGrpSpPr>
            <a:grpSpLocks/>
          </p:cNvGrpSpPr>
          <p:nvPr/>
        </p:nvGrpSpPr>
        <p:grpSpPr bwMode="auto">
          <a:xfrm>
            <a:off x="6053039" y="2629916"/>
            <a:ext cx="213444" cy="105296"/>
            <a:chOff x="249" y="2971"/>
            <a:chExt cx="796" cy="318"/>
          </a:xfrm>
          <a:solidFill>
            <a:srgbClr val="FF9900"/>
          </a:solidFill>
        </p:grpSpPr>
        <p:sp>
          <p:nvSpPr>
            <p:cNvPr id="764" name="Rectangle 63"/>
            <p:cNvSpPr>
              <a:spLocks noChangeArrowheads="1"/>
            </p:cNvSpPr>
            <p:nvPr/>
          </p:nvSpPr>
          <p:spPr bwMode="auto">
            <a:xfrm>
              <a:off x="431" y="2971"/>
              <a:ext cx="441" cy="318"/>
            </a:xfrm>
            <a:prstGeom prst="rect">
              <a:avLst/>
            </a:prstGeom>
            <a:grpFill/>
            <a:ln w="22225">
              <a:solidFill>
                <a:srgbClr val="FF99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73778" tIns="36890" rIns="73778" bIns="36890" anchor="ctr"/>
            <a:lstStyle/>
            <a:p>
              <a:pPr defTabSz="88640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Times New Roman" pitchFamily="18" charset="0"/>
              </a:endParaRPr>
            </a:p>
          </p:txBody>
        </p:sp>
        <p:sp>
          <p:nvSpPr>
            <p:cNvPr id="765" name="Line 64"/>
            <p:cNvSpPr>
              <a:spLocks noChangeShapeType="1"/>
            </p:cNvSpPr>
            <p:nvPr/>
          </p:nvSpPr>
          <p:spPr bwMode="auto">
            <a:xfrm>
              <a:off x="249" y="3054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6" name="Line 65"/>
            <p:cNvSpPr>
              <a:spLocks noChangeShapeType="1"/>
            </p:cNvSpPr>
            <p:nvPr/>
          </p:nvSpPr>
          <p:spPr bwMode="auto">
            <a:xfrm>
              <a:off x="249" y="3190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7" name="Line 66"/>
            <p:cNvSpPr>
              <a:spLocks noChangeShapeType="1"/>
            </p:cNvSpPr>
            <p:nvPr/>
          </p:nvSpPr>
          <p:spPr bwMode="auto">
            <a:xfrm>
              <a:off x="864" y="3190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8" name="Line 67"/>
            <p:cNvSpPr>
              <a:spLocks noChangeShapeType="1"/>
            </p:cNvSpPr>
            <p:nvPr/>
          </p:nvSpPr>
          <p:spPr bwMode="auto">
            <a:xfrm>
              <a:off x="864" y="3054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184" name="TextBox 142"/>
          <p:cNvGrpSpPr>
            <a:grpSpLocks/>
          </p:cNvGrpSpPr>
          <p:nvPr/>
        </p:nvGrpSpPr>
        <p:grpSpPr bwMode="auto">
          <a:xfrm>
            <a:off x="6200775" y="2314575"/>
            <a:ext cx="836613" cy="215900"/>
            <a:chOff x="5695" y="1805"/>
            <a:chExt cx="737" cy="637"/>
          </a:xfrm>
        </p:grpSpPr>
        <p:pic>
          <p:nvPicPr>
            <p:cNvPr id="2242" name="TextBox 142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695" y="1805"/>
              <a:ext cx="737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43" name="Text Box 839"/>
            <p:cNvSpPr txBox="1">
              <a:spLocks noChangeArrowheads="1"/>
            </p:cNvSpPr>
            <p:nvPr/>
          </p:nvSpPr>
          <p:spPr bwMode="auto">
            <a:xfrm>
              <a:off x="5732" y="1817"/>
              <a:ext cx="665" cy="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3301" tIns="51648" rIns="103301" bIns="51648">
              <a:spAutoFit/>
            </a:bodyPr>
            <a:lstStyle/>
            <a:p>
              <a:pPr algn="ctr" defTabSz="1243013"/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- ДЭС 110 кВ</a:t>
              </a:r>
            </a:p>
          </p:txBody>
        </p:sp>
      </p:grpSp>
      <p:grpSp>
        <p:nvGrpSpPr>
          <p:cNvPr id="2185" name="TextBox 143"/>
          <p:cNvGrpSpPr>
            <a:grpSpLocks/>
          </p:cNvGrpSpPr>
          <p:nvPr/>
        </p:nvGrpSpPr>
        <p:grpSpPr bwMode="auto">
          <a:xfrm>
            <a:off x="6207125" y="2541588"/>
            <a:ext cx="784225" cy="234950"/>
            <a:chOff x="5695" y="1947"/>
            <a:chExt cx="691" cy="219"/>
          </a:xfrm>
        </p:grpSpPr>
        <p:pic>
          <p:nvPicPr>
            <p:cNvPr id="2240" name="TextBox 143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695" y="1947"/>
              <a:ext cx="691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41" name="Text Box 842"/>
            <p:cNvSpPr txBox="1">
              <a:spLocks noChangeArrowheads="1"/>
            </p:cNvSpPr>
            <p:nvPr/>
          </p:nvSpPr>
          <p:spPr bwMode="auto">
            <a:xfrm>
              <a:off x="5730" y="1959"/>
              <a:ext cx="620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3301" tIns="51648" rIns="103301" bIns="51648">
              <a:spAutoFit/>
            </a:bodyPr>
            <a:lstStyle/>
            <a:p>
              <a:pPr algn="ctr" defTabSz="1243013"/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- ДЭС 35 кВ</a:t>
              </a:r>
            </a:p>
          </p:txBody>
        </p:sp>
      </p:grpSp>
      <p:grpSp>
        <p:nvGrpSpPr>
          <p:cNvPr id="2186" name="TextBox 177"/>
          <p:cNvGrpSpPr>
            <a:grpSpLocks/>
          </p:cNvGrpSpPr>
          <p:nvPr/>
        </p:nvGrpSpPr>
        <p:grpSpPr bwMode="auto">
          <a:xfrm>
            <a:off x="7154863" y="2505075"/>
            <a:ext cx="684212" cy="276225"/>
            <a:chOff x="6374" y="1912"/>
            <a:chExt cx="603" cy="258"/>
          </a:xfrm>
        </p:grpSpPr>
        <p:pic>
          <p:nvPicPr>
            <p:cNvPr id="2238" name="TextBox 177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6374" y="1912"/>
              <a:ext cx="603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39" name="Text Box 851"/>
            <p:cNvSpPr txBox="1">
              <a:spLocks noChangeArrowheads="1"/>
            </p:cNvSpPr>
            <p:nvPr/>
          </p:nvSpPr>
          <p:spPr bwMode="auto">
            <a:xfrm>
              <a:off x="6504" y="1924"/>
              <a:ext cx="458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3304" tIns="51652" rIns="103304" bIns="51652">
              <a:spAutoFit/>
            </a:bodyPr>
            <a:lstStyle/>
            <a:p>
              <a:pPr defTabSz="1243013"/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1 мВт/ч</a:t>
              </a:r>
            </a:p>
          </p:txBody>
        </p:sp>
      </p:grpSp>
      <p:grpSp>
        <p:nvGrpSpPr>
          <p:cNvPr id="2187" name="TextBox 210"/>
          <p:cNvGrpSpPr>
            <a:grpSpLocks/>
          </p:cNvGrpSpPr>
          <p:nvPr/>
        </p:nvGrpSpPr>
        <p:grpSpPr bwMode="auto">
          <a:xfrm>
            <a:off x="7956550" y="2362200"/>
            <a:ext cx="941388" cy="357188"/>
            <a:chOff x="6808" y="1778"/>
            <a:chExt cx="830" cy="334"/>
          </a:xfrm>
        </p:grpSpPr>
        <p:pic>
          <p:nvPicPr>
            <p:cNvPr id="2236" name="TextBox 210"/>
            <p:cNvPicPr>
              <a:picLocks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6808" y="1778"/>
              <a:ext cx="830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37" name="Text Box 854"/>
            <p:cNvSpPr txBox="1">
              <a:spLocks noChangeArrowheads="1"/>
            </p:cNvSpPr>
            <p:nvPr/>
          </p:nvSpPr>
          <p:spPr bwMode="auto">
            <a:xfrm>
              <a:off x="6820" y="1790"/>
              <a:ext cx="786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3304" tIns="51652" rIns="103304" bIns="51652">
              <a:spAutoFit/>
            </a:bodyPr>
            <a:lstStyle/>
            <a:p>
              <a:pPr defTabSz="1243013"/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- потребляемая </a:t>
              </a:r>
            </a:p>
            <a:p>
              <a:pPr defTabSz="1243013"/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мощность н.п.</a:t>
              </a:r>
            </a:p>
          </p:txBody>
        </p:sp>
      </p:grpSp>
      <p:grpSp>
        <p:nvGrpSpPr>
          <p:cNvPr id="2188" name="Прямоугольник 641"/>
          <p:cNvGrpSpPr>
            <a:grpSpLocks/>
          </p:cNvGrpSpPr>
          <p:nvPr/>
        </p:nvGrpSpPr>
        <p:grpSpPr bwMode="auto">
          <a:xfrm>
            <a:off x="7269163" y="2414588"/>
            <a:ext cx="547687" cy="142875"/>
            <a:chOff x="6390" y="1828"/>
            <a:chExt cx="484" cy="131"/>
          </a:xfrm>
        </p:grpSpPr>
        <p:pic>
          <p:nvPicPr>
            <p:cNvPr id="2234" name="Прямоугольник 641"/>
            <p:cNvPicPr>
              <a:picLocks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6390" y="1828"/>
              <a:ext cx="484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35" name="Text Box 857"/>
            <p:cNvSpPr txBox="1">
              <a:spLocks noChangeArrowheads="1"/>
            </p:cNvSpPr>
            <p:nvPr/>
          </p:nvSpPr>
          <p:spPr bwMode="auto">
            <a:xfrm>
              <a:off x="6425" y="1832"/>
              <a:ext cx="415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40668" tIns="0" rIns="40668" bIns="29058" anchor="ctr">
              <a:spAutoFit/>
            </a:bodyPr>
            <a:lstStyle/>
            <a:p>
              <a:pPr algn="ctr" defTabSz="1239838"/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Скочково</a:t>
              </a:r>
            </a:p>
          </p:txBody>
        </p:sp>
      </p:grpSp>
      <p:graphicFrame>
        <p:nvGraphicFramePr>
          <p:cNvPr id="787" name="Таблица 786"/>
          <p:cNvGraphicFramePr>
            <a:graphicFrameLocks noGrp="1"/>
          </p:cNvGraphicFramePr>
          <p:nvPr/>
        </p:nvGraphicFramePr>
        <p:xfrm>
          <a:off x="5657850" y="857250"/>
          <a:ext cx="3033713" cy="1390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166">
                  <a:extLst>
                    <a:ext uri="{9D8B030D-6E8A-4147-A177-3AD203B41FA5}"/>
                  </a:extLst>
                </a:gridCol>
                <a:gridCol w="668595">
                  <a:extLst>
                    <a:ext uri="{9D8B030D-6E8A-4147-A177-3AD203B41FA5}"/>
                  </a:extLst>
                </a:gridCol>
                <a:gridCol w="990034">
                  <a:extLst>
                    <a:ext uri="{9D8B030D-6E8A-4147-A177-3AD203B41FA5}"/>
                  </a:extLst>
                </a:gridCol>
                <a:gridCol w="758599">
                  <a:extLst>
                    <a:ext uri="{9D8B030D-6E8A-4147-A177-3AD203B41FA5}"/>
                  </a:extLst>
                </a:gridCol>
              </a:tblGrid>
              <a:tr h="179971"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Подстанции</a:t>
                      </a:r>
                      <a:endParaRPr lang="ru-RU" sz="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ЛЭП</a:t>
                      </a:r>
                      <a:endParaRPr lang="ru-RU" sz="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38872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750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750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500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500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220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220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110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110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ПС 35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35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pSp>
        <p:nvGrpSpPr>
          <p:cNvPr id="2212" name="Группа 787"/>
          <p:cNvGrpSpPr>
            <a:grpSpLocks/>
          </p:cNvGrpSpPr>
          <p:nvPr/>
        </p:nvGrpSpPr>
        <p:grpSpPr bwMode="auto">
          <a:xfrm>
            <a:off x="6030913" y="973138"/>
            <a:ext cx="212725" cy="354012"/>
            <a:chOff x="7321968" y="1602465"/>
            <a:chExt cx="759564" cy="1562393"/>
          </a:xfrm>
        </p:grpSpPr>
        <p:sp>
          <p:nvSpPr>
            <p:cNvPr id="789" name="Овал 788"/>
            <p:cNvSpPr/>
            <p:nvPr/>
          </p:nvSpPr>
          <p:spPr>
            <a:xfrm>
              <a:off x="7463676" y="2015832"/>
              <a:ext cx="617856" cy="72164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808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700" dirty="0">
                  <a:solidFill>
                    <a:prstClr val="white"/>
                  </a:solidFill>
                  <a:latin typeface="Times New Roman"/>
                  <a:cs typeface="Times New Roman"/>
                </a:rPr>
                <a:t> ~~~</a:t>
              </a:r>
              <a:endParaRPr lang="ru-RU" sz="1700" dirty="0">
                <a:solidFill>
                  <a:prstClr val="white"/>
                </a:solidFill>
              </a:endParaRPr>
            </a:p>
          </p:txBody>
        </p:sp>
        <p:sp>
          <p:nvSpPr>
            <p:cNvPr id="2233" name="TextBox 789"/>
            <p:cNvSpPr txBox="1">
              <a:spLocks noChangeArrowheads="1"/>
            </p:cNvSpPr>
            <p:nvPr/>
          </p:nvSpPr>
          <p:spPr bwMode="auto">
            <a:xfrm>
              <a:off x="7321968" y="1602465"/>
              <a:ext cx="720075" cy="1562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243013"/>
              <a:r>
                <a:rPr lang="ru-RU" sz="1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~</a:t>
              </a:r>
              <a:endParaRPr lang="ru-RU" sz="17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2213" name="Группа 790"/>
          <p:cNvGrpSpPr>
            <a:grpSpLocks/>
          </p:cNvGrpSpPr>
          <p:nvPr/>
        </p:nvGrpSpPr>
        <p:grpSpPr bwMode="auto">
          <a:xfrm>
            <a:off x="6069013" y="1308100"/>
            <a:ext cx="176212" cy="166688"/>
            <a:chOff x="7280370" y="2723650"/>
            <a:chExt cx="244800" cy="244800"/>
          </a:xfrm>
        </p:grpSpPr>
        <p:sp>
          <p:nvSpPr>
            <p:cNvPr id="792" name="Блок-схема: сопоставление 791"/>
            <p:cNvSpPr/>
            <p:nvPr/>
          </p:nvSpPr>
          <p:spPr>
            <a:xfrm>
              <a:off x="7333300" y="2739971"/>
              <a:ext cx="138940" cy="214491"/>
            </a:xfrm>
            <a:prstGeom prst="flowChartCollat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808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0">
                <a:solidFill>
                  <a:prstClr val="black"/>
                </a:solidFill>
              </a:endParaRPr>
            </a:p>
          </p:txBody>
        </p:sp>
        <p:sp>
          <p:nvSpPr>
            <p:cNvPr id="793" name="Овал 792"/>
            <p:cNvSpPr/>
            <p:nvPr/>
          </p:nvSpPr>
          <p:spPr>
            <a:xfrm>
              <a:off x="7280370" y="2723650"/>
              <a:ext cx="244800" cy="24480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808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700">
                <a:solidFill>
                  <a:prstClr val="black"/>
                </a:solidFill>
              </a:endParaRPr>
            </a:p>
          </p:txBody>
        </p:sp>
      </p:grpSp>
      <p:sp>
        <p:nvSpPr>
          <p:cNvPr id="794" name="Овал 793"/>
          <p:cNvSpPr/>
          <p:nvPr/>
        </p:nvSpPr>
        <p:spPr>
          <a:xfrm>
            <a:off x="6065838" y="1558925"/>
            <a:ext cx="179387" cy="16033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3" tIns="39447" rIns="78893" bIns="39447" anchor="ctr"/>
          <a:lstStyle/>
          <a:p>
            <a:pPr algn="ctr" defTabSz="8880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sp>
        <p:nvSpPr>
          <p:cNvPr id="795" name="Овал 794"/>
          <p:cNvSpPr/>
          <p:nvPr/>
        </p:nvSpPr>
        <p:spPr>
          <a:xfrm>
            <a:off x="6065838" y="1795463"/>
            <a:ext cx="179387" cy="1603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3" tIns="39447" rIns="78893" bIns="39447" anchor="ctr"/>
          <a:lstStyle/>
          <a:p>
            <a:pPr algn="ctr" defTabSz="8880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sp>
        <p:nvSpPr>
          <p:cNvPr id="796" name="Овал 795"/>
          <p:cNvSpPr/>
          <p:nvPr/>
        </p:nvSpPr>
        <p:spPr>
          <a:xfrm>
            <a:off x="6065838" y="2035175"/>
            <a:ext cx="179387" cy="16192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3" tIns="39447" rIns="78893" bIns="39447" anchor="ctr"/>
          <a:lstStyle/>
          <a:p>
            <a:pPr algn="ctr" defTabSz="8880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cxnSp>
        <p:nvCxnSpPr>
          <p:cNvPr id="797" name="Прямая соединительная линия 796"/>
          <p:cNvCxnSpPr/>
          <p:nvPr/>
        </p:nvCxnSpPr>
        <p:spPr>
          <a:xfrm>
            <a:off x="7178675" y="1155700"/>
            <a:ext cx="688975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8" name="Прямая соединительная линия 797"/>
          <p:cNvCxnSpPr/>
          <p:nvPr/>
        </p:nvCxnSpPr>
        <p:spPr>
          <a:xfrm>
            <a:off x="7178675" y="1412875"/>
            <a:ext cx="6889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9" name="Прямая соединительная линия 798"/>
          <p:cNvCxnSpPr/>
          <p:nvPr/>
        </p:nvCxnSpPr>
        <p:spPr>
          <a:xfrm>
            <a:off x="7178675" y="1647825"/>
            <a:ext cx="688975" cy="0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0" name="Прямая соединительная линия 799"/>
          <p:cNvCxnSpPr/>
          <p:nvPr/>
        </p:nvCxnSpPr>
        <p:spPr>
          <a:xfrm>
            <a:off x="7188200" y="1906588"/>
            <a:ext cx="68897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1" name="Прямая соединительная линия 800"/>
          <p:cNvCxnSpPr/>
          <p:nvPr/>
        </p:nvCxnSpPr>
        <p:spPr>
          <a:xfrm>
            <a:off x="7178675" y="2141538"/>
            <a:ext cx="688975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22" name="Группа 20"/>
          <p:cNvGrpSpPr>
            <a:grpSpLocks/>
          </p:cNvGrpSpPr>
          <p:nvPr/>
        </p:nvGrpSpPr>
        <p:grpSpPr bwMode="auto">
          <a:xfrm>
            <a:off x="6115050" y="6364288"/>
            <a:ext cx="257175" cy="246062"/>
            <a:chOff x="8573780" y="8997864"/>
            <a:chExt cx="360000" cy="346860"/>
          </a:xfrm>
        </p:grpSpPr>
        <p:cxnSp>
          <p:nvCxnSpPr>
            <p:cNvPr id="2225" name="Прямая соединительная линия 2"/>
            <p:cNvCxnSpPr>
              <a:cxnSpLocks noChangeShapeType="1"/>
            </p:cNvCxnSpPr>
            <p:nvPr/>
          </p:nvCxnSpPr>
          <p:spPr bwMode="auto">
            <a:xfrm>
              <a:off x="8573780" y="9344724"/>
              <a:ext cx="36000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26" name="Прямая соединительная линия 6"/>
            <p:cNvCxnSpPr>
              <a:cxnSpLocks noChangeShapeType="1"/>
            </p:cNvCxnSpPr>
            <p:nvPr/>
          </p:nvCxnSpPr>
          <p:spPr bwMode="auto">
            <a:xfrm flipH="1" flipV="1">
              <a:off x="8731593" y="8997864"/>
              <a:ext cx="2373" cy="34200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227" name="Овал 7"/>
            <p:cNvSpPr>
              <a:spLocks noChangeArrowheads="1"/>
            </p:cNvSpPr>
            <p:nvPr/>
          </p:nvSpPr>
          <p:spPr bwMode="auto">
            <a:xfrm>
              <a:off x="8651579" y="9061821"/>
              <a:ext cx="204478" cy="20327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985" tIns="63994" rIns="127985" bIns="63994"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2228" name="Прямая соединительная линия 9"/>
            <p:cNvCxnSpPr>
              <a:cxnSpLocks noChangeShapeType="1"/>
            </p:cNvCxnSpPr>
            <p:nvPr/>
          </p:nvCxnSpPr>
          <p:spPr bwMode="auto">
            <a:xfrm flipV="1">
              <a:off x="8668824" y="9091541"/>
              <a:ext cx="144588" cy="143737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29" name="Прямая соединительная линия 19"/>
            <p:cNvCxnSpPr>
              <a:cxnSpLocks noChangeShapeType="1"/>
            </p:cNvCxnSpPr>
            <p:nvPr/>
          </p:nvCxnSpPr>
          <p:spPr bwMode="auto">
            <a:xfrm>
              <a:off x="8680598" y="8997864"/>
              <a:ext cx="108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223" name="Text Box 117"/>
          <p:cNvSpPr txBox="1">
            <a:spLocks noChangeArrowheads="1"/>
          </p:cNvSpPr>
          <p:nvPr/>
        </p:nvSpPr>
        <p:spPr bwMode="auto">
          <a:xfrm>
            <a:off x="6456363" y="6380163"/>
            <a:ext cx="24288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836" tIns="39417" rIns="78836" bIns="39417">
            <a:spAutoFit/>
          </a:bodyPr>
          <a:lstStyle/>
          <a:p>
            <a:pPr defTabSz="911225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Пожарные гидранты</a:t>
            </a:r>
          </a:p>
        </p:txBody>
      </p:sp>
      <p:sp>
        <p:nvSpPr>
          <p:cNvPr id="2224" name="Rectangle 4"/>
          <p:cNvSpPr txBox="1">
            <a:spLocks noChangeArrowheads="1"/>
          </p:cNvSpPr>
          <p:nvPr/>
        </p:nvSpPr>
        <p:spPr bwMode="auto">
          <a:xfrm>
            <a:off x="0" y="6350"/>
            <a:ext cx="9144000" cy="900113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lIns="82592" tIns="41297" rIns="82592" bIns="41297" anchor="ctr"/>
          <a:lstStyle/>
          <a:p>
            <a:pPr algn="ctr" defTabSz="1543050"/>
            <a:r>
              <a:rPr 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</a:p>
          <a:p>
            <a:pPr algn="ctr" defTabSz="1543050"/>
            <a:r>
              <a:rPr lang="ru-RU" sz="15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МКОУ «Ново-Буцринская  СОШ»</a:t>
            </a:r>
          </a:p>
          <a:p>
            <a:pPr algn="ctr" defTabSz="1543050"/>
            <a:r>
              <a:rPr lang="ru-RU" sz="15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(условные обозначения)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заставка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№ 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ОБЩАЯ ИНФОРМАЦИЯ</a:t>
            </a:r>
          </a:p>
        </p:txBody>
      </p:sp>
      <p:sp>
        <p:nvSpPr>
          <p:cNvPr id="26627" name="Text Box 65"/>
          <p:cNvSpPr txBox="1">
            <a:spLocks noChangeArrowheads="1"/>
          </p:cNvSpPr>
          <p:nvPr/>
        </p:nvSpPr>
        <p:spPr bwMode="auto">
          <a:xfrm>
            <a:off x="8532813" y="0"/>
            <a:ext cx="5143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298" tIns="32649" rIns="65298" bIns="32649">
            <a:spAutoFit/>
          </a:bodyPr>
          <a:lstStyle/>
          <a:p>
            <a:pPr algn="r" defTabSz="1279525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3688</Words>
  <Application>Microsoft Office PowerPoint</Application>
  <PresentationFormat>Экран (4:3)</PresentationFormat>
  <Paragraphs>1298</Paragraphs>
  <Slides>36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44" baseType="lpstr">
      <vt:lpstr>Arial</vt:lpstr>
      <vt:lpstr>Calibri</vt:lpstr>
      <vt:lpstr>Times New Roman</vt:lpstr>
      <vt:lpstr>Wingdings</vt:lpstr>
      <vt:lpstr>Tahoma</vt:lpstr>
      <vt:lpstr>Тема Office</vt:lpstr>
      <vt:lpstr>CorelDRAW</vt:lpstr>
      <vt:lpstr>Clip</vt:lpstr>
      <vt:lpstr>ОТВЕТСТВЕННЫЙ ЗА ОБРАБОТКУ:  Гасанов М.М ТЕЛ.: (8964) 052 45 44</vt:lpstr>
      <vt:lpstr>Слайд 2</vt:lpstr>
      <vt:lpstr>Слайд 3</vt:lpstr>
      <vt:lpstr>Паспорт объекта министерства образования РД МКОУ «Ново-Буцринская  СОШ»</vt:lpstr>
      <vt:lpstr>Паспорт объекта министерства образования РД МКОУ «Ново-Буцринская  СОШ»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ПАСПОРТ ОБЪЕКТА МИНИСТЕРСТВА ОБРАЗОВАНИЯ РД МКОУ «Ново-Буцринская  СОШ» (Акт комиссионной проверки) </vt:lpstr>
      <vt:lpstr>ПАСПОРТ ОБЪЕКТА МИНИСТЕРСТВА ОБРАЗОВАНИЯ РД МКОУ «Ново-Буцринская  СОШ» (Акт комиссионной проверки)</vt:lpstr>
      <vt:lpstr>ПАСПОРТ ОБЪЕКТА МИНИСТЕРСТВА ОБРАЗОВАНИЯ РД МКОУ «Ново-Буцринская  СОШ» (Акт комиссионной проверки)</vt:lpstr>
      <vt:lpstr>ПАСПОРТ ОБЪЕКТА МИНИСТЕРСТВА ОБРАЗОВАНИЯ РД МКОУ «Мочохская сош»  (Акт комиссионной проверки)  </vt:lpstr>
      <vt:lpstr>ПАСПОРТ ОБЪЕКТА МИНИСТЕРСТВА ОБРАЗОВАНИЯ РД МКОУ «Ново-Буцринская  СОШ»  (Акт комиссионной проверки) 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ПАСПОРТ ОБЪЕКТА МИНИСТЕРСТВА ОБРАЗОВАНИЯ РД МКОУ «Ново-Буцринская  СОШ» (схема расстановки сил и средств)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Ответственный за обработку: ________________________________________________________ ________________________________________________________ Тел.: *(8722) 55-55-55 Моб.:8-928-111-22-33</dc:title>
  <dc:creator>IKT</dc:creator>
  <cp:lastModifiedBy>nb</cp:lastModifiedBy>
  <cp:revision>189</cp:revision>
  <cp:lastPrinted>2017-11-03T08:59:47Z</cp:lastPrinted>
  <dcterms:created xsi:type="dcterms:W3CDTF">2015-10-24T05:28:36Z</dcterms:created>
  <dcterms:modified xsi:type="dcterms:W3CDTF">2019-02-27T11:18:57Z</dcterms:modified>
</cp:coreProperties>
</file>