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75" r:id="rId3"/>
    <p:sldId id="276" r:id="rId4"/>
    <p:sldId id="311" r:id="rId5"/>
    <p:sldId id="312" r:id="rId6"/>
    <p:sldId id="277" r:id="rId7"/>
    <p:sldId id="278" r:id="rId8"/>
    <p:sldId id="279" r:id="rId9"/>
    <p:sldId id="280" r:id="rId10"/>
    <p:sldId id="260" r:id="rId11"/>
    <p:sldId id="323" r:id="rId12"/>
    <p:sldId id="306" r:id="rId13"/>
    <p:sldId id="308" r:id="rId14"/>
    <p:sldId id="313" r:id="rId15"/>
    <p:sldId id="281" r:id="rId16"/>
    <p:sldId id="282" r:id="rId17"/>
    <p:sldId id="300" r:id="rId18"/>
    <p:sldId id="301" r:id="rId19"/>
    <p:sldId id="302" r:id="rId20"/>
    <p:sldId id="303" r:id="rId21"/>
    <p:sldId id="304" r:id="rId22"/>
    <p:sldId id="272" r:id="rId23"/>
    <p:sldId id="287" r:id="rId24"/>
    <p:sldId id="314" r:id="rId25"/>
    <p:sldId id="315" r:id="rId26"/>
    <p:sldId id="316" r:id="rId27"/>
    <p:sldId id="317" r:id="rId28"/>
    <p:sldId id="318" r:id="rId29"/>
    <p:sldId id="324" r:id="rId30"/>
    <p:sldId id="325" r:id="rId31"/>
    <p:sldId id="292" r:id="rId32"/>
    <p:sldId id="293" r:id="rId33"/>
    <p:sldId id="328" r:id="rId34"/>
    <p:sldId id="329" r:id="rId35"/>
    <p:sldId id="327" r:id="rId36"/>
    <p:sldId id="326" r:id="rId37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F3DEDD"/>
    <a:srgbClr val="F1D8D7"/>
    <a:srgbClr val="F5E4E3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580" autoAdjust="0"/>
    <p:restoredTop sz="94635" autoAdjust="0"/>
  </p:normalViewPr>
  <p:slideViewPr>
    <p:cSldViewPr>
      <p:cViewPr>
        <p:scale>
          <a:sx n="100" d="100"/>
          <a:sy n="100" d="100"/>
        </p:scale>
        <p:origin x="-492" y="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FF0B5D1-DFC4-47BB-A5DE-8E69874D887F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EB11F57-2592-4C51-83C9-A5F80F361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58" tIns="47129" rIns="94258" bIns="47129" anchor="b"/>
          <a:lstStyle/>
          <a:p>
            <a:pPr algn="r"/>
            <a:fld id="{D2CF387E-08A4-448D-90F0-27510DD52177}" type="slidenum">
              <a:rPr lang="ru-RU" altLang="ru-RU" sz="1300">
                <a:latin typeface="Times New Roman" pitchFamily="18" charset="0"/>
              </a:rPr>
              <a:pPr algn="r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58" tIns="47129" rIns="94258" bIns="47129" anchor="b"/>
          <a:lstStyle/>
          <a:p>
            <a:pPr algn="r"/>
            <a:fld id="{853E6E78-65FC-4200-BBD2-CD47834C7A81}" type="slidenum">
              <a:rPr lang="ru-RU" altLang="ru-RU" sz="1300">
                <a:latin typeface="Tahoma" pitchFamily="34" charset="0"/>
              </a:rPr>
              <a:pPr algn="r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 txBox="1">
            <a:spLocks noGrp="1" noChangeArrowheads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38213"/>
            <a:fld id="{3252B8A3-A296-442A-B382-8A62DCF63973}" type="slidenum">
              <a:rPr lang="ru-RU" altLang="ru-RU" sz="1200">
                <a:latin typeface="Times New Roman" pitchFamily="18" charset="0"/>
              </a:rPr>
              <a:pPr algn="r" defTabSz="938213"/>
              <a:t>33</a:t>
            </a:fld>
            <a:endParaRPr lang="ru-RU" altLang="ru-RU" sz="1200">
              <a:latin typeface="Times New Roman" pitchFamily="18" charset="0"/>
            </a:endParaRPr>
          </a:p>
        </p:txBody>
      </p:sp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9396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58" tIns="47129" rIns="94258" bIns="47129" anchor="b"/>
          <a:lstStyle/>
          <a:p>
            <a:pPr algn="r"/>
            <a:fld id="{772B3ED9-7D01-4601-9689-DFA6F41A1B70}" type="slidenum">
              <a:rPr lang="ru-RU" altLang="ru-RU" sz="1300">
                <a:latin typeface="Tahoma" pitchFamily="34" charset="0"/>
              </a:rPr>
              <a:pPr algn="r"/>
              <a:t>33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5ACDD4CF-C981-4C5F-9B4E-7474CA61F179}" type="slidenum">
              <a:rPr lang="ru-RU" altLang="ru-RU" smtClean="0">
                <a:latin typeface="Times New Roman" pitchFamily="18" charset="0"/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2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58" tIns="47129" rIns="94258" bIns="47129" anchor="b"/>
          <a:lstStyle/>
          <a:p>
            <a:pPr algn="r"/>
            <a:fld id="{DC1B1CE0-B388-46EA-9795-58B123708A13}" type="slidenum">
              <a:rPr lang="ru-RU" altLang="ru-RU" sz="1300">
                <a:latin typeface="Tahoma" pitchFamily="34" charset="0"/>
              </a:rPr>
              <a:pPr algn="r"/>
              <a:t>9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686300"/>
            <a:ext cx="5389563" cy="4441825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686300"/>
            <a:ext cx="5389563" cy="4441825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686300"/>
            <a:ext cx="5389563" cy="4441825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686300"/>
            <a:ext cx="5389563" cy="4441825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686300"/>
            <a:ext cx="5389563" cy="4441825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0CBA5811-6C58-4739-87BB-FFE8F199DFA3}" type="slidenum">
              <a:rPr lang="ru-RU" altLang="ru-RU" smtClean="0">
                <a:latin typeface="Times New Roman" pitchFamily="18" charset="0"/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 altLang="ru-RU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8132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58" tIns="47129" rIns="94258" bIns="47129" anchor="b"/>
          <a:lstStyle/>
          <a:p>
            <a:pPr algn="r"/>
            <a:fld id="{CC001239-CB41-4061-9966-4C18BA72FD92}" type="slidenum">
              <a:rPr lang="ru-RU" altLang="ru-RU" sz="1300">
                <a:latin typeface="Tahoma" pitchFamily="34" charset="0"/>
              </a:rPr>
              <a:pPr algn="r"/>
              <a:t>23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05086-E88A-4518-8428-D4BD265A1361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51920-5C8F-4750-9BDD-958BDFC60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54BAF-770A-4762-AB65-716197901873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3A975-34FE-4C8E-B6F1-A5B92CD7D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46C65-F1A7-4381-B256-CC38A2C7D7F9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4E741-A4B9-4CAF-844A-91142E20B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C5678-8975-4916-90FF-48BB01954133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DA312-D5B4-4DCF-9296-7AF49B903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C5F2F-BE74-4314-97F4-2DD0DA648199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6D1E8-2525-4253-AF38-2B47A155A2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1E7CB-68A4-48C9-9CE6-04168F32D024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74BE5-A427-46BB-B23C-2F1A6F73D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E9385-FEC3-4A70-AA98-91B38BAA96AA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A9910-7490-42F6-9923-C278A009B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19DFB-5510-4383-9795-D3251DE9A333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C04E9-F379-4B19-ADE3-DF492666A5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FB848-1AEE-4683-8AB5-F9109C0D9B40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D5051-8485-48C0-B833-ECADC6FA6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4ACC1-9E3C-49B1-BDAB-CD949C41DBC1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720D1-C086-485A-ADA8-7A592383D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B5460-8D6D-4C12-931A-00F3886E3E16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7FD63-280B-4423-80C9-B7CAE4A1E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B59D4D-005B-4DA1-A93F-FA9D9464B405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1905BD-1B85-4226-82F9-3C36B3617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glava@khunzakh.r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3" descr="заставка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338" y="115888"/>
            <a:ext cx="8856662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805488"/>
            <a:ext cx="2952750" cy="9366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200" cap="none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cap="none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cap="none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cap="none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cap="none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Гасанов М.М</a:t>
            </a:r>
            <a:br>
              <a:rPr lang="ru-RU" sz="1200" cap="none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cap="none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(8964) 052 45 44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650" y="1844675"/>
            <a:ext cx="7772400" cy="2808288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 eaLnBrk="1" hangingPunct="1">
              <a:lnSpc>
                <a:spcPct val="170000"/>
              </a:lnSpc>
              <a:defRPr/>
            </a:pPr>
            <a:endParaRPr lang="ru-RU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170000"/>
              </a:lnSpc>
              <a:defRPr/>
            </a:pPr>
            <a:endParaRPr lang="ru-RU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170000"/>
              </a:lnSpc>
              <a:defRPr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eaLnBrk="1" hangingPunct="1">
              <a:lnSpc>
                <a:spcPct val="170000"/>
              </a:lnSpc>
              <a:defRPr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368260 , РД, МР «Хунзахский район», с. Буцра </a:t>
            </a:r>
            <a:b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ъект 2"/>
          <p:cNvSpPr>
            <a:spLocks noGrp="1"/>
          </p:cNvSpPr>
          <p:nvPr>
            <p:ph idx="1"/>
          </p:nvPr>
        </p:nvSpPr>
        <p:spPr>
          <a:xfrm>
            <a:off x="6443663" y="5229225"/>
            <a:ext cx="2243137" cy="896938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28674" name="Прямоугольник 3"/>
          <p:cNvSpPr>
            <a:spLocks noChangeArrowheads="1"/>
          </p:cNvSpPr>
          <p:nvPr/>
        </p:nvSpPr>
        <p:spPr bwMode="auto">
          <a:xfrm>
            <a:off x="2627313" y="2565400"/>
            <a:ext cx="20637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28675" name="Rectangle 4"/>
          <p:cNvSpPr txBox="1">
            <a:spLocks noChangeArrowheads="1"/>
          </p:cNvSpPr>
          <p:nvPr/>
        </p:nvSpPr>
        <p:spPr bwMode="auto">
          <a:xfrm>
            <a:off x="-1404938" y="0"/>
            <a:ext cx="10260013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sp>
        <p:nvSpPr>
          <p:cNvPr id="28676" name="Rectangle 9"/>
          <p:cNvSpPr>
            <a:spLocks noChangeArrowheads="1"/>
          </p:cNvSpPr>
          <p:nvPr/>
        </p:nvSpPr>
        <p:spPr bwMode="auto">
          <a:xfrm>
            <a:off x="6372225" y="4076700"/>
            <a:ext cx="2771775" cy="3667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solidFill>
                <a:srgbClr val="0000FF"/>
              </a:solidFill>
            </a:endParaRPr>
          </a:p>
        </p:txBody>
      </p:sp>
      <p:pic>
        <p:nvPicPr>
          <p:cNvPr id="28677" name="Picture 9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31913" y="908050"/>
            <a:ext cx="10475913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Rectangle 9"/>
          <p:cNvSpPr>
            <a:spLocks noChangeArrowheads="1"/>
          </p:cNvSpPr>
          <p:nvPr/>
        </p:nvSpPr>
        <p:spPr bwMode="auto">
          <a:xfrm>
            <a:off x="6011863" y="2636838"/>
            <a:ext cx="273685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u="sng">
                <a:solidFill>
                  <a:srgbClr val="000000"/>
                </a:solidFill>
              </a:rPr>
              <a:t>МКОУ «Ново-Буцринская СОШ»</a:t>
            </a:r>
          </a:p>
          <a:p>
            <a:r>
              <a:rPr lang="ru-RU" b="1" u="sng">
                <a:solidFill>
                  <a:srgbClr val="000000"/>
                </a:solidFill>
              </a:rPr>
              <a:t> </a:t>
            </a:r>
            <a:r>
              <a:rPr lang="ru-RU">
                <a:solidFill>
                  <a:srgbClr val="0000FF"/>
                </a:solidFill>
              </a:rPr>
              <a:t>368260 РД, МР «Хунзахский», с.Буцра</a:t>
            </a:r>
          </a:p>
          <a:p>
            <a:r>
              <a:rPr lang="ru-RU">
                <a:solidFill>
                  <a:srgbClr val="0000FF"/>
                </a:solidFill>
              </a:rPr>
              <a:t>Эл. Адрес:</a:t>
            </a:r>
            <a:r>
              <a:rPr lang="en-US" u="sng">
                <a:solidFill>
                  <a:srgbClr val="0000FF"/>
                </a:solidFill>
              </a:rPr>
              <a:t>nbutsra2008@yandex.ru</a:t>
            </a:r>
            <a:endParaRPr lang="ru-RU" u="sng">
              <a:solidFill>
                <a:srgbClr val="0000FF"/>
              </a:solidFill>
            </a:endParaRPr>
          </a:p>
          <a:p>
            <a:r>
              <a:rPr lang="ru-RU">
                <a:solidFill>
                  <a:srgbClr val="0000FF"/>
                </a:solidFill>
              </a:rPr>
              <a:t>телефон/факс ____________________</a:t>
            </a:r>
            <a:endParaRPr lang="en-US">
              <a:solidFill>
                <a:srgbClr val="0000FF"/>
              </a:solidFill>
            </a:endParaRPr>
          </a:p>
          <a:p>
            <a:r>
              <a:rPr lang="ru-RU">
                <a:solidFill>
                  <a:srgbClr val="0000FF"/>
                </a:solidFill>
              </a:rPr>
              <a:t>Руководитель Омаров Магомед Мухумаевич</a:t>
            </a:r>
          </a:p>
          <a:p>
            <a:r>
              <a:rPr lang="ru-RU">
                <a:solidFill>
                  <a:srgbClr val="0000FF"/>
                </a:solidFill>
              </a:rPr>
              <a:t>моб: </a:t>
            </a:r>
            <a:r>
              <a:rPr lang="en-US">
                <a:solidFill>
                  <a:srgbClr val="0000FF"/>
                </a:solidFill>
              </a:rPr>
              <a:t>8</a:t>
            </a:r>
            <a:r>
              <a:rPr lang="ru-RU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(903)4</a:t>
            </a:r>
            <a:r>
              <a:rPr lang="ru-RU">
                <a:solidFill>
                  <a:srgbClr val="0000FF"/>
                </a:solidFill>
              </a:rPr>
              <a:t>69</a:t>
            </a:r>
            <a:r>
              <a:rPr lang="en-US">
                <a:solidFill>
                  <a:srgbClr val="0000FF"/>
                </a:solidFill>
              </a:rPr>
              <a:t>-</a:t>
            </a:r>
            <a:r>
              <a:rPr lang="ru-RU">
                <a:solidFill>
                  <a:srgbClr val="0000FF"/>
                </a:solidFill>
              </a:rPr>
              <a:t>63-54</a:t>
            </a:r>
            <a:endParaRPr lang="en-US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229350" y="-1539875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graphicFrame>
        <p:nvGraphicFramePr>
          <p:cNvPr id="29854" name="Group 158"/>
          <p:cNvGraphicFramePr>
            <a:graphicFrameLocks noGrp="1"/>
          </p:cNvGraphicFramePr>
          <p:nvPr/>
        </p:nvGraphicFramePr>
        <p:xfrm>
          <a:off x="0" y="6237288"/>
          <a:ext cx="9144000" cy="987425"/>
        </p:xfrm>
        <a:graphic>
          <a:graphicData uri="http://schemas.openxmlformats.org/drawingml/2006/table">
            <a:tbl>
              <a:tblPr/>
              <a:tblGrid>
                <a:gridCol w="611188"/>
                <a:gridCol w="720725"/>
                <a:gridCol w="1295400"/>
                <a:gridCol w="576262"/>
                <a:gridCol w="1800225"/>
                <a:gridCol w="647700"/>
                <a:gridCol w="1368425"/>
                <a:gridCol w="1439863"/>
                <a:gridCol w="684212"/>
              </a:tblGrid>
              <a:tr h="174625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1998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 произв.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1 эт.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х 12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636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м</a:t>
                      </a:r>
                      <a:r>
                        <a:rPr kumimoji="0" lang="ru-RU" sz="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105/35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6948264" y="4293096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3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00" dirty="0">
                  <a:latin typeface="+mn-lt"/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00" dirty="0">
                  <a:latin typeface="+mn-lt"/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00" dirty="0">
                  <a:latin typeface="+mn-lt"/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6032500" y="4573588"/>
            <a:ext cx="890588" cy="2936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4139" tIns="77076" rIns="154139" bIns="77076">
            <a:spAutoFit/>
          </a:bodyPr>
          <a:lstStyle/>
          <a:p>
            <a:pPr algn="ctr" defTabSz="2157789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9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с.Арани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735" name="Группа 18"/>
          <p:cNvGrpSpPr>
            <a:grpSpLocks/>
          </p:cNvGrpSpPr>
          <p:nvPr/>
        </p:nvGrpSpPr>
        <p:grpSpPr bwMode="auto">
          <a:xfrm>
            <a:off x="6443663" y="4005263"/>
            <a:ext cx="469900" cy="439737"/>
            <a:chOff x="3387165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436" y="2798212"/>
              <a:ext cx="399260" cy="24143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387165" y="2839511"/>
              <a:ext cx="468972" cy="16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35324" rIns="0" bIns="35324" anchor="ctr">
              <a:spAutoFit/>
            </a:bodyPr>
            <a:lstStyle/>
            <a:p>
              <a:pPr algn="ctr" defTabSz="709613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- 27</a:t>
              </a: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774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736" name="Group 149"/>
          <p:cNvGrpSpPr>
            <a:grpSpLocks/>
          </p:cNvGrpSpPr>
          <p:nvPr/>
        </p:nvGrpSpPr>
        <p:grpSpPr bwMode="auto">
          <a:xfrm>
            <a:off x="4140200" y="3068638"/>
            <a:ext cx="334963" cy="196850"/>
            <a:chOff x="2018" y="2750"/>
            <a:chExt cx="361" cy="309"/>
          </a:xfrm>
        </p:grpSpPr>
        <p:sp>
          <p:nvSpPr>
            <p:cNvPr id="29771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772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773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74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75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76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77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78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79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0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1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2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3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4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5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6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7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88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789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790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1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2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3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4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5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6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7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8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799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0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1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2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3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4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5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6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7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8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09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0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1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2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3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4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5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6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7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8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19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20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21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22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23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24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25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26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27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28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29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0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1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2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3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4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5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6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7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8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39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40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41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42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843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44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45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46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47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48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49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29737" name="Выноска 1 197"/>
          <p:cNvSpPr>
            <a:spLocks/>
          </p:cNvSpPr>
          <p:nvPr/>
        </p:nvSpPr>
        <p:spPr bwMode="auto">
          <a:xfrm>
            <a:off x="5219700" y="1268413"/>
            <a:ext cx="3744913" cy="1081087"/>
          </a:xfrm>
          <a:prstGeom prst="borderCallout1">
            <a:avLst>
              <a:gd name="adj1" fmla="val 10574"/>
              <a:gd name="adj2" fmla="val -2037"/>
              <a:gd name="adj3" fmla="val 180028"/>
              <a:gd name="adj4" fmla="val -19542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«Ново-Буцриская  СОШ»</a:t>
            </a:r>
          </a:p>
          <a:p>
            <a:pPr algn="ctr"/>
            <a:r>
              <a:rPr lang="ru-RU" sz="10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368260 РД, МР «Хунзахский район», с. Буцра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Адрес:</a:t>
            </a:r>
            <a:r>
              <a:rPr lang="en-US" sz="1000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nbutsra2008@yandex.ru</a:t>
            </a:r>
            <a:endParaRPr lang="ru-RU" sz="1000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 Омаров Магомед Мухумаевич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(96</a:t>
            </a:r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469 63 54</a:t>
            </a:r>
            <a:endParaRPr lang="en-US" sz="1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4" name="Group 300"/>
          <p:cNvGraphicFramePr>
            <a:graphicFrameLocks noGrp="1"/>
          </p:cNvGraphicFramePr>
          <p:nvPr/>
        </p:nvGraphicFramePr>
        <p:xfrm>
          <a:off x="-396875" y="4868863"/>
          <a:ext cx="3886200" cy="1008062"/>
        </p:xfrm>
        <a:graphic>
          <a:graphicData uri="http://schemas.openxmlformats.org/drawingml/2006/table">
            <a:tbl>
              <a:tblPr/>
              <a:tblGrid>
                <a:gridCol w="1318410">
                  <a:extLst>
                    <a:ext uri="{9D8B030D-6E8A-4147-A177-3AD203B41FA5}"/>
                  </a:extLst>
                </a:gridCol>
                <a:gridCol w="1612479">
                  <a:extLst>
                    <a:ext uri="{9D8B030D-6E8A-4147-A177-3AD203B41FA5}"/>
                  </a:extLst>
                </a:gridCol>
                <a:gridCol w="955725">
                  <a:extLst>
                    <a:ext uri="{9D8B030D-6E8A-4147-A177-3AD203B41FA5}"/>
                  </a:extLst>
                </a:gridCol>
              </a:tblGrid>
              <a:tr h="1925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Хунзахский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Гаджиев М-Р. А.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8(960)415-64-67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6269">
                <a:tc rowSpan="3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Сайбулаев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М-Г. Г.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Рабочий8(872)332 22-63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8928566 66-51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3119">
                <a:tc vMerge="1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Дежурная часть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8(872)99-47-85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6269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Хунзахская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Гусейнова П-Т. О.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89884598376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89064475946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/>
          <p:nvPr/>
        </p:nvCxnSpPr>
        <p:spPr>
          <a:xfrm>
            <a:off x="4572000" y="3284538"/>
            <a:ext cx="2228850" cy="1131887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9767" name="Прямоугольник 105"/>
          <p:cNvSpPr>
            <a:spLocks noChangeArrowheads="1"/>
          </p:cNvSpPr>
          <p:nvPr/>
        </p:nvSpPr>
        <p:spPr bwMode="auto">
          <a:xfrm>
            <a:off x="5435600" y="3357563"/>
            <a:ext cx="628650" cy="200025"/>
          </a:xfrm>
          <a:prstGeom prst="rect">
            <a:avLst/>
          </a:prstGeom>
          <a:solidFill>
            <a:srgbClr val="FFFF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 км</a:t>
            </a:r>
          </a:p>
        </p:txBody>
      </p:sp>
      <p:sp>
        <p:nvSpPr>
          <p:cNvPr id="107" name="Прямоугольная выноска 106"/>
          <p:cNvSpPr/>
          <p:nvPr/>
        </p:nvSpPr>
        <p:spPr>
          <a:xfrm>
            <a:off x="7451725" y="3068638"/>
            <a:ext cx="1441450" cy="546100"/>
          </a:xfrm>
          <a:prstGeom prst="wedgeRectCallout">
            <a:avLst>
              <a:gd name="adj1" fmla="val -76512"/>
              <a:gd name="adj2" fmla="val 1635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752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Хунзахская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ЦРБ</a:t>
            </a:r>
          </a:p>
          <a:p>
            <a:pPr algn="ctr" defTabSz="752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Хунзахский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район, </a:t>
            </a:r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с.Арани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700" dirty="0">
                <a:latin typeface="Times New Roman" pitchFamily="18" charset="0"/>
              </a:rPr>
              <a:t>8(988)774-51-56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>
                <a:solidFill>
                  <a:prstClr val="black"/>
                </a:solidFill>
                <a:latin typeface="Times New Roman" pitchFamily="18" charset="0"/>
              </a:rPr>
              <a:t>Койка-мест </a:t>
            </a:r>
            <a:r>
              <a:rPr lang="ru-RU" sz="700">
                <a:solidFill>
                  <a:prstClr val="black"/>
                </a:solidFill>
                <a:latin typeface="Times New Roman" pitchFamily="18" charset="0"/>
              </a:rPr>
              <a:t>– 120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</a:rPr>
              <a:t>чел.</a:t>
            </a:r>
          </a:p>
        </p:txBody>
      </p:sp>
      <p:sp>
        <p:nvSpPr>
          <p:cNvPr id="29769" name="Прямоугольник 107"/>
          <p:cNvSpPr>
            <a:spLocks noChangeArrowheads="1"/>
          </p:cNvSpPr>
          <p:nvPr/>
        </p:nvSpPr>
        <p:spPr bwMode="auto">
          <a:xfrm>
            <a:off x="5435600" y="3573463"/>
            <a:ext cx="628650" cy="200025"/>
          </a:xfrm>
          <a:prstGeom prst="rect">
            <a:avLst/>
          </a:prstGeom>
          <a:solidFill>
            <a:srgbClr val="FFFF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27мин</a:t>
            </a:r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>
            <a:off x="3635375" y="3292475"/>
            <a:ext cx="936625" cy="317500"/>
          </a:xfrm>
          <a:prstGeom prst="round2SameRect">
            <a:avLst/>
          </a:prstGeom>
          <a:solidFill>
            <a:srgbClr val="F3DEDD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400">
                <a:solidFill>
                  <a:srgbClr val="000000"/>
                </a:solidFill>
                <a:latin typeface="Arial" charset="0"/>
                <a:cs typeface="Arial" charset="0"/>
              </a:rPr>
              <a:t>Ново-Буцра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 Ново-Буцринская 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)</a:t>
            </a:r>
          </a:p>
        </p:txBody>
      </p:sp>
      <p:pic>
        <p:nvPicPr>
          <p:cNvPr id="30722" name="Picture 3" descr="Scan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981075"/>
            <a:ext cx="7772400" cy="780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grpSp>
        <p:nvGrpSpPr>
          <p:cNvPr id="31746" name="Group 15"/>
          <p:cNvGrpSpPr>
            <a:grpSpLocks noChangeAspect="1"/>
          </p:cNvGrpSpPr>
          <p:nvPr/>
        </p:nvGrpSpPr>
        <p:grpSpPr bwMode="auto">
          <a:xfrm>
            <a:off x="755650" y="1628775"/>
            <a:ext cx="7381875" cy="4429125"/>
            <a:chOff x="4776" y="3669"/>
            <a:chExt cx="7202" cy="4321"/>
          </a:xfrm>
        </p:grpSpPr>
        <p:sp>
          <p:nvSpPr>
            <p:cNvPr id="31747" name="AutoShape 16"/>
            <p:cNvSpPr>
              <a:spLocks noChangeAspect="1" noChangeArrowheads="1"/>
            </p:cNvSpPr>
            <p:nvPr/>
          </p:nvSpPr>
          <p:spPr bwMode="auto">
            <a:xfrm>
              <a:off x="4776" y="3669"/>
              <a:ext cx="7202" cy="4321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8" name="Line 17"/>
            <p:cNvSpPr>
              <a:spLocks noChangeShapeType="1"/>
            </p:cNvSpPr>
            <p:nvPr/>
          </p:nvSpPr>
          <p:spPr bwMode="auto">
            <a:xfrm>
              <a:off x="5226" y="4299"/>
              <a:ext cx="62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9" name="Line 18"/>
            <p:cNvSpPr>
              <a:spLocks noChangeShapeType="1"/>
            </p:cNvSpPr>
            <p:nvPr/>
          </p:nvSpPr>
          <p:spPr bwMode="auto">
            <a:xfrm>
              <a:off x="5406" y="6009"/>
              <a:ext cx="61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0" name="Line 19"/>
            <p:cNvSpPr>
              <a:spLocks noChangeShapeType="1"/>
            </p:cNvSpPr>
            <p:nvPr/>
          </p:nvSpPr>
          <p:spPr bwMode="auto">
            <a:xfrm>
              <a:off x="5226" y="4299"/>
              <a:ext cx="720" cy="8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1" name="Line 20"/>
            <p:cNvSpPr>
              <a:spLocks noChangeShapeType="1"/>
            </p:cNvSpPr>
            <p:nvPr/>
          </p:nvSpPr>
          <p:spPr bwMode="auto">
            <a:xfrm flipH="1">
              <a:off x="5316" y="5109"/>
              <a:ext cx="63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2" name="Line 21"/>
            <p:cNvSpPr>
              <a:spLocks noChangeShapeType="1"/>
            </p:cNvSpPr>
            <p:nvPr/>
          </p:nvSpPr>
          <p:spPr bwMode="auto">
            <a:xfrm flipH="1">
              <a:off x="5316" y="6009"/>
              <a:ext cx="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3" name="Line 22"/>
            <p:cNvSpPr>
              <a:spLocks noChangeShapeType="1"/>
            </p:cNvSpPr>
            <p:nvPr/>
          </p:nvSpPr>
          <p:spPr bwMode="auto">
            <a:xfrm>
              <a:off x="5226" y="4299"/>
              <a:ext cx="90" cy="17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4" name="Line 23"/>
            <p:cNvSpPr>
              <a:spLocks noChangeShapeType="1"/>
            </p:cNvSpPr>
            <p:nvPr/>
          </p:nvSpPr>
          <p:spPr bwMode="auto">
            <a:xfrm>
              <a:off x="5946" y="5109"/>
              <a:ext cx="59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5" name="Line 24"/>
            <p:cNvSpPr>
              <a:spLocks noChangeShapeType="1"/>
            </p:cNvSpPr>
            <p:nvPr/>
          </p:nvSpPr>
          <p:spPr bwMode="auto">
            <a:xfrm flipV="1">
              <a:off x="11526" y="5109"/>
              <a:ext cx="36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6" name="Line 25"/>
            <p:cNvSpPr>
              <a:spLocks noChangeShapeType="1"/>
            </p:cNvSpPr>
            <p:nvPr/>
          </p:nvSpPr>
          <p:spPr bwMode="auto">
            <a:xfrm>
              <a:off x="11436" y="4299"/>
              <a:ext cx="450" cy="8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 descr="Scan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71525" y="-457200"/>
            <a:ext cx="10688638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/>
        </p:nvGraphicFramePr>
        <p:xfrm>
          <a:off x="136525" y="1266825"/>
          <a:ext cx="8869363" cy="4079875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/>
                  </a:extLst>
                </a:gridCol>
                <a:gridCol w="3876990">
                  <a:extLst>
                    <a:ext uri="{9D8B030D-6E8A-4147-A177-3AD203B41FA5}"/>
                  </a:extLst>
                </a:gridCol>
                <a:gridCol w="1954503">
                  <a:extLst>
                    <a:ext uri="{9D8B030D-6E8A-4147-A177-3AD203B41FA5}"/>
                  </a:extLst>
                </a:gridCol>
                <a:gridCol w="2463194">
                  <a:extLst>
                    <a:ext uri="{9D8B030D-6E8A-4147-A177-3AD203B41FA5}"/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33850" name="Прямоугольник 7"/>
          <p:cNvGrpSpPr>
            <a:grpSpLocks/>
          </p:cNvGrpSpPr>
          <p:nvPr/>
        </p:nvGrpSpPr>
        <p:grpSpPr bwMode="auto">
          <a:xfrm>
            <a:off x="4575175" y="2190750"/>
            <a:ext cx="1963738" cy="431800"/>
            <a:chOff x="2158" y="1156"/>
            <a:chExt cx="1237" cy="272"/>
          </a:xfrm>
        </p:grpSpPr>
        <p:pic>
          <p:nvPicPr>
            <p:cNvPr id="33877" name="Прямоугольник 7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78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650" y="2247900"/>
            <a:ext cx="18430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33852" name="Прямоугольник 16"/>
          <p:cNvGrpSpPr>
            <a:grpSpLocks/>
          </p:cNvGrpSpPr>
          <p:nvPr/>
        </p:nvGrpSpPr>
        <p:grpSpPr bwMode="auto">
          <a:xfrm>
            <a:off x="4578350" y="4033838"/>
            <a:ext cx="1974850" cy="546100"/>
            <a:chOff x="2150" y="2887"/>
            <a:chExt cx="1245" cy="276"/>
          </a:xfrm>
        </p:grpSpPr>
        <p:pic>
          <p:nvPicPr>
            <p:cNvPr id="33875" name="Прямоугольник 1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76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250" y="4156075"/>
            <a:ext cx="18446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33854" name="Прямоугольник 22"/>
          <p:cNvGrpSpPr>
            <a:grpSpLocks/>
          </p:cNvGrpSpPr>
          <p:nvPr/>
        </p:nvGrpSpPr>
        <p:grpSpPr bwMode="auto">
          <a:xfrm>
            <a:off x="4573588" y="2603500"/>
            <a:ext cx="1968500" cy="436563"/>
            <a:chOff x="2150" y="1425"/>
            <a:chExt cx="1241" cy="276"/>
          </a:xfrm>
        </p:grpSpPr>
        <p:pic>
          <p:nvPicPr>
            <p:cNvPr id="33873" name="Прямоугольник 22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74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413" y="2670175"/>
            <a:ext cx="16938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33856" name="Прямоугольник 25"/>
          <p:cNvGrpSpPr>
            <a:grpSpLocks/>
          </p:cNvGrpSpPr>
          <p:nvPr/>
        </p:nvGrpSpPr>
        <p:grpSpPr bwMode="auto">
          <a:xfrm>
            <a:off x="4584700" y="3030538"/>
            <a:ext cx="1963738" cy="492125"/>
            <a:chOff x="2158" y="1701"/>
            <a:chExt cx="1237" cy="257"/>
          </a:xfrm>
        </p:grpSpPr>
        <p:pic>
          <p:nvPicPr>
            <p:cNvPr id="33871" name="Прямоугольник 25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72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3857" name="Прямоугольник 28"/>
          <p:cNvGrpSpPr>
            <a:grpSpLocks/>
          </p:cNvGrpSpPr>
          <p:nvPr/>
        </p:nvGrpSpPr>
        <p:grpSpPr bwMode="auto">
          <a:xfrm>
            <a:off x="4589463" y="3436938"/>
            <a:ext cx="1963737" cy="469900"/>
            <a:chOff x="2158" y="2196"/>
            <a:chExt cx="1237" cy="296"/>
          </a:xfrm>
        </p:grpSpPr>
        <p:pic>
          <p:nvPicPr>
            <p:cNvPr id="33869" name="Прямоугольник 28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70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525" y="3549650"/>
            <a:ext cx="17573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33859" name="Прямоугольник 31"/>
          <p:cNvGrpSpPr>
            <a:grpSpLocks/>
          </p:cNvGrpSpPr>
          <p:nvPr/>
        </p:nvGrpSpPr>
        <p:grpSpPr bwMode="auto">
          <a:xfrm>
            <a:off x="4592638" y="4532313"/>
            <a:ext cx="1963737" cy="454025"/>
            <a:chOff x="2158" y="3168"/>
            <a:chExt cx="1237" cy="265"/>
          </a:xfrm>
        </p:grpSpPr>
        <p:pic>
          <p:nvPicPr>
            <p:cNvPr id="33867" name="Прямоугольник 31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68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2813" y="4632325"/>
            <a:ext cx="17287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33861" name="Прямоугольник 40"/>
          <p:cNvGrpSpPr>
            <a:grpSpLocks/>
          </p:cNvGrpSpPr>
          <p:nvPr/>
        </p:nvGrpSpPr>
        <p:grpSpPr bwMode="auto">
          <a:xfrm>
            <a:off x="4589463" y="4976813"/>
            <a:ext cx="1963737" cy="396875"/>
            <a:chOff x="2158" y="3421"/>
            <a:chExt cx="1237" cy="292"/>
          </a:xfrm>
        </p:grpSpPr>
        <p:pic>
          <p:nvPicPr>
            <p:cNvPr id="33865" name="Прямоугольник 40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66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738" y="4997450"/>
            <a:ext cx="1727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575" y="3092450"/>
            <a:ext cx="16938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33864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/>
        </p:nvGraphicFramePr>
        <p:xfrm>
          <a:off x="142875" y="2047875"/>
          <a:ext cx="8858250" cy="1217613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/>
                  </a:extLst>
                </a:gridCol>
                <a:gridCol w="3695521">
                  <a:extLst>
                    <a:ext uri="{9D8B030D-6E8A-4147-A177-3AD203B41FA5}"/>
                  </a:extLst>
                </a:gridCol>
                <a:gridCol w="1954500">
                  <a:extLst>
                    <a:ext uri="{9D8B030D-6E8A-4147-A177-3AD203B41FA5}"/>
                  </a:extLst>
                </a:gridCol>
                <a:gridCol w="2474624">
                  <a:extLst>
                    <a:ext uri="{9D8B030D-6E8A-4147-A177-3AD203B41FA5}"/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/>
        </p:nvGraphicFramePr>
        <p:xfrm>
          <a:off x="142875" y="1268413"/>
          <a:ext cx="8858250" cy="78422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/>
                  </a:extLst>
                </a:gridCol>
                <a:gridCol w="3651834">
                  <a:extLst>
                    <a:ext uri="{9D8B030D-6E8A-4147-A177-3AD203B41FA5}"/>
                  </a:extLst>
                </a:gridCol>
                <a:gridCol w="2005937">
                  <a:extLst>
                    <a:ext uri="{9D8B030D-6E8A-4147-A177-3AD203B41FA5}"/>
                  </a:extLst>
                </a:gridCol>
                <a:gridCol w="2474622">
                  <a:extLst>
                    <a:ext uri="{9D8B030D-6E8A-4147-A177-3AD203B41FA5}"/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/>
        </p:nvGraphicFramePr>
        <p:xfrm>
          <a:off x="142875" y="3298825"/>
          <a:ext cx="8858250" cy="1276350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/>
                  </a:extLst>
                </a:gridCol>
                <a:gridCol w="3703269">
                  <a:extLst>
                    <a:ext uri="{9D8B030D-6E8A-4147-A177-3AD203B41FA5}"/>
                  </a:extLst>
                </a:gridCol>
                <a:gridCol w="1954503">
                  <a:extLst>
                    <a:ext uri="{9D8B030D-6E8A-4147-A177-3AD203B41FA5}"/>
                  </a:extLst>
                </a:gridCol>
                <a:gridCol w="2474623">
                  <a:extLst>
                    <a:ext uri="{9D8B030D-6E8A-4147-A177-3AD203B41FA5}"/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/>
        </p:nvGraphicFramePr>
        <p:xfrm>
          <a:off x="146050" y="4592638"/>
          <a:ext cx="8858250" cy="1016000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/>
                  </a:extLst>
                </a:gridCol>
                <a:gridCol w="3651834">
                  <a:extLst>
                    <a:ext uri="{9D8B030D-6E8A-4147-A177-3AD203B41FA5}"/>
                  </a:extLst>
                </a:gridCol>
                <a:gridCol w="911885">
                  <a:extLst>
                    <a:ext uri="{9D8B030D-6E8A-4147-A177-3AD203B41FA5}"/>
                  </a:extLst>
                </a:gridCol>
                <a:gridCol w="1094052">
                  <a:extLst>
                    <a:ext uri="{9D8B030D-6E8A-4147-A177-3AD203B41FA5}"/>
                  </a:extLst>
                </a:gridCol>
                <a:gridCol w="2477823">
                  <a:extLst>
                    <a:ext uri="{9D8B030D-6E8A-4147-A177-3AD203B41FA5}"/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34895" name="Прямоугольник 9"/>
          <p:cNvGrpSpPr>
            <a:grpSpLocks/>
          </p:cNvGrpSpPr>
          <p:nvPr/>
        </p:nvGrpSpPr>
        <p:grpSpPr bwMode="auto">
          <a:xfrm>
            <a:off x="4519613" y="2389188"/>
            <a:ext cx="2019300" cy="457200"/>
            <a:chOff x="2154" y="1233"/>
            <a:chExt cx="1271" cy="288"/>
          </a:xfrm>
        </p:grpSpPr>
        <p:pic>
          <p:nvPicPr>
            <p:cNvPr id="34951" name="Прямоугольник 9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52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4896" name="Прямоугольник 15"/>
          <p:cNvGrpSpPr>
            <a:grpSpLocks/>
          </p:cNvGrpSpPr>
          <p:nvPr/>
        </p:nvGrpSpPr>
        <p:grpSpPr bwMode="auto">
          <a:xfrm>
            <a:off x="4519613" y="2043113"/>
            <a:ext cx="2012950" cy="414337"/>
            <a:chOff x="2158" y="1010"/>
            <a:chExt cx="1267" cy="261"/>
          </a:xfrm>
        </p:grpSpPr>
        <p:pic>
          <p:nvPicPr>
            <p:cNvPr id="34949" name="Прямоугольник 1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50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263" y="2133600"/>
            <a:ext cx="17287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34898" name="Прямоугольник 18"/>
          <p:cNvGrpSpPr>
            <a:grpSpLocks/>
          </p:cNvGrpSpPr>
          <p:nvPr/>
        </p:nvGrpSpPr>
        <p:grpSpPr bwMode="auto">
          <a:xfrm>
            <a:off x="4519613" y="2832100"/>
            <a:ext cx="2019300" cy="447675"/>
            <a:chOff x="2154" y="1501"/>
            <a:chExt cx="1271" cy="281"/>
          </a:xfrm>
        </p:grpSpPr>
        <p:pic>
          <p:nvPicPr>
            <p:cNvPr id="34947" name="Прямоугольник 18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48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4899" name="Прямоугольник 39"/>
          <p:cNvGrpSpPr>
            <a:grpSpLocks/>
          </p:cNvGrpSpPr>
          <p:nvPr/>
        </p:nvGrpSpPr>
        <p:grpSpPr bwMode="auto">
          <a:xfrm>
            <a:off x="4516438" y="4772025"/>
            <a:ext cx="2019300" cy="414338"/>
            <a:chOff x="2158" y="3494"/>
            <a:chExt cx="1271" cy="262"/>
          </a:xfrm>
        </p:grpSpPr>
        <p:pic>
          <p:nvPicPr>
            <p:cNvPr id="34945" name="Прямоугольник 39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46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5500" y="4803775"/>
            <a:ext cx="18446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34901" name="Прямоугольник 42"/>
          <p:cNvGrpSpPr>
            <a:grpSpLocks/>
          </p:cNvGrpSpPr>
          <p:nvPr/>
        </p:nvGrpSpPr>
        <p:grpSpPr bwMode="auto">
          <a:xfrm>
            <a:off x="4513263" y="5183188"/>
            <a:ext cx="2012950" cy="439737"/>
            <a:chOff x="2158" y="3744"/>
            <a:chExt cx="1267" cy="296"/>
          </a:xfrm>
        </p:grpSpPr>
        <p:pic>
          <p:nvPicPr>
            <p:cNvPr id="34943" name="Прямоугольник 42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44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538" y="5257800"/>
            <a:ext cx="18430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34903" name="Прямоугольник 48"/>
          <p:cNvGrpSpPr>
            <a:grpSpLocks/>
          </p:cNvGrpSpPr>
          <p:nvPr/>
        </p:nvGrpSpPr>
        <p:grpSpPr bwMode="auto">
          <a:xfrm>
            <a:off x="4525963" y="3281363"/>
            <a:ext cx="2012950" cy="439737"/>
            <a:chOff x="2158" y="2066"/>
            <a:chExt cx="1267" cy="276"/>
          </a:xfrm>
        </p:grpSpPr>
        <p:pic>
          <p:nvPicPr>
            <p:cNvPr id="34941" name="Прямоугольник 48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42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4904" name="Прямоугольник 54"/>
          <p:cNvGrpSpPr>
            <a:grpSpLocks/>
          </p:cNvGrpSpPr>
          <p:nvPr/>
        </p:nvGrpSpPr>
        <p:grpSpPr bwMode="auto">
          <a:xfrm>
            <a:off x="4524375" y="3722688"/>
            <a:ext cx="2012950" cy="438150"/>
            <a:chOff x="2158" y="2573"/>
            <a:chExt cx="1267" cy="276"/>
          </a:xfrm>
        </p:grpSpPr>
        <p:pic>
          <p:nvPicPr>
            <p:cNvPr id="34939" name="Прямоугольник 54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40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4905" name="Прямоугольник 60"/>
          <p:cNvGrpSpPr>
            <a:grpSpLocks/>
          </p:cNvGrpSpPr>
          <p:nvPr/>
        </p:nvGrpSpPr>
        <p:grpSpPr bwMode="auto">
          <a:xfrm>
            <a:off x="4524375" y="4144963"/>
            <a:ext cx="2019300" cy="439737"/>
            <a:chOff x="2158" y="3091"/>
            <a:chExt cx="1271" cy="277"/>
          </a:xfrm>
        </p:grpSpPr>
        <p:pic>
          <p:nvPicPr>
            <p:cNvPr id="34937" name="Прямоугольник 60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38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73" tIns="63987" rIns="127973" bIns="63987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338" y="4206875"/>
            <a:ext cx="18430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488" y="2505075"/>
            <a:ext cx="17287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6300" y="2916238"/>
            <a:ext cx="17287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0588" y="3368675"/>
            <a:ext cx="17287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463" y="3800475"/>
            <a:ext cx="17573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/>
        </p:nvGraphicFramePr>
        <p:xfrm>
          <a:off x="142875" y="5607050"/>
          <a:ext cx="8858250" cy="850900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/>
                  </a:extLst>
                </a:gridCol>
                <a:gridCol w="3695519">
                  <a:extLst>
                    <a:ext uri="{9D8B030D-6E8A-4147-A177-3AD203B41FA5}"/>
                  </a:extLst>
                </a:gridCol>
                <a:gridCol w="1954503">
                  <a:extLst>
                    <a:ext uri="{9D8B030D-6E8A-4147-A177-3AD203B41FA5}"/>
                  </a:extLst>
                </a:gridCol>
                <a:gridCol w="2474622">
                  <a:extLst>
                    <a:ext uri="{9D8B030D-6E8A-4147-A177-3AD203B41FA5}"/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34928" name="Прямоугольник 11"/>
          <p:cNvGrpSpPr>
            <a:grpSpLocks/>
          </p:cNvGrpSpPr>
          <p:nvPr/>
        </p:nvGrpSpPr>
        <p:grpSpPr bwMode="auto">
          <a:xfrm>
            <a:off x="4510088" y="5600700"/>
            <a:ext cx="2024062" cy="438150"/>
            <a:chOff x="2154" y="1014"/>
            <a:chExt cx="1233" cy="276"/>
          </a:xfrm>
        </p:grpSpPr>
        <p:pic>
          <p:nvPicPr>
            <p:cNvPr id="34935" name="Прямоугольник 11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36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0" tIns="45710" rIns="91420" bIns="45710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4929" name="Прямоугольник 47"/>
          <p:cNvGrpSpPr>
            <a:grpSpLocks/>
          </p:cNvGrpSpPr>
          <p:nvPr/>
        </p:nvGrpSpPr>
        <p:grpSpPr bwMode="auto">
          <a:xfrm>
            <a:off x="4535488" y="6027738"/>
            <a:ext cx="2019300" cy="444500"/>
            <a:chOff x="2158" y="1283"/>
            <a:chExt cx="1225" cy="280"/>
          </a:xfrm>
        </p:grpSpPr>
        <p:pic>
          <p:nvPicPr>
            <p:cNvPr id="34933" name="Прямоугольник 47"/>
            <p:cNvPicPr>
              <a:picLocks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934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0" tIns="45710" rIns="91420" bIns="45710" anchor="ctr"/>
            <a:lstStyle/>
            <a:p>
              <a:pPr algn="ctr" defTabSz="1277938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00" y="5692775"/>
            <a:ext cx="16764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75" y="6116638"/>
            <a:ext cx="16748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+mn-cs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34932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73" name="Group 33"/>
          <p:cNvGraphicFramePr>
            <a:graphicFrameLocks noGrp="1"/>
          </p:cNvGraphicFramePr>
          <p:nvPr/>
        </p:nvGraphicFramePr>
        <p:xfrm>
          <a:off x="285750" y="957263"/>
          <a:ext cx="8572500" cy="5810250"/>
        </p:xfrm>
        <a:graphic>
          <a:graphicData uri="http://schemas.openxmlformats.org/drawingml/2006/table">
            <a:tbl>
              <a:tblPr/>
              <a:tblGrid>
                <a:gridCol w="714375"/>
                <a:gridCol w="4786313"/>
                <a:gridCol w="3071812"/>
              </a:tblGrid>
              <a:tr h="642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105; детей 0 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2; детей 0 чел.; больных – чел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1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этаж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 * 12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5871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4150" y="963613"/>
          <a:ext cx="8777288" cy="5803900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/>
                  </a:extLst>
                </a:gridCol>
                <a:gridCol w="4900839">
                  <a:extLst>
                    <a:ext uri="{9D8B030D-6E8A-4147-A177-3AD203B41FA5}"/>
                  </a:extLst>
                </a:gridCol>
                <a:gridCol w="3144384">
                  <a:extLst>
                    <a:ext uri="{9D8B030D-6E8A-4147-A177-3AD203B41FA5}"/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7907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285750" y="957263"/>
          <a:ext cx="8572500" cy="567690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/>
                  </a:extLst>
                </a:gridCol>
                <a:gridCol w="4786313">
                  <a:extLst>
                    <a:ext uri="{9D8B030D-6E8A-4147-A177-3AD203B41FA5}"/>
                  </a:extLst>
                </a:gridCol>
                <a:gridCol w="3071812">
                  <a:extLst>
                    <a:ext uri="{9D8B030D-6E8A-4147-A177-3AD203B41FA5}"/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10000л.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9971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275"/>
            <a:ext cx="9144000" cy="1646238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15363" name="Text Box 65"/>
          <p:cNvSpPr txBox="1">
            <a:spLocks noChangeArrowheads="1"/>
          </p:cNvSpPr>
          <p:nvPr/>
        </p:nvSpPr>
        <p:spPr bwMode="auto">
          <a:xfrm>
            <a:off x="8532813" y="0"/>
            <a:ext cx="51435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298" tIns="32649" rIns="65298" bIns="32649">
            <a:spAutoFit/>
          </a:bodyPr>
          <a:lstStyle/>
          <a:p>
            <a:pPr algn="r" defTabSz="1279525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25" name="Group 41"/>
          <p:cNvGraphicFramePr>
            <a:graphicFrameLocks noGrp="1"/>
          </p:cNvGraphicFramePr>
          <p:nvPr/>
        </p:nvGraphicFramePr>
        <p:xfrm>
          <a:off x="285750" y="957263"/>
          <a:ext cx="8572500" cy="5508625"/>
        </p:xfrm>
        <a:graphic>
          <a:graphicData uri="http://schemas.openxmlformats.org/drawingml/2006/table">
            <a:tbl>
              <a:tblPr/>
              <a:tblGrid>
                <a:gridCol w="714375"/>
                <a:gridCol w="4438650"/>
                <a:gridCol w="3419475"/>
              </a:tblGrid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49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60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«Гранд магистр 4». Сигнал выведен на улицу и передается в ПЧ-34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4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4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2023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69" name="Group 37"/>
          <p:cNvGraphicFramePr>
            <a:graphicFrameLocks noGrp="1"/>
          </p:cNvGraphicFramePr>
          <p:nvPr/>
        </p:nvGraphicFramePr>
        <p:xfrm>
          <a:off x="285750" y="957263"/>
          <a:ext cx="8572500" cy="3479800"/>
        </p:xfrm>
        <a:graphic>
          <a:graphicData uri="http://schemas.openxmlformats.org/drawingml/2006/table">
            <a:tbl>
              <a:tblPr/>
              <a:tblGrid>
                <a:gridCol w="714375"/>
                <a:gridCol w="4438650"/>
                <a:gridCol w="3419475"/>
              </a:tblGrid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в реконструкции/находится в аварийном состоянии)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соответствует/ не 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час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4067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375" y="1023938"/>
            <a:ext cx="8975725" cy="57324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/>
        </p:nvGraphicFramePr>
        <p:xfrm>
          <a:off x="200025" y="1133475"/>
          <a:ext cx="8743950" cy="4400550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/>
                  </a:extLst>
                </a:gridCol>
                <a:gridCol w="2206741">
                  <a:extLst>
                    <a:ext uri="{9D8B030D-6E8A-4147-A177-3AD203B41FA5}"/>
                  </a:extLst>
                </a:gridCol>
                <a:gridCol w="2833819">
                  <a:extLst>
                    <a:ext uri="{9D8B030D-6E8A-4147-A177-3AD203B41FA5}"/>
                  </a:extLst>
                </a:gridCol>
                <a:gridCol w="3137492">
                  <a:extLst>
                    <a:ext uri="{9D8B030D-6E8A-4147-A177-3AD203B41FA5}"/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</a:t>
            </a:r>
            <a:r>
              <a:rPr lang="ru-RU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4</a:t>
            </a:r>
            <a:endParaRPr lang="ru-RU" sz="23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АКТ  КОМИССИОННОЙ ПРОВЕРКИ ОБЪЕКТА</a:t>
            </a:r>
            <a:endParaRPr lang="ru-RU" sz="23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47107" name="Text Box 115"/>
          <p:cNvSpPr txBox="1">
            <a:spLocks noChangeArrowheads="1"/>
          </p:cNvSpPr>
          <p:nvPr/>
        </p:nvSpPr>
        <p:spPr bwMode="auto">
          <a:xfrm>
            <a:off x="8532813" y="0"/>
            <a:ext cx="51435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298" tIns="32649" rIns="65298" bIns="32649">
            <a:spAutoFit/>
          </a:bodyPr>
          <a:lstStyle/>
          <a:p>
            <a:pPr algn="r" defTabSz="1279525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  <a:br>
              <a:rPr lang="ru-RU" sz="1400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(Акт комиссионной проверки)</a:t>
            </a:r>
            <a:br>
              <a:rPr lang="ru-RU" sz="1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smtClean="0"/>
          </a:p>
        </p:txBody>
      </p:sp>
      <p:sp>
        <p:nvSpPr>
          <p:cNvPr id="491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АКТ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комиссионной проверки состояния антитеррористической защищенности объектов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образования и категорирования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u="sng" smtClean="0"/>
              <a:t>«24» мая 2018 г. </a:t>
            </a:r>
            <a:r>
              <a:rPr lang="ru-RU" sz="1000" smtClean="0"/>
              <a:t>село </a:t>
            </a:r>
            <a:r>
              <a:rPr lang="ru-RU" sz="1000" b="1" u="sng" smtClean="0">
                <a:latin typeface="Arial" charset="0"/>
              </a:rPr>
              <a:t>Буцра</a:t>
            </a:r>
            <a:endParaRPr lang="ru-RU" sz="10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В соответствии с: Приказам МКОУ «</a:t>
            </a:r>
            <a:r>
              <a:rPr lang="ru-RU" sz="1000" smtClean="0">
                <a:latin typeface="Arial" charset="0"/>
              </a:rPr>
              <a:t>Ново-Буцринская </a:t>
            </a:r>
            <a:r>
              <a:rPr lang="ru-RU" sz="1000" smtClean="0"/>
              <a:t> СОШ» 21.04.2018 № 57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комиссией в составе: </a:t>
            </a:r>
            <a:r>
              <a:rPr lang="ru-RU" sz="1000" b="1" smtClean="0"/>
              <a:t>Председатель (руководитель) комиссии: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>
                <a:latin typeface="Arial" charset="0"/>
              </a:rPr>
              <a:t>Омаров Магомед Мухумаевич</a:t>
            </a:r>
            <a:r>
              <a:rPr lang="ru-RU" sz="1000" b="1" smtClean="0"/>
              <a:t>                              МКОУ «</a:t>
            </a:r>
            <a:r>
              <a:rPr lang="ru-RU" sz="1000" b="1" smtClean="0">
                <a:latin typeface="Arial" charset="0"/>
              </a:rPr>
              <a:t>Ново-Буцринская </a:t>
            </a:r>
            <a:r>
              <a:rPr lang="ru-RU" sz="1000" b="1" smtClean="0"/>
              <a:t>СОШ»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Члены комиссии: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Махдиев З. Г.  – Инспектор группы ОООПОО МОВО по Левашинскому району филиала ФГКУ УВО ВНГ России по РД лейтенант полиции,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Амиралиев Д.Г.- Начальник отдела УФСБ  по Р. Дагестан в селении Хунзах,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Гаджиев М.А.- Начальник отдела по ГО и ЧС в МР «Хунзахский район»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Омаров З.Г. –  начальник отдела образования МР «Хунзахского района»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(ф.и.о. проверяющих, должность, ведомство)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осуществлена проверка состояния антитеррористической защищённости </a:t>
            </a:r>
            <a:r>
              <a:rPr lang="ru-RU" sz="1000" b="1" u="sng" smtClean="0"/>
              <a:t>МКОУ «</a:t>
            </a:r>
            <a:r>
              <a:rPr lang="ru-RU" sz="1000" b="1" u="sng" smtClean="0">
                <a:latin typeface="Arial" charset="0"/>
              </a:rPr>
              <a:t>Ново-Буцринская </a:t>
            </a:r>
            <a:r>
              <a:rPr lang="ru-RU" sz="1000" b="1" u="sng" smtClean="0"/>
              <a:t>СОШ»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(полное наименование объекта проверки)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В ходе проверки установлено следующее: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1. Общие сведения об объекте, его наименование, характеристика помещений и территории объекта: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(форма собственности) </a:t>
            </a:r>
            <a:r>
              <a:rPr lang="ru-RU" sz="1000" b="1" u="sng" smtClean="0"/>
              <a:t>муниципальная</a:t>
            </a:r>
            <a:r>
              <a:rPr lang="ru-RU" sz="1000" smtClean="0"/>
              <a:t>_____________________________________________________;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адрес, телефон </a:t>
            </a:r>
            <a:r>
              <a:rPr lang="ru-RU" sz="1000" b="1" u="sng" smtClean="0"/>
              <a:t>РД Хунзахский  район с. </a:t>
            </a:r>
            <a:r>
              <a:rPr lang="ru-RU" sz="1000" b="1" u="sng" smtClean="0">
                <a:latin typeface="Arial" charset="0"/>
              </a:rPr>
              <a:t>Буцра </a:t>
            </a:r>
            <a:r>
              <a:rPr lang="ru-RU" sz="1000" b="1" u="sng" smtClean="0"/>
              <a:t> ,ул.</a:t>
            </a:r>
            <a:r>
              <a:rPr lang="ru-RU" sz="1000" b="1" u="sng" smtClean="0">
                <a:latin typeface="Arial" charset="0"/>
              </a:rPr>
              <a:t>М. Зайнудина  </a:t>
            </a:r>
            <a:r>
              <a:rPr lang="ru-RU" sz="1000" b="1" u="sng" smtClean="0"/>
              <a:t>, </a:t>
            </a:r>
            <a:r>
              <a:rPr lang="ru-RU" sz="1000" b="1" u="sng" smtClean="0">
                <a:latin typeface="Arial" charset="0"/>
              </a:rPr>
              <a:t>21 </a:t>
            </a:r>
            <a:r>
              <a:rPr lang="ru-RU" sz="1000" b="1" u="sng" smtClean="0"/>
              <a:t> тел-890</a:t>
            </a:r>
            <a:r>
              <a:rPr lang="ru-RU" sz="1000" b="1" u="sng" smtClean="0">
                <a:latin typeface="Arial" charset="0"/>
              </a:rPr>
              <a:t>34696354</a:t>
            </a:r>
            <a:r>
              <a:rPr lang="ru-RU" sz="1000" smtClean="0"/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руководитель</a:t>
            </a:r>
            <a:r>
              <a:rPr lang="ru-RU" sz="1000" smtClean="0">
                <a:latin typeface="Arial" charset="0"/>
              </a:rPr>
              <a:t> </a:t>
            </a:r>
            <a:r>
              <a:rPr lang="ru-RU" sz="1000" u="sng" smtClean="0">
                <a:latin typeface="Arial" charset="0"/>
              </a:rPr>
              <a:t>Омаров  Магомед </a:t>
            </a:r>
            <a:r>
              <a:rPr lang="ru-RU" sz="1000" smtClean="0">
                <a:latin typeface="Arial" charset="0"/>
              </a:rPr>
              <a:t>Мухумаевич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-заместитель руководителя по безопасности_</a:t>
            </a:r>
            <a:r>
              <a:rPr lang="ru-RU" sz="1000" b="1" u="sng" smtClean="0">
                <a:latin typeface="Arial" charset="0"/>
              </a:rPr>
              <a:t>Магомедов Шайих Раджабович</a:t>
            </a:r>
            <a:r>
              <a:rPr lang="ru-RU" sz="1000" smtClean="0"/>
              <a:t>__________________________;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максимальная посещаемость (вместимость чел.)_</a:t>
            </a:r>
            <a:r>
              <a:rPr lang="ru-RU" sz="1000" b="1" u="sng" smtClean="0"/>
              <a:t>1</a:t>
            </a:r>
            <a:r>
              <a:rPr lang="ru-RU" sz="1000" b="1" u="sng" smtClean="0">
                <a:latin typeface="Arial" charset="0"/>
              </a:rPr>
              <a:t>05</a:t>
            </a:r>
            <a:r>
              <a:rPr lang="ru-RU" sz="1000" b="1" u="sng" smtClean="0"/>
              <a:t> человек</a:t>
            </a:r>
            <a:r>
              <a:rPr lang="ru-RU" sz="1000" smtClean="0"/>
              <a:t>____________________________________________;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наличие на объекте потенциально опасных участков </a:t>
            </a:r>
            <a:r>
              <a:rPr lang="ru-RU" sz="1000" b="1" u="sng" smtClean="0"/>
              <a:t>линия электропередачи. Отопительные печи </a:t>
            </a:r>
            <a:r>
              <a:rPr lang="ru-RU" sz="1000" smtClean="0"/>
              <a:t>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наличие построек, подъездных коммуникаций, автостоянок, других сооружений на территории объекта </a:t>
            </a:r>
            <a:r>
              <a:rPr lang="ru-RU" sz="1000" b="1" u="sng" smtClean="0"/>
              <a:t>нет______;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наличие аварийных (запасных) выходов, путей эвакуации, их состояние, время открытия, место нахождения ключей_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b="1" u="sng" smtClean="0"/>
              <a:t>запасных выходов, состояние соответствует, время открытие учебное, место нахождение ключей на вахте;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освещенность объекта и его территории в ночное время суток </a:t>
            </a:r>
            <a:r>
              <a:rPr lang="ru-RU" sz="1000" b="1" u="sng" smtClean="0"/>
              <a:t>имеется </a:t>
            </a:r>
            <a:r>
              <a:rPr lang="ru-RU" sz="1000" smtClean="0"/>
              <a:t>_______________________________________; </a:t>
            </a:r>
          </a:p>
          <a:p>
            <a:pPr eaLnBrk="1" hangingPunct="1">
              <a:lnSpc>
                <a:spcPct val="80000"/>
              </a:lnSpc>
            </a:pPr>
            <a:endParaRPr lang="ru-RU" sz="80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  <a:br>
              <a:rPr lang="ru-RU" sz="1400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(Акт комиссионной проверки)</a:t>
            </a:r>
            <a:endParaRPr lang="ru-RU" sz="1400" smtClean="0"/>
          </a:p>
        </p:txBody>
      </p:sp>
      <p:sp>
        <p:nvSpPr>
          <p:cNvPr id="501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1200" b="1" smtClean="0"/>
              <a:t>1.1. При совершении террористического акта на территории МКОУ могут наступить следующие последствия: </a:t>
            </a:r>
            <a:endParaRPr lang="ru-RU" sz="1200" smtClean="0"/>
          </a:p>
          <a:p>
            <a:pPr eaLnBrk="1" hangingPunct="1"/>
            <a:r>
              <a:rPr lang="ru-RU" sz="1200" smtClean="0"/>
              <a:t> </a:t>
            </a:r>
          </a:p>
          <a:p>
            <a:pPr eaLnBrk="1" hangingPunct="1"/>
            <a:r>
              <a:rPr lang="ru-RU" sz="1200" smtClean="0"/>
              <a:t>- количество пострадавших составит более100</a:t>
            </a:r>
            <a:r>
              <a:rPr lang="ru-RU" sz="1200" b="1" u="sng" smtClean="0"/>
              <a:t> чел; </a:t>
            </a:r>
            <a:endParaRPr lang="ru-RU" sz="1200" smtClean="0"/>
          </a:p>
          <a:p>
            <a:pPr eaLnBrk="1" hangingPunct="1"/>
            <a:r>
              <a:rPr lang="ru-RU" sz="1200" smtClean="0"/>
              <a:t>- экономический ущерб составит более </a:t>
            </a:r>
            <a:r>
              <a:rPr lang="ru-RU" sz="1200" b="1" u="sng" smtClean="0">
                <a:latin typeface="Arial" charset="0"/>
              </a:rPr>
              <a:t>6</a:t>
            </a:r>
            <a:r>
              <a:rPr lang="ru-RU" sz="1200" b="1" u="sng" smtClean="0"/>
              <a:t>500000 тыс. рублей </a:t>
            </a:r>
            <a:endParaRPr lang="ru-RU" sz="1200" smtClean="0"/>
          </a:p>
          <a:p>
            <a:pPr eaLnBrk="1" hangingPunct="1"/>
            <a:r>
              <a:rPr lang="ru-RU" sz="1200" b="1" smtClean="0"/>
              <a:t>2. Организация и состояние работы по обеспечению антитеррористической защищенности объекта, меры по предупреждению чрезвычайных ситуаций:</a:t>
            </a:r>
            <a:endParaRPr lang="ru-RU" sz="1200" smtClean="0"/>
          </a:p>
          <a:p>
            <a:pPr eaLnBrk="1" hangingPunct="1"/>
            <a:r>
              <a:rPr lang="ru-RU" sz="1200" b="1" smtClean="0"/>
              <a:t>2.1. Организация делопроизводства. </a:t>
            </a:r>
            <a:endParaRPr lang="ru-RU" sz="1200" smtClean="0"/>
          </a:p>
          <a:p>
            <a:pPr eaLnBrk="1" hangingPunct="1"/>
            <a:r>
              <a:rPr lang="ru-RU" sz="1200" b="1" smtClean="0"/>
              <a:t>Наличие на объекте (учреждении) следующей документации: </a:t>
            </a:r>
            <a:endParaRPr lang="ru-RU" sz="1200" smtClean="0"/>
          </a:p>
          <a:p>
            <a:pPr eaLnBrk="1" hangingPunct="1"/>
            <a:r>
              <a:rPr lang="ru-RU" sz="1200" smtClean="0"/>
              <a:t>- плана (схемы) взаимодействия с правоохранительными органами при возникновении чрезвычайных ситуаций </a:t>
            </a:r>
            <a:r>
              <a:rPr lang="ru-RU" sz="1200" b="1" u="sng" smtClean="0"/>
              <a:t>имееся; </a:t>
            </a:r>
            <a:endParaRPr lang="ru-RU" sz="1200" smtClean="0"/>
          </a:p>
          <a:p>
            <a:pPr eaLnBrk="1" hangingPunct="1"/>
            <a:r>
              <a:rPr lang="ru-RU" sz="1200" smtClean="0"/>
              <a:t>- плана эвакуации сотрудников (посетителей и т.д.) учреждения при возникновении чрезвычайной ситуации (террористического акта) </a:t>
            </a:r>
            <a:r>
              <a:rPr lang="ru-RU" sz="1200" b="1" u="sng" smtClean="0"/>
              <a:t>имееся </a:t>
            </a:r>
            <a:r>
              <a:rPr lang="ru-RU" sz="1200" smtClean="0"/>
              <a:t>________________________________________________________________________; </a:t>
            </a:r>
          </a:p>
          <a:p>
            <a:pPr eaLnBrk="1" hangingPunct="1"/>
            <a:r>
              <a:rPr lang="ru-RU" sz="1200" smtClean="0"/>
              <a:t>- памятки руководителю учреждения о первоочередных действиях при угрозе террористического акта или возникновении иных нештатных ситуаций </a:t>
            </a:r>
            <a:r>
              <a:rPr lang="ru-RU" sz="1200" b="1" u="sng" smtClean="0"/>
              <a:t>имееся </a:t>
            </a:r>
            <a:r>
              <a:rPr lang="ru-RU" sz="1200" smtClean="0"/>
              <a:t>___________________________________________________________; </a:t>
            </a:r>
          </a:p>
          <a:p>
            <a:pPr eaLnBrk="1" hangingPunct="1"/>
            <a:r>
              <a:rPr lang="ru-RU" sz="1200" smtClean="0"/>
              <a:t>- памятки дежурному администратору о первоочередных действиях при угрозе террористического акта или возникновении иных нештатных ситуаций_ </a:t>
            </a:r>
            <a:r>
              <a:rPr lang="ru-RU" sz="1200" b="1" u="sng" smtClean="0"/>
              <a:t>имееся </a:t>
            </a:r>
            <a:r>
              <a:rPr lang="ru-RU" sz="1200" smtClean="0"/>
              <a:t>__________________________________________________________; </a:t>
            </a:r>
          </a:p>
          <a:p>
            <a:pPr eaLnBrk="1" hangingPunct="1"/>
            <a:r>
              <a:rPr lang="ru-RU" sz="1200" smtClean="0"/>
              <a:t>- функциональных обязанностей должностного лица учреждения, ответственного за выполнение мероприятий по антитеррористической защите </a:t>
            </a:r>
            <a:r>
              <a:rPr lang="ru-RU" sz="1200" b="1" smtClean="0"/>
              <a:t>имееся </a:t>
            </a:r>
            <a:r>
              <a:rPr lang="ru-RU" sz="1200" u="sng" smtClean="0"/>
              <a:t>_____________________________________________________________________; </a:t>
            </a:r>
            <a:endParaRPr lang="ru-RU" sz="1200" smtClean="0"/>
          </a:p>
          <a:p>
            <a:pPr eaLnBrk="1" hangingPunct="1"/>
            <a:r>
              <a:rPr lang="ru-RU" sz="1200" smtClean="0"/>
              <a:t>- должностные обязанности сотрудника, осуществляющего охрану </a:t>
            </a:r>
            <a:r>
              <a:rPr lang="ru-RU" sz="1200" b="1" u="sng" smtClean="0"/>
              <a:t>имееся </a:t>
            </a:r>
            <a:r>
              <a:rPr lang="ru-RU" sz="1200" smtClean="0"/>
              <a:t>______________________________________.</a:t>
            </a:r>
          </a:p>
          <a:p>
            <a:pPr eaLnBrk="1" hangingPunct="1"/>
            <a:endParaRPr lang="ru-RU" sz="120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  <a:br>
              <a:rPr lang="ru-RU" sz="1400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(Акт комиссионной проверки)</a:t>
            </a:r>
            <a:endParaRPr lang="ru-RU" sz="1400" smtClean="0"/>
          </a:p>
        </p:txBody>
      </p:sp>
      <p:sp>
        <p:nvSpPr>
          <p:cNvPr id="512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000" b="1" smtClean="0"/>
              <a:t>3. Наличие и состояние на объекте: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наличие и исправность охранно-пожарной сигнализации </a:t>
            </a:r>
            <a:r>
              <a:rPr lang="ru-RU" sz="1000" b="1" u="sng" smtClean="0"/>
              <a:t>имееся , в не исправном состоянии</a:t>
            </a:r>
            <a:r>
              <a:rPr lang="ru-RU" sz="1000" u="sng" smtClean="0"/>
              <a:t>__________________;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исправность систем наружного и внутреннего противопожарного водоснабжения</a:t>
            </a:r>
            <a:r>
              <a:rPr lang="ru-RU" sz="1000" u="sng" smtClean="0"/>
              <a:t> </a:t>
            </a:r>
            <a:r>
              <a:rPr lang="ru-RU" sz="1000" b="1" u="sng" smtClean="0"/>
              <a:t>не имееся </a:t>
            </a:r>
            <a:r>
              <a:rPr lang="ru-RU" sz="1000" smtClean="0"/>
              <a:t>__________________;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укомплектованность пожарных кранов </a:t>
            </a:r>
            <a:r>
              <a:rPr lang="ru-RU" sz="1000" b="1" u="sng" smtClean="0"/>
              <a:t>не укомплектовано</a:t>
            </a:r>
            <a:r>
              <a:rPr lang="ru-RU" sz="1000" smtClean="0"/>
              <a:t>_______________________________________________;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наличие первичных средств пожаротушения _</a:t>
            </a:r>
            <a:r>
              <a:rPr lang="ru-RU" sz="1000" b="1" u="sng" smtClean="0"/>
              <a:t>имееся </a:t>
            </a:r>
            <a:r>
              <a:rPr lang="ru-RU" sz="1000" smtClean="0"/>
              <a:t>_____________________________________________________;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укомплектованность средствами индивидуальной защиты, средствами оказания первой медицинской помощи </a:t>
            </a:r>
            <a:r>
              <a:rPr lang="ru-RU" sz="1000" b="1" u="sng" smtClean="0"/>
              <a:t>средствами индивидуальной защиты – нет; имеется медицинский кабинет;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наличие резерва медикаментов, перевязочных материалов на случай ликвидации медико-санитарных последствий ЧС </a:t>
            </a:r>
            <a:r>
              <a:rPr lang="ru-RU" sz="1000" b="1" u="sng" smtClean="0"/>
              <a:t>нет;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4. Организация охраны объекта.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параметры охраняемой территории</a:t>
            </a:r>
            <a:r>
              <a:rPr lang="ru-RU" sz="1000" b="1" u="sng" smtClean="0"/>
              <a:t>:_ _</a:t>
            </a:r>
            <a:r>
              <a:rPr lang="ru-RU" sz="1000" b="1" u="sng" smtClean="0">
                <a:latin typeface="Arial" charset="0"/>
              </a:rPr>
              <a:t>6225</a:t>
            </a:r>
            <a:r>
              <a:rPr lang="ru-RU" sz="1000" b="1" u="sng" smtClean="0"/>
              <a:t> кв.м. ______________________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                                                                                        (площадь (кв. м), периметр (м)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инженерные заграждения </a:t>
            </a:r>
            <a:r>
              <a:rPr lang="ru-RU" sz="1000" b="1" u="sng" smtClean="0"/>
              <a:t>каменная, частичная сетка рабица____________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(конструкция и параметры, в т.ч. высота (м), общая протяженность (м) ограждения)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инженерно-технические средства охранной, пожарной и тревожной сигнализации, их характеристика: </a:t>
            </a:r>
            <a:r>
              <a:rPr lang="ru-RU" sz="1000" b="1" u="sng" smtClean="0"/>
              <a:t>не имеется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состояние распашных внутренних металлических решеток на окнах </a:t>
            </a:r>
            <a:r>
              <a:rPr lang="ru-RU" sz="1000" b="1" u="sng" smtClean="0"/>
              <a:t>нет;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Наличие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-кнопки экстренного вызова полиции (организации, осуществляющей охрану объекта) не </a:t>
            </a:r>
            <a:r>
              <a:rPr lang="ru-RU" sz="1000" b="1" u="sng" smtClean="0"/>
              <a:t>имеется</a:t>
            </a:r>
            <a:r>
              <a:rPr lang="ru-RU" sz="1000" smtClean="0"/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телефона с автоматическим определителем номера звонившего абонента </a:t>
            </a:r>
            <a:r>
              <a:rPr lang="ru-RU" sz="1000" b="1" u="sng" smtClean="0"/>
              <a:t>не имеется</a:t>
            </a:r>
            <a:r>
              <a:rPr lang="ru-RU" sz="1000" smtClean="0"/>
              <a:t>__________________________;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средств оповещения не </a:t>
            </a:r>
            <a:r>
              <a:rPr lang="ru-RU" sz="1000" b="1" u="sng" smtClean="0"/>
              <a:t>имеется;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переносных и стационарных металлообнаружителей </a:t>
            </a:r>
            <a:r>
              <a:rPr lang="ru-RU" sz="1000" b="1" u="sng" smtClean="0"/>
              <a:t>нет</a:t>
            </a:r>
            <a:r>
              <a:rPr lang="ru-RU" sz="1000" smtClean="0"/>
              <a:t>_____________________________________________;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- систем видеонаблюдения (сколько), их эффективность </a:t>
            </a:r>
            <a:r>
              <a:rPr lang="ru-RU" sz="1000" b="1" u="sng" smtClean="0"/>
              <a:t> имеется;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smtClean="0"/>
              <a:t>                                                                           4.1. Система охраны объекта: 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Организационная основа охраны (</a:t>
            </a:r>
            <a:r>
              <a:rPr lang="ru-RU" sz="1000" b="1" smtClean="0"/>
              <a:t>подразделение отдела вневедомственной охраны </a:t>
            </a:r>
            <a:r>
              <a:rPr lang="ru-RU" sz="1000" smtClean="0"/>
              <a:t>территориального ОВД, ведомственная охрана, служба безопасности, частная охранная организация, </a:t>
            </a:r>
            <a:r>
              <a:rPr lang="ru-RU" sz="1000" b="1" u="sng" smtClean="0"/>
              <a:t>сторожа </a:t>
            </a:r>
            <a:r>
              <a:rPr lang="ru-RU" sz="1000" smtClean="0"/>
              <a:t>и др.)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Наименование организации, осуществляющей охранную деятельность </a:t>
            </a:r>
            <a:r>
              <a:rPr lang="ru-RU" sz="1000" b="1" u="sng" smtClean="0"/>
              <a:t>сторож</a:t>
            </a:r>
            <a:r>
              <a:rPr lang="ru-RU" sz="1000" smtClean="0"/>
              <a:t>_____________________________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smtClean="0"/>
              <a:t>Количество сотрудников охраны, постов, режим несения службы </a:t>
            </a:r>
            <a:r>
              <a:rPr lang="ru-RU" sz="1000" b="1" u="sng" smtClean="0"/>
              <a:t>круглосуточно сторож с 19-00 до 8-00, с 8-00 до 16-00</a:t>
            </a:r>
            <a:endParaRPr 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sz="1000" b="1" u="sng" smtClean="0"/>
              <a:t>уборщик служебных помещений, с 16-00 до 18-00 администрация МКОУ.</a:t>
            </a:r>
            <a:r>
              <a:rPr lang="ru-RU" sz="1000" smtClean="0"/>
              <a:t>________ </a:t>
            </a:r>
          </a:p>
          <a:p>
            <a:pPr eaLnBrk="1" hangingPunct="1">
              <a:lnSpc>
                <a:spcPct val="80000"/>
              </a:lnSpc>
            </a:pPr>
            <a:endParaRPr lang="ru-RU" sz="100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Мочохская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(Акт комиссионной проверки)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4.2. Средства охраны </a:t>
            </a:r>
            <a:r>
              <a:rPr lang="ru-RU" dirty="0" smtClean="0"/>
              <a:t>(в соответствии с действующим законодательством):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 защитные средства (тип, количество)</a:t>
            </a:r>
            <a:r>
              <a:rPr lang="ru-RU" dirty="0" err="1" smtClean="0"/>
              <a:t>__</a:t>
            </a:r>
            <a:r>
              <a:rPr lang="ru-RU" b="1" u="sng" dirty="0" err="1" smtClean="0"/>
              <a:t>нет</a:t>
            </a:r>
            <a:r>
              <a:rPr lang="ru-RU" dirty="0" err="1" smtClean="0"/>
              <a:t>__________________________________________________________</a:t>
            </a:r>
            <a:r>
              <a:rPr lang="ru-RU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-специальные средства (тип, количество)</a:t>
            </a:r>
            <a:r>
              <a:rPr lang="ru-RU" dirty="0" err="1" smtClean="0"/>
              <a:t>_</a:t>
            </a:r>
            <a:r>
              <a:rPr lang="ru-RU" b="1" u="sng" dirty="0" err="1" smtClean="0"/>
              <a:t>нет</a:t>
            </a:r>
            <a:r>
              <a:rPr lang="ru-RU" dirty="0" err="1" smtClean="0"/>
              <a:t>_________________________________________________________</a:t>
            </a:r>
            <a:r>
              <a:rPr lang="ru-RU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5. Организация пропускного режима.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 наличие положения по организации пропускного режима </a:t>
            </a:r>
            <a:r>
              <a:rPr lang="ru-RU" dirty="0" err="1" smtClean="0"/>
              <a:t>_</a:t>
            </a:r>
            <a:r>
              <a:rPr lang="ru-RU" b="1" u="sng" dirty="0" err="1" smtClean="0"/>
              <a:t>не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имеется</a:t>
            </a:r>
            <a:r>
              <a:rPr lang="ru-RU" dirty="0" err="1" smtClean="0"/>
              <a:t>______________________________________</a:t>
            </a:r>
            <a:r>
              <a:rPr lang="ru-RU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 наличие журналов учета </a:t>
            </a:r>
            <a:r>
              <a:rPr lang="ru-RU" dirty="0" err="1" smtClean="0"/>
              <a:t>посетителей_______</a:t>
            </a:r>
            <a:r>
              <a:rPr lang="ru-RU" dirty="0" smtClean="0"/>
              <a:t> </a:t>
            </a:r>
            <a:r>
              <a:rPr lang="ru-RU" b="1" u="sng" dirty="0" smtClean="0"/>
              <a:t>имеется </a:t>
            </a:r>
            <a:r>
              <a:rPr lang="ru-RU" dirty="0" smtClean="0"/>
              <a:t>_______________________________________________________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 контроль за помещениями учреждения, сданными в аренду (фирмам, их наименование, частным лицам, профиль деятельности) </a:t>
            </a:r>
            <a:r>
              <a:rPr lang="ru-RU" b="1" u="sng" dirty="0" smtClean="0"/>
              <a:t>помещения в аренду не сдаются;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 обеспечение контроля за производством ремонтных и других видов работ, проверки рабочих о наличии у них регистрации, информирование правоохранительных органов _ </a:t>
            </a:r>
            <a:r>
              <a:rPr lang="ru-RU" b="1" u="sng" dirty="0" err="1" smtClean="0"/>
              <a:t>проводится_</a:t>
            </a:r>
            <a:r>
              <a:rPr lang="ru-RU" dirty="0" err="1" smtClean="0"/>
              <a:t>_____________________________________</a:t>
            </a:r>
            <a:r>
              <a:rPr lang="ru-RU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 проведение проверок на предмет обнаружения бесхозных вещей и предметов на объекте или в непосредственной близости от </a:t>
            </a:r>
            <a:r>
              <a:rPr lang="ru-RU" dirty="0" err="1" smtClean="0"/>
              <a:t>него__</a:t>
            </a:r>
            <a:r>
              <a:rPr lang="ru-RU" dirty="0" smtClean="0"/>
              <a:t> </a:t>
            </a:r>
            <a:r>
              <a:rPr lang="ru-RU" b="1" u="sng" dirty="0" smtClean="0"/>
              <a:t>проводится_</a:t>
            </a:r>
            <a:r>
              <a:rPr lang="ru-RU" dirty="0" smtClean="0"/>
              <a:t>_________________________________________________________________________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 обеспечение контроля за вносимыми (ввозимыми) на территорию объекта грузами и предметами ручной клади, своевременным вывозом твердых бытовых </a:t>
            </a:r>
            <a:r>
              <a:rPr lang="ru-RU" dirty="0" err="1" smtClean="0"/>
              <a:t>отходов___</a:t>
            </a:r>
            <a:r>
              <a:rPr lang="ru-RU" dirty="0" smtClean="0"/>
              <a:t> </a:t>
            </a:r>
            <a:r>
              <a:rPr lang="ru-RU" b="1" u="sng" dirty="0" err="1" smtClean="0"/>
              <a:t>проводится_</a:t>
            </a:r>
            <a:r>
              <a:rPr lang="ru-RU" dirty="0" err="1" smtClean="0"/>
              <a:t>____________________________________________</a:t>
            </a:r>
            <a:r>
              <a:rPr lang="ru-RU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 ежедневное проведение проверок подвалов, чердаков, подсобных </a:t>
            </a:r>
            <a:r>
              <a:rPr lang="ru-RU" dirty="0" err="1" smtClean="0"/>
              <a:t>помещений_</a:t>
            </a:r>
            <a:r>
              <a:rPr lang="ru-RU" dirty="0" smtClean="0"/>
              <a:t> </a:t>
            </a:r>
            <a:r>
              <a:rPr lang="ru-RU" b="1" u="sng" dirty="0" err="1" smtClean="0"/>
              <a:t>проводится_</a:t>
            </a:r>
            <a:r>
              <a:rPr lang="ru-RU" dirty="0" err="1" smtClean="0"/>
              <a:t>______________________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-осуществление контроля за их закрытием и опечатыванием _ </a:t>
            </a:r>
            <a:r>
              <a:rPr lang="ru-RU" b="1" u="sng" dirty="0" err="1" smtClean="0"/>
              <a:t>проводится_</a:t>
            </a:r>
            <a:r>
              <a:rPr lang="ru-RU" dirty="0" err="1" smtClean="0"/>
              <a:t>______________________________________</a:t>
            </a:r>
            <a:r>
              <a:rPr lang="ru-RU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 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 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6. Оценка состояния антитеррористической защищенности МКОУ.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Выводы комиссии: </a:t>
            </a:r>
            <a:r>
              <a:rPr lang="ru-RU" dirty="0" smtClean="0"/>
              <a:t>Присвоить объекту </a:t>
            </a:r>
            <a:r>
              <a:rPr lang="ru-RU" b="1" dirty="0" smtClean="0"/>
              <a:t>3 </a:t>
            </a:r>
            <a:r>
              <a:rPr lang="ru-RU" dirty="0" smtClean="0"/>
              <a:t>категорию опасности.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Предложения по усилению антитеррористической защищенности объекта с учетом присвоения ей 3 категории опасности: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u="sng" dirty="0" smtClean="0"/>
              <a:t>Привести документацию объекта в соответствие с требованиями, предъявляемыми ко третьей категории объектов (территорий), согласно Постановлению Правительства РФ от 7.10.2017 года №1235. При наличии финансирования повысить уровень безопасности, используя новейшие инженерно - технические средства охраны.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 - разработка планов эвакуации работников, обучающихся и иных лиц, находящихся на объекте (территории), в случае получения информации об угрозе совершения или о совершении террористического акта;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 -  назначение должностных лиц, ответственных за проведение мероприятий по обеспечению антитеррористической защищенности объектов (территорий) и организацию взаимодействия с территориальными органами безопасности, территориальными органами Министерства внутренних дел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8313" y="333375"/>
            <a:ext cx="8229600" cy="1143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(Акт комиссионной проверки)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647700"/>
          </a:xfrm>
        </p:spPr>
        <p:txBody>
          <a:bodyPr/>
          <a:lstStyle/>
          <a:p>
            <a:pPr eaLnBrk="1" hangingPunct="1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  <a:br>
              <a:rPr lang="ru-RU" sz="1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(Акт комиссионной проверки)</a:t>
            </a:r>
            <a:br>
              <a:rPr lang="ru-RU" sz="1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smtClean="0"/>
          </a:p>
        </p:txBody>
      </p:sp>
      <p:pic>
        <p:nvPicPr>
          <p:cNvPr id="53250" name="Picture 3" descr="Scan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908050"/>
            <a:ext cx="6624638" cy="579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Scan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88913"/>
            <a:ext cx="77724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69" name="Group 61"/>
          <p:cNvGraphicFramePr>
            <a:graphicFrameLocks noGrp="1"/>
          </p:cNvGraphicFramePr>
          <p:nvPr/>
        </p:nvGraphicFramePr>
        <p:xfrm>
          <a:off x="179388" y="901700"/>
          <a:ext cx="8785225" cy="5662613"/>
        </p:xfrm>
        <a:graphic>
          <a:graphicData uri="http://schemas.openxmlformats.org/drawingml/2006/table">
            <a:tbl>
              <a:tblPr/>
              <a:tblGrid>
                <a:gridCol w="525462"/>
                <a:gridCol w="5811838"/>
                <a:gridCol w="2447925"/>
              </a:tblGrid>
              <a:tr h="569913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Паспорт безопасности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Условные обозначения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7-8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 расположения объекта на местности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эвакуации 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 объекта на территории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 защищенности, исходя из рисков возникновения ЧС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15-16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17-22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 комиссионной проверки</a:t>
                      </a: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24-34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467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</a:p>
        </p:txBody>
      </p:sp>
      <p:sp>
        <p:nvSpPr>
          <p:cNvPr id="17470" name="Text Box 62"/>
          <p:cNvSpPr txBox="1">
            <a:spLocks noChangeArrowheads="1"/>
          </p:cNvSpPr>
          <p:nvPr/>
        </p:nvSpPr>
        <p:spPr bwMode="auto">
          <a:xfrm>
            <a:off x="7308850" y="61658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Scan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46075"/>
            <a:ext cx="7513637" cy="651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906463"/>
          <a:ext cx="9144000" cy="5932487"/>
        </p:xfrm>
        <a:graphic>
          <a:graphicData uri="http://schemas.openxmlformats.org/drawingml/2006/table">
            <a:tbl>
              <a:tblPr/>
              <a:tblGrid>
                <a:gridCol w="314325"/>
                <a:gridCol w="1219200"/>
                <a:gridCol w="614363"/>
                <a:gridCol w="412750"/>
                <a:gridCol w="452437"/>
                <a:gridCol w="230188"/>
                <a:gridCol w="374650"/>
                <a:gridCol w="611187"/>
                <a:gridCol w="1639888"/>
                <a:gridCol w="633412"/>
                <a:gridCol w="379413"/>
                <a:gridCol w="442912"/>
                <a:gridCol w="746125"/>
                <a:gridCol w="1073150"/>
              </a:tblGrid>
              <a:tr h="1714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714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ОПУ: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3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территориальные органы: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9 от 18.02.2016г.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Психологическая служба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 МЧС России по РД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№525 от 20.09.2011г.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силы и средства ликвидации ЧС: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МЧС России: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Минздрав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повседневного управления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Оперативный дежурный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РД «ДЦМК»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ОПУ ВСМК: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ОПУ: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Территориальные органы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3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дежурный тер.фонда ОМС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территориальные органы: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Силы и средства ликвидации ЧС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силы и средства ликвидации ЧС: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Минздрав России: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Минприроды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повседневного управления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ОПУ: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Территориальные органы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территориальные органы: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Силы и средства ликвидации ЧС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силы и средства ликвидации ЧС: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№ 292 от 30.07.2010г.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Минприроды России: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Минкомсвязь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повседневного управления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ОПУ: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Территориальные органы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территориальные органы: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Силы и средства ликвидации ЧС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силы и средства ликвидации ЧС: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Минкомсвязь России: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Минтранс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повседневного управления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ОПУ: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Территориальные органы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территориальные органы: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Силы и средства ликвидации ЧС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силы и средства ликвидации ЧС: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Минтранс России: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7075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06463"/>
          <a:ext cx="9144000" cy="5943600"/>
        </p:xfrm>
        <a:graphic>
          <a:graphicData uri="http://schemas.openxmlformats.org/drawingml/2006/table">
            <a:tbl>
              <a:tblPr/>
              <a:tblGrid>
                <a:gridCol w="312738"/>
                <a:gridCol w="1217612"/>
                <a:gridCol w="614363"/>
                <a:gridCol w="411162"/>
                <a:gridCol w="452438"/>
                <a:gridCol w="228600"/>
                <a:gridCol w="377825"/>
                <a:gridCol w="622300"/>
                <a:gridCol w="1636712"/>
                <a:gridCol w="633413"/>
                <a:gridCol w="377825"/>
                <a:gridCol w="442912"/>
                <a:gridCol w="744538"/>
                <a:gridCol w="1071562"/>
              </a:tblGrid>
              <a:tr h="2476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47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Дежурный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ОПУ: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Территориальные органы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Дежурные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территориальные органы: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Силы и средства ликвидации ЧС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общественного правопорядка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ГИБДД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силы и средства ликвидации ЧС: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МВД России: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ФП РСЧС: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1238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Координационные органы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КЧС и ОПБ субъекта: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ПП РД №346 от 23.11.2016г.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ЕДДС: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Силы и средства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6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за силы и средства ликвидации ЧС субъекта:</a:t>
                      </a: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57872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Приказ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« О создании комиссии по выявлению антитеррористической защищенности школы»</a:t>
            </a:r>
            <a:endParaRPr lang="ru-RU" sz="23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58371" name="Text Box 115"/>
          <p:cNvSpPr txBox="1">
            <a:spLocks noChangeArrowheads="1"/>
          </p:cNvSpPr>
          <p:nvPr/>
        </p:nvSpPr>
        <p:spPr bwMode="auto">
          <a:xfrm>
            <a:off x="8532813" y="0"/>
            <a:ext cx="51435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298" tIns="32649" rIns="65298" bIns="32649">
            <a:spAutoFit/>
          </a:bodyPr>
          <a:lstStyle/>
          <a:p>
            <a:pPr algn="r" defTabSz="1279525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3" descr="Sc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765175"/>
            <a:ext cx="626427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42" name="Picture 4" descr="заставка-1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15888"/>
            <a:ext cx="9036050" cy="6553200"/>
          </a:xfrm>
        </p:spPr>
      </p:pic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684213" y="2971800"/>
            <a:ext cx="7704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Раздел  № 5</a:t>
            </a:r>
          </a:p>
          <a:p>
            <a:pPr>
              <a:defRPr/>
            </a:pPr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РИСКИ ВОЗНИКНОВЕНИЯ ТЕХНОГЕННЫХ ПОЖАРОВ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>
                <a:solidFill>
                  <a:srgbClr val="000000"/>
                </a:solidFill>
                <a:latin typeface="Arial" charset="0"/>
              </a:rPr>
              <a:t>ПАСПОРТ ОБЪЕКТА МИНИСТЕРСТВА ОБРАЗОВАНИЯ РД</a:t>
            </a:r>
            <a:br>
              <a:rPr lang="ru-RU" sz="1400" smtClean="0">
                <a:solidFill>
                  <a:srgbClr val="000000"/>
                </a:solidFill>
                <a:latin typeface="Arial" charset="0"/>
              </a:rPr>
            </a:br>
            <a:r>
              <a:rPr lang="ru-RU" sz="1400" u="sng" smtClean="0">
                <a:solidFill>
                  <a:srgbClr val="000000"/>
                </a:solidFill>
                <a:latin typeface="Arial" charset="0"/>
              </a:rPr>
              <a:t>МКОУ «Ново-Буцринская  СОШ»</a:t>
            </a:r>
            <a:br>
              <a:rPr lang="ru-RU" sz="1400" u="sng" smtClean="0">
                <a:solidFill>
                  <a:srgbClr val="000000"/>
                </a:solidFill>
                <a:latin typeface="Arial" charset="0"/>
              </a:rPr>
            </a:br>
            <a:r>
              <a:rPr lang="ru-RU" sz="1400" smtClean="0">
                <a:solidFill>
                  <a:srgbClr val="0000FF"/>
                </a:solidFill>
                <a:latin typeface="Arial" charset="0"/>
              </a:rPr>
              <a:t>(схема расстановки сил и средств)</a:t>
            </a:r>
            <a:br>
              <a:rPr lang="ru-RU" sz="1400" smtClean="0">
                <a:solidFill>
                  <a:srgbClr val="0000FF"/>
                </a:solidFill>
                <a:latin typeface="Arial" charset="0"/>
              </a:rPr>
            </a:br>
            <a:endParaRPr lang="ru-RU" sz="1400" smtClean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2467" name="Picture 4" descr="Scan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914400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600" b="1" smtClean="0">
                <a:solidFill>
                  <a:schemeClr val="tx2"/>
                </a:solidFill>
              </a:rPr>
              <a:t>Паспорт объекта министерства образования РД</a:t>
            </a:r>
            <a:br>
              <a:rPr lang="ru-RU" sz="1600" b="1" smtClean="0">
                <a:solidFill>
                  <a:schemeClr val="tx2"/>
                </a:solidFill>
              </a:rPr>
            </a:br>
            <a:r>
              <a:rPr lang="ru-RU" sz="1600" b="1" smtClean="0">
                <a:solidFill>
                  <a:schemeClr val="tx2"/>
                </a:solidFill>
              </a:rPr>
              <a:t>МКОУ «</a:t>
            </a:r>
            <a:r>
              <a:rPr lang="ru-RU" sz="1600" b="1" smtClean="0">
                <a:solidFill>
                  <a:schemeClr val="tx2"/>
                </a:solidFill>
                <a:latin typeface="Arial" charset="0"/>
              </a:rPr>
              <a:t>Ново-Буцринская </a:t>
            </a:r>
            <a:r>
              <a:rPr lang="ru-RU" sz="1600" b="1" smtClean="0">
                <a:solidFill>
                  <a:schemeClr val="tx2"/>
                </a:solidFill>
              </a:rPr>
              <a:t> СОШ»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8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900" b="1" smtClean="0"/>
              <a:t>ПАСПОРТ БЕЗОПАСНОСТИ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u="sng" smtClean="0"/>
              <a:t>Муниципального казенного общеобразовательного учреждения </a:t>
            </a:r>
            <a:r>
              <a:rPr lang="ru-RU" sz="900" u="sng" smtClean="0">
                <a:latin typeface="Arial" charset="0"/>
              </a:rPr>
              <a:t>Ново-Буцринская </a:t>
            </a:r>
            <a:r>
              <a:rPr lang="ru-RU" sz="900" u="sng" smtClean="0"/>
              <a:t> СОШ</a:t>
            </a:r>
            <a:r>
              <a:rPr lang="ru-RU" sz="900" smtClean="0"/>
              <a:t>                    (наименование объекта (территории)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/>
              <a:t>селения </a:t>
            </a:r>
            <a:r>
              <a:rPr lang="ru-RU" sz="900" u="sng" smtClean="0">
                <a:latin typeface="Arial" charset="0"/>
              </a:rPr>
              <a:t> Буцра </a:t>
            </a:r>
            <a:r>
              <a:rPr lang="ru-RU" sz="900" u="sng" smtClean="0"/>
              <a:t> Хунзахского района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(наименование населенного пункта)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2018г.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900" b="1" u="sng" smtClean="0"/>
              <a:t>I. Общие сведения об объекте (территории)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/>
              <a:t>Отдел образовании Администрации МР «Хунзахский» адрес с.Хунзах телефон, факс 8(87233)2-22-01/67-43-63 </a:t>
            </a:r>
            <a:r>
              <a:rPr lang="en-US" sz="900" u="sng" smtClean="0"/>
              <a:t>E</a:t>
            </a:r>
            <a:r>
              <a:rPr lang="ru-RU" sz="900" u="sng" smtClean="0"/>
              <a:t>-</a:t>
            </a:r>
            <a:r>
              <a:rPr lang="en-US" sz="900" u="sng" smtClean="0"/>
              <a:t>mail</a:t>
            </a:r>
            <a:r>
              <a:rPr lang="ru-RU" sz="900" u="sng" smtClean="0"/>
              <a:t>:</a:t>
            </a:r>
            <a:r>
              <a:rPr lang="ru-RU" sz="900" smtClean="0"/>
              <a:t> </a:t>
            </a:r>
            <a:r>
              <a:rPr lang="ru-RU" sz="900" u="sng" smtClean="0">
                <a:hlinkClick r:id="rId3"/>
              </a:rPr>
              <a:t>glava@khunzakh.ru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(наименование вышестоящей организации по принадлежности, наименование,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адрес, телефон, факс, адрес электронной почты органа (организации),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являющегося правообладателем объекта (территории)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/>
              <a:t>селения </a:t>
            </a:r>
            <a:r>
              <a:rPr lang="ru-RU" sz="900" u="sng" smtClean="0">
                <a:latin typeface="Arial" charset="0"/>
              </a:rPr>
              <a:t>Буцра </a:t>
            </a:r>
            <a:r>
              <a:rPr lang="ru-RU" sz="900" u="sng" smtClean="0"/>
              <a:t> Хунзахского района тел.</a:t>
            </a:r>
            <a:r>
              <a:rPr lang="en-US" sz="900" u="sng" smtClean="0"/>
              <a:t>89</a:t>
            </a:r>
            <a:r>
              <a:rPr lang="ru-RU" sz="900" u="sng" smtClean="0">
                <a:latin typeface="Arial" charset="0"/>
              </a:rPr>
              <a:t>034696354</a:t>
            </a:r>
            <a:r>
              <a:rPr lang="ru-RU" sz="900" u="sng" smtClean="0"/>
              <a:t>  </a:t>
            </a:r>
            <a:r>
              <a:rPr lang="en-US" sz="900" u="sng" smtClean="0"/>
              <a:t>E</a:t>
            </a:r>
            <a:r>
              <a:rPr lang="ru-RU" sz="900" u="sng" smtClean="0"/>
              <a:t>-</a:t>
            </a:r>
            <a:r>
              <a:rPr lang="en-US" sz="900" u="sng" smtClean="0"/>
              <a:t>mail</a:t>
            </a:r>
            <a:r>
              <a:rPr lang="ru-RU" sz="900" u="sng" smtClean="0"/>
              <a:t>:</a:t>
            </a:r>
            <a:r>
              <a:rPr lang="en-US" sz="900" u="sng" smtClean="0"/>
              <a:t>nbutsra</a:t>
            </a:r>
            <a:r>
              <a:rPr lang="ru-RU" sz="900" u="sng" smtClean="0"/>
              <a:t>2008@</a:t>
            </a:r>
            <a:r>
              <a:rPr lang="en-US" sz="900" u="sng" smtClean="0"/>
              <a:t>yandex</a:t>
            </a:r>
            <a:r>
              <a:rPr lang="ru-RU" sz="900" u="sng" smtClean="0"/>
              <a:t>.</a:t>
            </a:r>
            <a:r>
              <a:rPr lang="en-US" sz="900" u="sng" smtClean="0"/>
              <a:t>ru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(адрес объекта (территории), телефон, факс, электронная почта)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/>
              <a:t>Образовательный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(основной вид деятельности органа (организации), являющегося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правообладателем объекта (территории)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/>
              <a:t>третья 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(категория опасности объекта (территории)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>
                <a:latin typeface="Arial" charset="0"/>
              </a:rPr>
              <a:t>1700  </a:t>
            </a:r>
            <a:r>
              <a:rPr lang="ru-RU" sz="900" u="sng" smtClean="0"/>
              <a:t>кв. м.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(общая площадь объекта (территории), кв. метров, протяженность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периметра, метров)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/>
              <a:t>№ Ш-</a:t>
            </a:r>
            <a:r>
              <a:rPr lang="ru-RU" sz="900" u="sng" smtClean="0">
                <a:latin typeface="Arial" charset="0"/>
              </a:rPr>
              <a:t>32</a:t>
            </a:r>
            <a:r>
              <a:rPr lang="ru-RU" sz="900" u="sng" smtClean="0"/>
              <a:t>, дата выдачи </a:t>
            </a:r>
            <a:r>
              <a:rPr lang="ru-RU" sz="900" u="sng" smtClean="0">
                <a:latin typeface="Arial" charset="0"/>
              </a:rPr>
              <a:t>30 </a:t>
            </a:r>
            <a:r>
              <a:rPr lang="ru-RU" sz="900" u="sng" smtClean="0"/>
              <a:t>.10.2000.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(свидетельство о государственной регистрации права на пользование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земельным участком и свидетельство о праве пользования объектом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недвижимости, номер и дата их выдачи)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>
                <a:latin typeface="Arial" charset="0"/>
              </a:rPr>
              <a:t>Омаров Магомед Мухумаевич </a:t>
            </a:r>
            <a:r>
              <a:rPr lang="ru-RU" sz="900" u="sng" smtClean="0"/>
              <a:t>директор ОУ сот. 89034</a:t>
            </a:r>
            <a:r>
              <a:rPr lang="ru-RU" sz="900" u="sng" smtClean="0">
                <a:latin typeface="Arial" charset="0"/>
              </a:rPr>
              <a:t>696354</a:t>
            </a:r>
            <a:r>
              <a:rPr lang="ru-RU" sz="900" u="sng" smtClean="0"/>
              <a:t> 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 (ф.и.о. должностного лица, осуществляющего непосредственное руководство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деятельностью работников на объекте (территории), служебный (мобильный)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телефон, факс, электронная почта)</a:t>
            </a:r>
          </a:p>
          <a:p>
            <a:pPr eaLnBrk="1" hangingPunct="1">
              <a:lnSpc>
                <a:spcPct val="80000"/>
              </a:lnSpc>
            </a:pPr>
            <a:r>
              <a:rPr lang="ru-RU" sz="900" u="sng" smtClean="0"/>
              <a:t>Администрация МР «Хунзахский район»_Аммаев Ш.М. </a:t>
            </a:r>
            <a:endParaRPr lang="ru-RU" sz="900" smtClean="0"/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(ф.и.о. руководителя органа (организации), являющегося правообладателем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объекта (территории), служебный (мобильный) телефон, электронная почта)</a:t>
            </a:r>
          </a:p>
          <a:p>
            <a:pPr eaLnBrk="1" hangingPunct="1">
              <a:lnSpc>
                <a:spcPct val="80000"/>
              </a:lnSpc>
            </a:pPr>
            <a:endParaRPr lang="ru-RU" sz="8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600" b="1" smtClean="0">
                <a:solidFill>
                  <a:schemeClr val="tx2"/>
                </a:solidFill>
              </a:rPr>
              <a:t>Паспорт объекта министерства образования РД</a:t>
            </a:r>
            <a:br>
              <a:rPr lang="ru-RU" sz="1600" b="1" smtClean="0">
                <a:solidFill>
                  <a:schemeClr val="tx2"/>
                </a:solidFill>
              </a:rPr>
            </a:br>
            <a:r>
              <a:rPr lang="ru-RU" sz="1600" b="1" smtClean="0">
                <a:solidFill>
                  <a:schemeClr val="tx2"/>
                </a:solidFill>
              </a:rPr>
              <a:t>МКОУ «</a:t>
            </a:r>
            <a:r>
              <a:rPr lang="ru-RU" sz="1600" b="1" smtClean="0">
                <a:solidFill>
                  <a:schemeClr val="tx2"/>
                </a:solidFill>
                <a:latin typeface="Arial" charset="0"/>
              </a:rPr>
              <a:t>Ново-Буцринская </a:t>
            </a:r>
            <a:r>
              <a:rPr lang="ru-RU" sz="1600" b="1" smtClean="0">
                <a:solidFill>
                  <a:schemeClr val="tx2"/>
                </a:solidFill>
              </a:rPr>
              <a:t> СОШ»</a:t>
            </a:r>
            <a:endParaRPr lang="ru-RU" sz="1600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500" b="1" smtClean="0"/>
              <a:t>II. Сведения о работниках объекта (территории), обучающихся и иных</a:t>
            </a:r>
            <a:endParaRPr lang="ru-RU" sz="1500" smtClean="0"/>
          </a:p>
          <a:p>
            <a:pPr eaLnBrk="1" hangingPunct="1">
              <a:lnSpc>
                <a:spcPct val="80000"/>
              </a:lnSpc>
            </a:pPr>
            <a:r>
              <a:rPr lang="ru-RU" sz="1500" b="1" smtClean="0"/>
              <a:t>лицах, находящихся на объекте (территории)</a:t>
            </a:r>
            <a:endParaRPr lang="ru-RU" sz="1500" smtClean="0"/>
          </a:p>
          <a:p>
            <a:pPr eaLnBrk="1" hangingPunct="1">
              <a:lnSpc>
                <a:spcPct val="80000"/>
              </a:lnSpc>
            </a:pPr>
            <a:r>
              <a:rPr lang="ru-RU" sz="15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500" smtClean="0"/>
              <a:t>Режим работы объекта (территории):</a:t>
            </a:r>
          </a:p>
          <a:p>
            <a:pPr eaLnBrk="1" hangingPunct="1">
              <a:lnSpc>
                <a:spcPct val="80000"/>
              </a:lnSpc>
            </a:pPr>
            <a:r>
              <a:rPr lang="ru-RU" sz="1500" u="sng" smtClean="0"/>
              <a:t>с обучающимися с 8:00 до 19:00,.</a:t>
            </a:r>
            <a:endParaRPr lang="ru-RU" sz="1500" smtClean="0"/>
          </a:p>
          <a:p>
            <a:pPr eaLnBrk="1" hangingPunct="1">
              <a:lnSpc>
                <a:spcPct val="80000"/>
              </a:lnSpc>
            </a:pPr>
            <a:r>
              <a:rPr lang="ru-RU" sz="1500" smtClean="0"/>
              <a:t>(продолжительность, начало (окончание) рабочего дня)</a:t>
            </a:r>
          </a:p>
          <a:p>
            <a:pPr eaLnBrk="1" hangingPunct="1">
              <a:lnSpc>
                <a:spcPct val="80000"/>
              </a:lnSpc>
            </a:pPr>
            <a:r>
              <a:rPr lang="ru-RU" sz="15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500" smtClean="0"/>
              <a:t>    2. Общее количество работников объекта (территории) </a:t>
            </a:r>
            <a:r>
              <a:rPr lang="ru-RU" sz="1500" u="sng" smtClean="0"/>
              <a:t>3</a:t>
            </a:r>
            <a:r>
              <a:rPr lang="ru-RU" sz="1500" u="sng" smtClean="0">
                <a:latin typeface="Arial" charset="0"/>
              </a:rPr>
              <a:t>5</a:t>
            </a:r>
            <a:r>
              <a:rPr lang="ru-RU" sz="1500" u="sng" smtClean="0"/>
              <a:t> </a:t>
            </a:r>
            <a:r>
              <a:rPr lang="ru-RU" sz="1500" smtClean="0"/>
              <a:t> (человек)</a:t>
            </a:r>
          </a:p>
          <a:p>
            <a:pPr eaLnBrk="1" hangingPunct="1">
              <a:lnSpc>
                <a:spcPct val="80000"/>
              </a:lnSpc>
            </a:pPr>
            <a:r>
              <a:rPr lang="ru-RU" sz="1500" smtClean="0"/>
              <a:t>    3. Среднее количество находящихся на объекте (территории) в течение дня работников, обучающихся и иных лиц, в том  числе  арендаторов,  лиц, осуществляющих  безвозмездное  пользование  имуществом,   находящимся на объекте     (территории),     сотрудников           охранных организаций </a:t>
            </a:r>
            <a:r>
              <a:rPr lang="ru-RU" sz="1500" u="sng" smtClean="0"/>
              <a:t>1</a:t>
            </a:r>
            <a:r>
              <a:rPr lang="ru-RU" sz="1500" u="sng" smtClean="0">
                <a:latin typeface="Arial" charset="0"/>
              </a:rPr>
              <a:t>05</a:t>
            </a:r>
            <a:r>
              <a:rPr lang="ru-RU" sz="1500" u="sng" smtClean="0"/>
              <a:t>.</a:t>
            </a:r>
            <a:r>
              <a:rPr lang="ru-RU" sz="1500" smtClean="0"/>
              <a:t> (человек)</a:t>
            </a:r>
          </a:p>
          <a:p>
            <a:pPr eaLnBrk="1" hangingPunct="1">
              <a:lnSpc>
                <a:spcPct val="80000"/>
              </a:lnSpc>
            </a:pPr>
            <a:r>
              <a:rPr lang="ru-RU" sz="1500" smtClean="0"/>
              <a:t>    4. Среднее  количество  находящихся  на  объекте     (территории) в нерабочее  время,  ночью,  в  выходные  и  праздничные  дни  работников, обучающихся и иных лиц, в том  числе  арендаторов,  лиц,  осуществляющих безвозмездное   пользование   имуществом,   находящимся       на объекте (территории), сотрудников охранных организаций </a:t>
            </a:r>
            <a:r>
              <a:rPr lang="ru-RU" sz="1500" u="sng" smtClean="0"/>
              <a:t>2.</a:t>
            </a:r>
            <a:r>
              <a:rPr lang="ru-RU" sz="1500" smtClean="0"/>
              <a:t> (человек)</a:t>
            </a:r>
          </a:p>
          <a:p>
            <a:pPr eaLnBrk="1" hangingPunct="1">
              <a:lnSpc>
                <a:spcPct val="80000"/>
              </a:lnSpc>
            </a:pPr>
            <a:endParaRPr lang="ru-RU" sz="15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8"/>
            <a:ext cx="9144000" cy="2403475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 rtlCol="0">
            <a:normAutofit/>
          </a:bodyPr>
          <a:lstStyle/>
          <a:p>
            <a:pPr defTabSz="912593" eaLnBrk="1" fontAlgn="auto" hangingPunct="1">
              <a:spcAft>
                <a:spcPts val="0"/>
              </a:spcAft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047" name="Group 5"/>
          <p:cNvGrpSpPr>
            <a:grpSpLocks/>
          </p:cNvGrpSpPr>
          <p:nvPr/>
        </p:nvGrpSpPr>
        <p:grpSpPr bwMode="auto">
          <a:xfrm>
            <a:off x="30163" y="112713"/>
            <a:ext cx="1668462" cy="1516062"/>
            <a:chOff x="373" y="1752"/>
            <a:chExt cx="1786" cy="1460"/>
          </a:xfrm>
        </p:grpSpPr>
        <p:sp>
          <p:nvSpPr>
            <p:cNvPr id="1055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5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0388"/>
              <a:endParaRPr lang="ru-RU" sz="1400">
                <a:latin typeface="Calibri" pitchFamily="34" charset="0"/>
              </a:endParaRPr>
            </a:p>
          </p:txBody>
        </p:sp>
        <p:sp>
          <p:nvSpPr>
            <p:cNvPr id="1056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57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58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59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0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1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2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3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2147483647 h 196"/>
                <a:gd name="T2" fmla="*/ 1 w 84"/>
                <a:gd name="T3" fmla="*/ 0 h 196"/>
                <a:gd name="T4" fmla="*/ 1 w 84"/>
                <a:gd name="T5" fmla="*/ 2147483647 h 196"/>
                <a:gd name="T6" fmla="*/ 1 w 84"/>
                <a:gd name="T7" fmla="*/ 2147483647 h 196"/>
                <a:gd name="T8" fmla="*/ 1 w 84"/>
                <a:gd name="T9" fmla="*/ 2147483647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 w="9525">
              <a:noFill/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4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5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6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7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8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69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70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0388"/>
              <a:endParaRPr lang="ru-RU" sz="1400">
                <a:latin typeface="Calibri" pitchFamily="34" charset="0"/>
              </a:endParaRPr>
            </a:p>
          </p:txBody>
        </p:sp>
        <p:sp>
          <p:nvSpPr>
            <p:cNvPr id="1071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72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73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1074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0388"/>
              <a:endParaRPr lang="ru-RU" sz="1400">
                <a:latin typeface="Calibri" pitchFamily="34" charset="0"/>
              </a:endParaRPr>
            </a:p>
          </p:txBody>
        </p:sp>
      </p:grpSp>
      <p:grpSp>
        <p:nvGrpSpPr>
          <p:cNvPr id="1048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1052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1428" tIns="45714" rIns="91428" bIns="45714" anchor="ctr"/>
            <a:lstStyle/>
            <a:p>
              <a:pPr defTabSz="649288"/>
              <a:endParaRPr lang="ru-RU">
                <a:latin typeface="Tahoma" pitchFamily="34" charset="0"/>
              </a:endParaRPr>
            </a:p>
          </p:txBody>
        </p:sp>
        <p:sp>
          <p:nvSpPr>
            <p:cNvPr id="1053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1428" tIns="45714" rIns="91428" bIns="45714" anchor="ctr"/>
            <a:lstStyle/>
            <a:p>
              <a:pPr defTabSz="649288"/>
              <a:endParaRPr lang="ru-RU">
                <a:latin typeface="Tahoma" pitchFamily="34" charset="0"/>
              </a:endParaRPr>
            </a:p>
          </p:txBody>
        </p:sp>
        <p:sp>
          <p:nvSpPr>
            <p:cNvPr id="1054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1428" tIns="45714" rIns="91428" bIns="45714" anchor="ctr"/>
            <a:lstStyle/>
            <a:p>
              <a:pPr defTabSz="649288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1044" name="Object 20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6150" y="0"/>
          <a:ext cx="577850" cy="828675"/>
        </p:xfrm>
        <a:graphic>
          <a:graphicData uri="http://schemas.openxmlformats.org/presentationml/2006/ole">
            <p:oleObj spid="_x0000_s1044" name="CorelDRAW" r:id="rId3" imgW="810768" imgH="950976" progId="">
              <p:embed/>
            </p:oleObj>
          </a:graphicData>
        </a:graphic>
      </p:graphicFrame>
      <p:graphicFrame>
        <p:nvGraphicFramePr>
          <p:cNvPr id="1045" name="Object 21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038" y="190500"/>
          <a:ext cx="255587" cy="285750"/>
        </p:xfrm>
        <a:graphic>
          <a:graphicData uri="http://schemas.openxmlformats.org/presentationml/2006/ole">
            <p:oleObj spid="_x0000_s1045" name="CorelDRAW" r:id="rId4" imgW="810768" imgH="950976" progId="">
              <p:embed/>
            </p:oleObj>
          </a:graphicData>
        </a:graphic>
      </p:graphicFrame>
      <p:pic>
        <p:nvPicPr>
          <p:cNvPr id="1049" name="Picture 2" descr="заставка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0" name="Text Box 97"/>
          <p:cNvSpPr txBox="1">
            <a:spLocks noChangeArrowheads="1"/>
          </p:cNvSpPr>
          <p:nvPr/>
        </p:nvSpPr>
        <p:spPr bwMode="auto">
          <a:xfrm>
            <a:off x="8629650" y="0"/>
            <a:ext cx="51435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298" tIns="32649" rIns="65298" bIns="32649">
            <a:spAutoFit/>
          </a:bodyPr>
          <a:lstStyle/>
          <a:p>
            <a:pPr algn="r" defTabSz="1279525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51"/>
          <p:cNvSpPr>
            <a:spLocks noChangeArrowheads="1"/>
          </p:cNvSpPr>
          <p:nvPr/>
        </p:nvSpPr>
        <p:spPr bwMode="auto">
          <a:xfrm>
            <a:off x="827088" y="822325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554" name="TextBox 52"/>
          <p:cNvSpPr txBox="1">
            <a:spLocks noChangeArrowheads="1"/>
          </p:cNvSpPr>
          <p:nvPr/>
        </p:nvSpPr>
        <p:spPr bwMode="auto">
          <a:xfrm>
            <a:off x="1174750" y="736600"/>
            <a:ext cx="192881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23555" name="Прямоугольник 53"/>
          <p:cNvSpPr>
            <a:spLocks noChangeArrowheads="1"/>
          </p:cNvSpPr>
          <p:nvPr/>
        </p:nvSpPr>
        <p:spPr bwMode="auto">
          <a:xfrm>
            <a:off x="827088" y="1030288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556" name="TextBox 54"/>
          <p:cNvSpPr txBox="1">
            <a:spLocks noChangeArrowheads="1"/>
          </p:cNvSpPr>
          <p:nvPr/>
        </p:nvSpPr>
        <p:spPr bwMode="auto">
          <a:xfrm>
            <a:off x="1174750" y="966788"/>
            <a:ext cx="3082925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23557" name="Прямоугольник 55"/>
          <p:cNvSpPr>
            <a:spLocks noChangeArrowheads="1"/>
          </p:cNvSpPr>
          <p:nvPr/>
        </p:nvSpPr>
        <p:spPr bwMode="auto">
          <a:xfrm>
            <a:off x="827088" y="1243013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558" name="TextBox 56"/>
          <p:cNvSpPr txBox="1">
            <a:spLocks noChangeArrowheads="1"/>
          </p:cNvSpPr>
          <p:nvPr/>
        </p:nvSpPr>
        <p:spPr bwMode="auto">
          <a:xfrm>
            <a:off x="1174750" y="1181100"/>
            <a:ext cx="24669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23559" name="Прямоугольник 51"/>
          <p:cNvSpPr>
            <a:spLocks noChangeArrowheads="1"/>
          </p:cNvSpPr>
          <p:nvPr/>
        </p:nvSpPr>
        <p:spPr bwMode="auto">
          <a:xfrm>
            <a:off x="823913" y="1447800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560" name="Прямоугольник 51"/>
          <p:cNvSpPr>
            <a:spLocks noChangeArrowheads="1"/>
          </p:cNvSpPr>
          <p:nvPr/>
        </p:nvSpPr>
        <p:spPr bwMode="auto">
          <a:xfrm>
            <a:off x="823913" y="1673225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561" name="Прямоугольник 51"/>
          <p:cNvSpPr>
            <a:spLocks noChangeArrowheads="1"/>
          </p:cNvSpPr>
          <p:nvPr/>
        </p:nvSpPr>
        <p:spPr bwMode="auto">
          <a:xfrm>
            <a:off x="823913" y="1900238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562" name="TextBox 52"/>
          <p:cNvSpPr txBox="1">
            <a:spLocks noChangeArrowheads="1"/>
          </p:cNvSpPr>
          <p:nvPr/>
        </p:nvSpPr>
        <p:spPr bwMode="auto">
          <a:xfrm>
            <a:off x="1171575" y="1363663"/>
            <a:ext cx="2795588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23563" name="TextBox 54"/>
          <p:cNvSpPr txBox="1">
            <a:spLocks noChangeArrowheads="1"/>
          </p:cNvSpPr>
          <p:nvPr/>
        </p:nvSpPr>
        <p:spPr bwMode="auto">
          <a:xfrm>
            <a:off x="1171575" y="1597025"/>
            <a:ext cx="30829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23564" name="TextBox 56"/>
          <p:cNvSpPr txBox="1">
            <a:spLocks noChangeArrowheads="1"/>
          </p:cNvSpPr>
          <p:nvPr/>
        </p:nvSpPr>
        <p:spPr bwMode="auto">
          <a:xfrm>
            <a:off x="1171575" y="1819275"/>
            <a:ext cx="28225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23565" name="Прямоугольник 51"/>
          <p:cNvSpPr>
            <a:spLocks noChangeArrowheads="1"/>
          </p:cNvSpPr>
          <p:nvPr/>
        </p:nvSpPr>
        <p:spPr bwMode="auto">
          <a:xfrm>
            <a:off x="823913" y="2117725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566" name="Прямоугольник 51"/>
          <p:cNvSpPr>
            <a:spLocks noChangeArrowheads="1"/>
          </p:cNvSpPr>
          <p:nvPr/>
        </p:nvSpPr>
        <p:spPr bwMode="auto">
          <a:xfrm>
            <a:off x="823913" y="2327275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567" name="TextBox 54"/>
          <p:cNvSpPr txBox="1">
            <a:spLocks noChangeArrowheads="1"/>
          </p:cNvSpPr>
          <p:nvPr/>
        </p:nvSpPr>
        <p:spPr bwMode="auto">
          <a:xfrm>
            <a:off x="1171575" y="2033588"/>
            <a:ext cx="3082925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23568" name="TextBox 56"/>
          <p:cNvSpPr txBox="1">
            <a:spLocks noChangeArrowheads="1"/>
          </p:cNvSpPr>
          <p:nvPr/>
        </p:nvSpPr>
        <p:spPr bwMode="auto">
          <a:xfrm>
            <a:off x="1171575" y="2255838"/>
            <a:ext cx="2822575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23569" name="Picture 60" descr="мен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88" y="2557463"/>
            <a:ext cx="265112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70" name="Text Box 61"/>
          <p:cNvSpPr txBox="1">
            <a:spLocks noChangeArrowheads="1"/>
          </p:cNvSpPr>
          <p:nvPr/>
        </p:nvSpPr>
        <p:spPr bwMode="auto">
          <a:xfrm>
            <a:off x="1089025" y="2459038"/>
            <a:ext cx="2212975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78406" tIns="89209" rIns="178406" bIns="89209">
            <a:spAutoFit/>
          </a:bodyPr>
          <a:lstStyle/>
          <a:p>
            <a:pPr defTabSz="1787525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23571" name="Text Box 55"/>
          <p:cNvSpPr txBox="1">
            <a:spLocks noChangeArrowheads="1"/>
          </p:cNvSpPr>
          <p:nvPr/>
        </p:nvSpPr>
        <p:spPr bwMode="auto">
          <a:xfrm>
            <a:off x="1136650" y="2786063"/>
            <a:ext cx="24050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659" tIns="63839" rIns="127659" bIns="63839">
            <a:spAutoFit/>
          </a:bodyPr>
          <a:lstStyle/>
          <a:p>
            <a:pPr defTabSz="1787525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23572" name="Oval 63"/>
          <p:cNvSpPr>
            <a:spLocks noChangeArrowheads="1"/>
          </p:cNvSpPr>
          <p:nvPr/>
        </p:nvSpPr>
        <p:spPr bwMode="auto">
          <a:xfrm>
            <a:off x="692150" y="3633788"/>
            <a:ext cx="461963" cy="128587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09638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3573" name="Line 59"/>
          <p:cNvSpPr>
            <a:spLocks noChangeShapeType="1"/>
          </p:cNvSpPr>
          <p:nvPr/>
        </p:nvSpPr>
        <p:spPr bwMode="auto">
          <a:xfrm>
            <a:off x="698500" y="3324225"/>
            <a:ext cx="422275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23574" name="Text Box 47"/>
          <p:cNvSpPr txBox="1">
            <a:spLocks noChangeArrowheads="1"/>
          </p:cNvSpPr>
          <p:nvPr/>
        </p:nvSpPr>
        <p:spPr bwMode="auto">
          <a:xfrm>
            <a:off x="1181100" y="3541713"/>
            <a:ext cx="25288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14" tIns="43201" rIns="86414" bIns="43201">
            <a:spAutoFit/>
          </a:bodyPr>
          <a:lstStyle/>
          <a:p>
            <a:pPr defTabSz="1212850"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23575" name="Group 99"/>
          <p:cNvGrpSpPr>
            <a:grpSpLocks/>
          </p:cNvGrpSpPr>
          <p:nvPr/>
        </p:nvGrpSpPr>
        <p:grpSpPr bwMode="auto">
          <a:xfrm>
            <a:off x="776288" y="4030663"/>
            <a:ext cx="296862" cy="168275"/>
            <a:chOff x="0" y="0"/>
            <a:chExt cx="20000" cy="20000"/>
          </a:xfrm>
        </p:grpSpPr>
        <p:sp>
          <p:nvSpPr>
            <p:cNvPr id="23747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23748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23576" name="Text Box 64"/>
          <p:cNvSpPr txBox="1">
            <a:spLocks noChangeArrowheads="1"/>
          </p:cNvSpPr>
          <p:nvPr/>
        </p:nvSpPr>
        <p:spPr bwMode="auto">
          <a:xfrm>
            <a:off x="1176338" y="3963988"/>
            <a:ext cx="11858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263" tIns="43127" rIns="86263" bIns="43127">
            <a:spAutoFit/>
          </a:bodyPr>
          <a:lstStyle/>
          <a:p>
            <a:pPr defTabSz="1787525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23577" name="Group 53"/>
          <p:cNvGrpSpPr>
            <a:grpSpLocks/>
          </p:cNvGrpSpPr>
          <p:nvPr/>
        </p:nvGrpSpPr>
        <p:grpSpPr bwMode="auto">
          <a:xfrm>
            <a:off x="581025" y="2830513"/>
            <a:ext cx="584200" cy="280987"/>
            <a:chOff x="2290" y="4020"/>
            <a:chExt cx="768" cy="218"/>
          </a:xfrm>
        </p:grpSpPr>
        <p:sp>
          <p:nvSpPr>
            <p:cNvPr id="23739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7748" tIns="17748" rIns="17748" bIns="17748"/>
            <a:lstStyle/>
            <a:p>
              <a:pPr algn="ctr" defTabSz="1276350"/>
              <a:r>
                <a:rPr lang="ru-RU" sz="800" u="sng">
                  <a:latin typeface="Calibri" pitchFamily="34" charset="0"/>
                  <a:cs typeface="Times New Roman" pitchFamily="18" charset="0"/>
                </a:rPr>
                <a:t>№12</a:t>
              </a:r>
            </a:p>
            <a:p>
              <a:pPr algn="ctr" defTabSz="1276350"/>
              <a:r>
                <a:rPr lang="ru-RU" sz="800">
                  <a:latin typeface="Calibri" pitchFamily="34" charset="0"/>
                  <a:cs typeface="Times New Roman" pitchFamily="18" charset="0"/>
                </a:rPr>
                <a:t> 150</a:t>
              </a:r>
              <a:endParaRPr lang="ru-RU" sz="2500">
                <a:latin typeface="Calibri" pitchFamily="34" charset="0"/>
                <a:cs typeface="Times New Roman" pitchFamily="18" charset="0"/>
              </a:endParaRPr>
            </a:p>
          </p:txBody>
        </p:sp>
        <p:grpSp>
          <p:nvGrpSpPr>
            <p:cNvPr id="23740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2374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127761" tIns="63881" rIns="127761" bIns="63881"/>
              <a:lstStyle/>
              <a:p>
                <a:pPr defTabSz="1276350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2374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74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744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23745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746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3578" name="Text Box 47"/>
          <p:cNvSpPr txBox="1">
            <a:spLocks noChangeArrowheads="1"/>
          </p:cNvSpPr>
          <p:nvPr/>
        </p:nvSpPr>
        <p:spPr bwMode="auto">
          <a:xfrm>
            <a:off x="1179513" y="3783013"/>
            <a:ext cx="19716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14" tIns="43201" rIns="86414" bIns="43201">
            <a:spAutoFit/>
          </a:bodyPr>
          <a:lstStyle/>
          <a:p>
            <a:pPr defTabSz="1212850"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23579" name="Oval 63"/>
          <p:cNvSpPr>
            <a:spLocks noChangeArrowheads="1"/>
          </p:cNvSpPr>
          <p:nvPr/>
        </p:nvSpPr>
        <p:spPr bwMode="auto">
          <a:xfrm>
            <a:off x="692150" y="3430588"/>
            <a:ext cx="461963" cy="127000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09638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3580" name="Text Box 47"/>
          <p:cNvSpPr txBox="1">
            <a:spLocks noChangeArrowheads="1"/>
          </p:cNvSpPr>
          <p:nvPr/>
        </p:nvSpPr>
        <p:spPr bwMode="auto">
          <a:xfrm>
            <a:off x="1177925" y="3343275"/>
            <a:ext cx="23368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14" tIns="43201" rIns="86414" bIns="43201">
            <a:spAutoFit/>
          </a:bodyPr>
          <a:lstStyle/>
          <a:p>
            <a:pPr defTabSz="1212850"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23581" name="Text Box 64"/>
          <p:cNvSpPr txBox="1">
            <a:spLocks noChangeArrowheads="1"/>
          </p:cNvSpPr>
          <p:nvPr/>
        </p:nvSpPr>
        <p:spPr bwMode="auto">
          <a:xfrm>
            <a:off x="1176338" y="3167063"/>
            <a:ext cx="24955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263" tIns="43127" rIns="86263" bIns="43127">
            <a:spAutoFit/>
          </a:bodyPr>
          <a:lstStyle/>
          <a:p>
            <a:pPr defTabSz="1787525"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23582" name="Line 499"/>
          <p:cNvSpPr>
            <a:spLocks noChangeShapeType="1"/>
          </p:cNvSpPr>
          <p:nvPr/>
        </p:nvSpPr>
        <p:spPr bwMode="auto">
          <a:xfrm>
            <a:off x="5549900" y="549116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23583" name="Line 159"/>
          <p:cNvSpPr>
            <a:spLocks noChangeShapeType="1"/>
          </p:cNvSpPr>
          <p:nvPr/>
        </p:nvSpPr>
        <p:spPr bwMode="auto">
          <a:xfrm>
            <a:off x="669925" y="4603750"/>
            <a:ext cx="436563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23584" name="Text Box 160"/>
          <p:cNvSpPr txBox="1">
            <a:spLocks noChangeArrowheads="1"/>
          </p:cNvSpPr>
          <p:nvPr/>
        </p:nvSpPr>
        <p:spPr bwMode="auto">
          <a:xfrm>
            <a:off x="1133475" y="4208463"/>
            <a:ext cx="1241425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790" tIns="63899" rIns="127790" bIns="63899">
            <a:spAutoFit/>
          </a:bodyPr>
          <a:lstStyle/>
          <a:p>
            <a:pPr defTabSz="178752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23585" name="Text Box 161"/>
          <p:cNvSpPr txBox="1">
            <a:spLocks noChangeArrowheads="1"/>
          </p:cNvSpPr>
          <p:nvPr/>
        </p:nvSpPr>
        <p:spPr bwMode="auto">
          <a:xfrm>
            <a:off x="1127125" y="4437063"/>
            <a:ext cx="13684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790" tIns="63899" rIns="127790" bIns="63899">
            <a:spAutoFit/>
          </a:bodyPr>
          <a:lstStyle/>
          <a:p>
            <a:pPr defTabSz="1787525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23586" name="Group 162"/>
          <p:cNvGrpSpPr>
            <a:grpSpLocks/>
          </p:cNvGrpSpPr>
          <p:nvPr/>
        </p:nvGrpSpPr>
        <p:grpSpPr bwMode="auto">
          <a:xfrm>
            <a:off x="708025" y="4267200"/>
            <a:ext cx="401638" cy="200025"/>
            <a:chOff x="4150" y="3838"/>
            <a:chExt cx="272" cy="91"/>
          </a:xfrm>
        </p:grpSpPr>
        <p:sp>
          <p:nvSpPr>
            <p:cNvPr id="23737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3738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23587" name="Text Box 457"/>
          <p:cNvSpPr txBox="1">
            <a:spLocks noChangeArrowheads="1"/>
          </p:cNvSpPr>
          <p:nvPr/>
        </p:nvSpPr>
        <p:spPr bwMode="auto">
          <a:xfrm>
            <a:off x="5424488" y="2462213"/>
            <a:ext cx="173037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6837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23588" name="Group 120"/>
          <p:cNvGrpSpPr>
            <a:grpSpLocks/>
          </p:cNvGrpSpPr>
          <p:nvPr/>
        </p:nvGrpSpPr>
        <p:grpSpPr bwMode="auto">
          <a:xfrm>
            <a:off x="4941888" y="2486025"/>
            <a:ext cx="204787" cy="193675"/>
            <a:chOff x="-50" y="4479"/>
            <a:chExt cx="136" cy="122"/>
          </a:xfrm>
        </p:grpSpPr>
        <p:sp>
          <p:nvSpPr>
            <p:cNvPr id="23734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19175"/>
              <a:endParaRPr lang="ru-RU" sz="2100"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3735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56" tIns="50922" rIns="101856" bIns="50922">
              <a:spAutoFit/>
            </a:bodyPr>
            <a:lstStyle/>
            <a:p>
              <a:pPr algn="ctr" defTabSz="766763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736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89" name="Rectangle 54"/>
          <p:cNvSpPr>
            <a:spLocks noChangeArrowheads="1"/>
          </p:cNvSpPr>
          <p:nvPr/>
        </p:nvSpPr>
        <p:spPr bwMode="auto">
          <a:xfrm>
            <a:off x="4884738" y="2711450"/>
            <a:ext cx="304800" cy="15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07" tIns="45705" rIns="91407" bIns="45705" anchor="ctr"/>
          <a:lstStyle/>
          <a:p>
            <a:pPr algn="ctr"/>
            <a:r>
              <a:rPr lang="ru-RU" sz="800">
                <a:latin typeface="Calibri" pitchFamily="34" charset="0"/>
              </a:rPr>
              <a:t>ПВР</a:t>
            </a:r>
          </a:p>
        </p:txBody>
      </p:sp>
      <p:sp>
        <p:nvSpPr>
          <p:cNvPr id="23590" name="Text Box 457"/>
          <p:cNvSpPr txBox="1">
            <a:spLocks noChangeArrowheads="1"/>
          </p:cNvSpPr>
          <p:nvPr/>
        </p:nvSpPr>
        <p:spPr bwMode="auto">
          <a:xfrm>
            <a:off x="5430838" y="2682875"/>
            <a:ext cx="2905125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6837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23591" name="Полилиния 115"/>
          <p:cNvSpPr>
            <a:spLocks noChangeArrowheads="1"/>
          </p:cNvSpPr>
          <p:nvPr/>
        </p:nvSpPr>
        <p:spPr bwMode="auto">
          <a:xfrm>
            <a:off x="4376738" y="2173288"/>
            <a:ext cx="200025" cy="142875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23592" name="Text Box 965"/>
          <p:cNvSpPr txBox="1">
            <a:spLocks noChangeArrowheads="1"/>
          </p:cNvSpPr>
          <p:nvPr/>
        </p:nvSpPr>
        <p:spPr bwMode="auto">
          <a:xfrm>
            <a:off x="5376863" y="2063750"/>
            <a:ext cx="31115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6111" tIns="28057" rIns="56111" bIns="28057">
            <a:spAutoFit/>
          </a:bodyPr>
          <a:lstStyle/>
          <a:p>
            <a:pPr algn="just" defTabSz="1257300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23593" name="Группа 114"/>
          <p:cNvGrpSpPr>
            <a:grpSpLocks/>
          </p:cNvGrpSpPr>
          <p:nvPr/>
        </p:nvGrpSpPr>
        <p:grpSpPr bwMode="auto">
          <a:xfrm>
            <a:off x="4654550" y="1757363"/>
            <a:ext cx="658813" cy="279400"/>
            <a:chOff x="7847002" y="5565780"/>
            <a:chExt cx="922372" cy="389682"/>
          </a:xfrm>
        </p:grpSpPr>
        <p:grpSp>
          <p:nvGrpSpPr>
            <p:cNvPr id="23730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23732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>
                  <a:latin typeface="Calibri" pitchFamily="34" charset="0"/>
                </a:endParaRPr>
              </a:p>
            </p:txBody>
          </p:sp>
          <p:sp>
            <p:nvSpPr>
              <p:cNvPr id="23733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23731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24832" tIns="24832" rIns="24832" bIns="24832">
              <a:spAutoFit/>
            </a:bodyPr>
            <a:lstStyle/>
            <a:p>
              <a:pPr algn="ctr" defTabSz="1276350"/>
              <a:r>
                <a:rPr lang="ru-RU" sz="700" u="sng">
                  <a:latin typeface="Calibri" pitchFamily="34" charset="0"/>
                  <a:cs typeface="Times New Roman" pitchFamily="18" charset="0"/>
                </a:rPr>
                <a:t>№7,9,13</a:t>
              </a:r>
            </a:p>
            <a:p>
              <a:pPr algn="ctr" defTabSz="1276350"/>
              <a:r>
                <a:rPr lang="ru-RU" sz="700">
                  <a:latin typeface="Calibri" pitchFamily="34" charset="0"/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23594" name="Text Box 965"/>
          <p:cNvSpPr txBox="1">
            <a:spLocks noChangeArrowheads="1"/>
          </p:cNvSpPr>
          <p:nvPr/>
        </p:nvSpPr>
        <p:spPr bwMode="auto">
          <a:xfrm>
            <a:off x="5367338" y="1760538"/>
            <a:ext cx="2652712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6111" tIns="28057" rIns="56111" bIns="28057">
            <a:spAutoFit/>
          </a:bodyPr>
          <a:lstStyle/>
          <a:p>
            <a:pPr defTabSz="1257300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23595" name="Группа 118"/>
          <p:cNvGrpSpPr>
            <a:grpSpLocks/>
          </p:cNvGrpSpPr>
          <p:nvPr/>
        </p:nvGrpSpPr>
        <p:grpSpPr bwMode="auto">
          <a:xfrm>
            <a:off x="4589463" y="2108200"/>
            <a:ext cx="703262" cy="271463"/>
            <a:chOff x="3186092" y="7871693"/>
            <a:chExt cx="721494" cy="382022"/>
          </a:xfrm>
        </p:grpSpPr>
        <p:sp>
          <p:nvSpPr>
            <p:cNvPr id="23727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6350"/>
              <a:r>
                <a:rPr lang="ru-RU" sz="700">
                  <a:latin typeface="Calibri" pitchFamily="34" charset="0"/>
                  <a:cs typeface="Times New Roman" pitchFamily="18" charset="0"/>
                </a:rPr>
                <a:t>       </a:t>
              </a:r>
              <a:r>
                <a:rPr lang="ru-RU" sz="700" u="sng">
                  <a:latin typeface="Calibri" pitchFamily="34" charset="0"/>
                  <a:cs typeface="Times New Roman" pitchFamily="18" charset="0"/>
                </a:rPr>
                <a:t>__13__</a:t>
              </a:r>
            </a:p>
            <a:p>
              <a:pPr defTabSz="1276350"/>
              <a:r>
                <a:rPr lang="ru-RU" sz="700">
                  <a:latin typeface="Calibri" pitchFamily="34" charset="0"/>
                  <a:cs typeface="Times New Roman" pitchFamily="18" charset="0"/>
                </a:rPr>
                <a:t>         </a:t>
              </a:r>
              <a:r>
                <a:rPr lang="en-US" sz="700">
                  <a:latin typeface="Calibri" pitchFamily="34" charset="0"/>
                  <a:cs typeface="Times New Roman" pitchFamily="18" charset="0"/>
                </a:rPr>
                <a:t>1</a:t>
              </a:r>
              <a:r>
                <a:rPr lang="ru-RU" sz="700">
                  <a:latin typeface="Calibri" pitchFamily="34" charset="0"/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23728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24832" tIns="24832" rIns="24832" bIns="24832">
              <a:spAutoFit/>
            </a:bodyPr>
            <a:lstStyle/>
            <a:p>
              <a:pPr algn="ctr" defTabSz="1276350"/>
              <a:r>
                <a:rPr lang="ru-RU" sz="1400">
                  <a:latin typeface="Calibri" pitchFamily="34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3729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24832" tIns="24832" rIns="24832" bIns="24832">
              <a:spAutoFit/>
            </a:bodyPr>
            <a:lstStyle/>
            <a:p>
              <a:pPr algn="ctr" defTabSz="1276350"/>
              <a:r>
                <a:rPr lang="ru-RU" sz="1400">
                  <a:latin typeface="Calibri" pitchFamily="34" charset="0"/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23596" name="Line 499"/>
          <p:cNvSpPr>
            <a:spLocks noChangeShapeType="1"/>
          </p:cNvSpPr>
          <p:nvPr/>
        </p:nvSpPr>
        <p:spPr bwMode="auto">
          <a:xfrm>
            <a:off x="6619875" y="617696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23597" name="Text Box 47"/>
          <p:cNvSpPr txBox="1">
            <a:spLocks noChangeArrowheads="1"/>
          </p:cNvSpPr>
          <p:nvPr/>
        </p:nvSpPr>
        <p:spPr bwMode="auto">
          <a:xfrm>
            <a:off x="1163638" y="5654675"/>
            <a:ext cx="785812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350" y="6457950"/>
            <a:ext cx="287338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99" name="Text Box 47"/>
          <p:cNvSpPr txBox="1">
            <a:spLocks noChangeArrowheads="1"/>
          </p:cNvSpPr>
          <p:nvPr/>
        </p:nvSpPr>
        <p:spPr bwMode="auto">
          <a:xfrm>
            <a:off x="1152525" y="6311900"/>
            <a:ext cx="1630363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23600" name="Text Box 47"/>
          <p:cNvSpPr txBox="1">
            <a:spLocks noChangeArrowheads="1"/>
          </p:cNvSpPr>
          <p:nvPr/>
        </p:nvSpPr>
        <p:spPr bwMode="auto">
          <a:xfrm>
            <a:off x="1163638" y="6140450"/>
            <a:ext cx="1620837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23601" name="Группа 144"/>
          <p:cNvGrpSpPr>
            <a:grpSpLocks/>
          </p:cNvGrpSpPr>
          <p:nvPr/>
        </p:nvGrpSpPr>
        <p:grpSpPr bwMode="auto">
          <a:xfrm>
            <a:off x="803275" y="6191250"/>
            <a:ext cx="217488" cy="215900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4870" y="6402388"/>
              <a:ext cx="70916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3602" name="Группа 143"/>
          <p:cNvGrpSpPr>
            <a:grpSpLocks/>
          </p:cNvGrpSpPr>
          <p:nvPr/>
        </p:nvGrpSpPr>
        <p:grpSpPr bwMode="auto">
          <a:xfrm>
            <a:off x="803275" y="5957888"/>
            <a:ext cx="215900" cy="215900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24" y="6257944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3603" name="Text Box 47"/>
          <p:cNvSpPr txBox="1">
            <a:spLocks noChangeArrowheads="1"/>
          </p:cNvSpPr>
          <p:nvPr/>
        </p:nvSpPr>
        <p:spPr bwMode="auto">
          <a:xfrm>
            <a:off x="1165225" y="5910263"/>
            <a:ext cx="1595438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275" y="5700713"/>
            <a:ext cx="215900" cy="2159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3606" name="Text Box 47"/>
          <p:cNvSpPr txBox="1">
            <a:spLocks noChangeArrowheads="1"/>
          </p:cNvSpPr>
          <p:nvPr/>
        </p:nvSpPr>
        <p:spPr bwMode="auto">
          <a:xfrm>
            <a:off x="1163638" y="5346700"/>
            <a:ext cx="1549400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23607" name="Text Box 47"/>
          <p:cNvSpPr txBox="1">
            <a:spLocks noChangeArrowheads="1"/>
          </p:cNvSpPr>
          <p:nvPr/>
        </p:nvSpPr>
        <p:spPr bwMode="auto">
          <a:xfrm>
            <a:off x="1171575" y="5010150"/>
            <a:ext cx="923925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23608" name="Group 253"/>
          <p:cNvGrpSpPr>
            <a:grpSpLocks/>
          </p:cNvGrpSpPr>
          <p:nvPr/>
        </p:nvGrpSpPr>
        <p:grpSpPr bwMode="auto">
          <a:xfrm>
            <a:off x="733425" y="4973638"/>
            <a:ext cx="357188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3609" name="Text Box 47"/>
          <p:cNvSpPr txBox="1">
            <a:spLocks noChangeArrowheads="1"/>
          </p:cNvSpPr>
          <p:nvPr/>
        </p:nvSpPr>
        <p:spPr bwMode="auto">
          <a:xfrm>
            <a:off x="1160463" y="4667250"/>
            <a:ext cx="123348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275" y="4708525"/>
            <a:ext cx="215900" cy="2174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3611" name="Line 499"/>
          <p:cNvSpPr>
            <a:spLocks noChangeShapeType="1"/>
          </p:cNvSpPr>
          <p:nvPr/>
        </p:nvSpPr>
        <p:spPr bwMode="auto">
          <a:xfrm>
            <a:off x="6051550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23612" name="Group 265"/>
          <p:cNvGrpSpPr>
            <a:grpSpLocks/>
          </p:cNvGrpSpPr>
          <p:nvPr/>
        </p:nvGrpSpPr>
        <p:grpSpPr bwMode="auto">
          <a:xfrm>
            <a:off x="4773613" y="1119188"/>
            <a:ext cx="503237" cy="200025"/>
            <a:chOff x="249" y="2931"/>
            <a:chExt cx="907" cy="363"/>
          </a:xfrm>
        </p:grpSpPr>
        <p:sp>
          <p:nvSpPr>
            <p:cNvPr id="23715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1225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716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7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8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9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613" name="Text Box 47"/>
          <p:cNvSpPr txBox="1">
            <a:spLocks noChangeArrowheads="1"/>
          </p:cNvSpPr>
          <p:nvPr/>
        </p:nvSpPr>
        <p:spPr bwMode="auto">
          <a:xfrm>
            <a:off x="5332413" y="1087438"/>
            <a:ext cx="23161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04" tIns="43196" rIns="86404" bIns="43196">
            <a:spAutoFit/>
          </a:bodyPr>
          <a:lstStyle/>
          <a:p>
            <a:pPr defTabSz="1212850"/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788" y="1417638"/>
            <a:ext cx="50165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788" y="1643063"/>
            <a:ext cx="498475" cy="1587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16" name="Text Box 47"/>
          <p:cNvSpPr txBox="1">
            <a:spLocks noChangeArrowheads="1"/>
          </p:cNvSpPr>
          <p:nvPr/>
        </p:nvSpPr>
        <p:spPr bwMode="auto">
          <a:xfrm>
            <a:off x="5332413" y="1306513"/>
            <a:ext cx="210978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04" tIns="43196" rIns="86404" bIns="43196">
            <a:spAutoFit/>
          </a:bodyPr>
          <a:lstStyle/>
          <a:p>
            <a:pPr defTabSz="1212850"/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23617" name="Text Box 47"/>
          <p:cNvSpPr txBox="1">
            <a:spLocks noChangeArrowheads="1"/>
          </p:cNvSpPr>
          <p:nvPr/>
        </p:nvSpPr>
        <p:spPr bwMode="auto">
          <a:xfrm>
            <a:off x="5332413" y="1530350"/>
            <a:ext cx="21113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04" tIns="43196" rIns="86404" bIns="43196">
            <a:spAutoFit/>
          </a:bodyPr>
          <a:lstStyle/>
          <a:p>
            <a:pPr defTabSz="1212850"/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3619" name="Text Box 47"/>
          <p:cNvSpPr txBox="1">
            <a:spLocks noChangeArrowheads="1"/>
          </p:cNvSpPr>
          <p:nvPr/>
        </p:nvSpPr>
        <p:spPr bwMode="auto">
          <a:xfrm>
            <a:off x="5332413" y="819150"/>
            <a:ext cx="65563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04" tIns="43196" rIns="86404" bIns="43196">
            <a:spAutoFit/>
          </a:bodyPr>
          <a:lstStyle/>
          <a:p>
            <a:pPr defTabSz="1212850"/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23620" name="Line 499"/>
          <p:cNvSpPr>
            <a:spLocks noChangeShapeType="1"/>
          </p:cNvSpPr>
          <p:nvPr/>
        </p:nvSpPr>
        <p:spPr bwMode="auto">
          <a:xfrm>
            <a:off x="6208713" y="298926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23621" name="Text Box 47"/>
          <p:cNvSpPr txBox="1">
            <a:spLocks noChangeArrowheads="1"/>
          </p:cNvSpPr>
          <p:nvPr/>
        </p:nvSpPr>
        <p:spPr bwMode="auto">
          <a:xfrm>
            <a:off x="5340350" y="2908300"/>
            <a:ext cx="221456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24" tIns="43206" rIns="86424" bIns="43206">
            <a:spAutoFit/>
          </a:bodyPr>
          <a:lstStyle/>
          <a:p>
            <a:pPr defTabSz="1212850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675" y="3273425"/>
            <a:ext cx="503238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23" name="Text Box 47"/>
          <p:cNvSpPr txBox="1">
            <a:spLocks noChangeArrowheads="1"/>
          </p:cNvSpPr>
          <p:nvPr/>
        </p:nvSpPr>
        <p:spPr bwMode="auto">
          <a:xfrm>
            <a:off x="5348288" y="3125788"/>
            <a:ext cx="20193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24" tIns="43206" rIns="86424" bIns="43206">
            <a:spAutoFit/>
          </a:bodyPr>
          <a:lstStyle/>
          <a:p>
            <a:pPr defTabSz="1212850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5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738" y="3457575"/>
            <a:ext cx="503237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26" name="Text Box 47"/>
          <p:cNvSpPr txBox="1">
            <a:spLocks noChangeArrowheads="1"/>
          </p:cNvSpPr>
          <p:nvPr/>
        </p:nvSpPr>
        <p:spPr bwMode="auto">
          <a:xfrm>
            <a:off x="5348288" y="3317875"/>
            <a:ext cx="18875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450" y="3600450"/>
            <a:ext cx="152400" cy="1016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450" y="3792538"/>
            <a:ext cx="152400" cy="101600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3629" name="Text Box 47"/>
          <p:cNvSpPr txBox="1">
            <a:spLocks noChangeArrowheads="1"/>
          </p:cNvSpPr>
          <p:nvPr/>
        </p:nvSpPr>
        <p:spPr bwMode="auto">
          <a:xfrm>
            <a:off x="5343525" y="3502025"/>
            <a:ext cx="27193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23630" name="Text Box 47"/>
          <p:cNvSpPr txBox="1">
            <a:spLocks noChangeArrowheads="1"/>
          </p:cNvSpPr>
          <p:nvPr/>
        </p:nvSpPr>
        <p:spPr bwMode="auto">
          <a:xfrm>
            <a:off x="5343525" y="3719513"/>
            <a:ext cx="2413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34" tIns="43211" rIns="86434" bIns="43211">
            <a:spAutoFit/>
          </a:bodyPr>
          <a:lstStyle/>
          <a:p>
            <a:pPr defTabSz="1214438"/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23631" name="Line 499"/>
          <p:cNvSpPr>
            <a:spLocks noChangeShapeType="1"/>
          </p:cNvSpPr>
          <p:nvPr/>
        </p:nvSpPr>
        <p:spPr bwMode="auto">
          <a:xfrm>
            <a:off x="6122988" y="53959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23632" name="Group 105"/>
          <p:cNvGrpSpPr>
            <a:grpSpLocks/>
          </p:cNvGrpSpPr>
          <p:nvPr/>
        </p:nvGrpSpPr>
        <p:grpSpPr bwMode="auto">
          <a:xfrm>
            <a:off x="4943475" y="4232275"/>
            <a:ext cx="282575" cy="282575"/>
            <a:chOff x="3061" y="3475"/>
            <a:chExt cx="182" cy="182"/>
          </a:xfrm>
        </p:grpSpPr>
        <p:grpSp>
          <p:nvGrpSpPr>
            <p:cNvPr id="2370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2370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2370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2371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2371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71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2371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2371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70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70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70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7890" tIns="63945" rIns="127890" bIns="63945" anchor="ctr"/>
            <a:lstStyle/>
            <a:p>
              <a:pPr defTabSz="909638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23633" name="Group 117"/>
          <p:cNvGrpSpPr>
            <a:grpSpLocks/>
          </p:cNvGrpSpPr>
          <p:nvPr/>
        </p:nvGrpSpPr>
        <p:grpSpPr bwMode="auto">
          <a:xfrm>
            <a:off x="4621213" y="4470400"/>
            <a:ext cx="877887" cy="735013"/>
            <a:chOff x="2971" y="3847"/>
            <a:chExt cx="347" cy="331"/>
          </a:xfrm>
        </p:grpSpPr>
        <p:grpSp>
          <p:nvGrpSpPr>
            <p:cNvPr id="23695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23699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23702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23703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23700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 lIns="127890" tIns="63945" rIns="127890" bIns="63945"/>
              <a:lstStyle/>
              <a:p>
                <a:pPr defTabSz="909638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23701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696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7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78584" tIns="89312" rIns="178584" bIns="89312">
              <a:spAutoFit/>
            </a:bodyPr>
            <a:lstStyle/>
            <a:p>
              <a:pPr defTabSz="1787525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23698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78584" tIns="89312" rIns="178584" bIns="89312">
              <a:spAutoFit/>
            </a:bodyPr>
            <a:lstStyle/>
            <a:p>
              <a:pPr defTabSz="1787525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23634" name="Text Box 95"/>
          <p:cNvSpPr txBox="1">
            <a:spLocks noChangeArrowheads="1"/>
          </p:cNvSpPr>
          <p:nvPr/>
        </p:nvSpPr>
        <p:spPr bwMode="auto">
          <a:xfrm>
            <a:off x="5316538" y="6546850"/>
            <a:ext cx="221773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500" tIns="63764" rIns="127500" bIns="63764">
            <a:spAutoFit/>
          </a:bodyPr>
          <a:lstStyle/>
          <a:p>
            <a:pPr defTabSz="178752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23635" name="Text Box 101"/>
          <p:cNvSpPr txBox="1">
            <a:spLocks noChangeArrowheads="1"/>
          </p:cNvSpPr>
          <p:nvPr/>
        </p:nvSpPr>
        <p:spPr bwMode="auto">
          <a:xfrm>
            <a:off x="5311775" y="4244975"/>
            <a:ext cx="2619375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500" tIns="63764" rIns="127500" bIns="63764">
            <a:spAutoFit/>
          </a:bodyPr>
          <a:lstStyle/>
          <a:p>
            <a:pPr defTabSz="178752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23636" name="Text Box 102"/>
          <p:cNvSpPr txBox="1">
            <a:spLocks noChangeArrowheads="1"/>
          </p:cNvSpPr>
          <p:nvPr/>
        </p:nvSpPr>
        <p:spPr bwMode="auto">
          <a:xfrm>
            <a:off x="5295900" y="4541838"/>
            <a:ext cx="2620963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500" tIns="63764" rIns="127500" bIns="63764">
            <a:spAutoFit/>
          </a:bodyPr>
          <a:lstStyle/>
          <a:p>
            <a:pPr defTabSz="178752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23637" name="Овал 171"/>
          <p:cNvSpPr>
            <a:spLocks noChangeArrowheads="1"/>
          </p:cNvSpPr>
          <p:nvPr/>
        </p:nvSpPr>
        <p:spPr bwMode="auto">
          <a:xfrm>
            <a:off x="4953000" y="494347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638" name="Text Box 67"/>
          <p:cNvSpPr txBox="1">
            <a:spLocks noChangeArrowheads="1"/>
          </p:cNvSpPr>
          <p:nvPr/>
        </p:nvSpPr>
        <p:spPr bwMode="auto">
          <a:xfrm>
            <a:off x="5435600" y="4975225"/>
            <a:ext cx="31273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787525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defTabSz="1787525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639" name="Oval 63"/>
          <p:cNvSpPr>
            <a:spLocks noChangeArrowheads="1"/>
          </p:cNvSpPr>
          <p:nvPr/>
        </p:nvSpPr>
        <p:spPr bwMode="auto">
          <a:xfrm rot="-5400000">
            <a:off x="4951413" y="3851275"/>
            <a:ext cx="211138" cy="49053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09638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3640" name="Text Box 95"/>
          <p:cNvSpPr txBox="1">
            <a:spLocks noChangeArrowheads="1"/>
          </p:cNvSpPr>
          <p:nvPr/>
        </p:nvSpPr>
        <p:spPr bwMode="auto">
          <a:xfrm>
            <a:off x="5305425" y="3962400"/>
            <a:ext cx="3163888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500" tIns="63764" rIns="127500" bIns="63764">
            <a:spAutoFit/>
          </a:bodyPr>
          <a:lstStyle/>
          <a:p>
            <a:pPr defTabSz="1787525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23641" name="Полилиния 254"/>
          <p:cNvSpPr>
            <a:spLocks noChangeArrowheads="1"/>
          </p:cNvSpPr>
          <p:nvPr/>
        </p:nvSpPr>
        <p:spPr bwMode="auto">
          <a:xfrm>
            <a:off x="5006975" y="5326063"/>
            <a:ext cx="252413" cy="173037"/>
          </a:xfrm>
          <a:custGeom>
            <a:avLst/>
            <a:gdLst>
              <a:gd name="T0" fmla="*/ 1 w 353730"/>
              <a:gd name="T1" fmla="*/ 1 h 241429"/>
              <a:gd name="T2" fmla="*/ 1 w 353730"/>
              <a:gd name="T3" fmla="*/ 1 h 241429"/>
              <a:gd name="T4" fmla="*/ 1 w 353730"/>
              <a:gd name="T5" fmla="*/ 1 h 241429"/>
              <a:gd name="T6" fmla="*/ 1 w 353730"/>
              <a:gd name="T7" fmla="*/ 1 h 241429"/>
              <a:gd name="T8" fmla="*/ 1 w 353730"/>
              <a:gd name="T9" fmla="*/ 1 h 241429"/>
              <a:gd name="T10" fmla="*/ 1 w 353730"/>
              <a:gd name="T11" fmla="*/ 1 h 241429"/>
              <a:gd name="T12" fmla="*/ 1 w 353730"/>
              <a:gd name="T13" fmla="*/ 1 h 241429"/>
              <a:gd name="T14" fmla="*/ 1 w 353730"/>
              <a:gd name="T15" fmla="*/ 1 h 241429"/>
              <a:gd name="T16" fmla="*/ 1 w 353730"/>
              <a:gd name="T17" fmla="*/ 1 h 241429"/>
              <a:gd name="T18" fmla="*/ 1 w 353730"/>
              <a:gd name="T19" fmla="*/ 1 h 241429"/>
              <a:gd name="T20" fmla="*/ 1 w 353730"/>
              <a:gd name="T21" fmla="*/ 1 h 241429"/>
              <a:gd name="T22" fmla="*/ 1 w 353730"/>
              <a:gd name="T23" fmla="*/ 1 h 241429"/>
              <a:gd name="T24" fmla="*/ 1 w 353730"/>
              <a:gd name="T25" fmla="*/ 1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23642" name="Полилиния 255"/>
          <p:cNvSpPr>
            <a:spLocks noChangeArrowheads="1"/>
          </p:cNvSpPr>
          <p:nvPr/>
        </p:nvSpPr>
        <p:spPr bwMode="auto">
          <a:xfrm>
            <a:off x="5006975" y="5554663"/>
            <a:ext cx="252413" cy="171450"/>
          </a:xfrm>
          <a:custGeom>
            <a:avLst/>
            <a:gdLst>
              <a:gd name="T0" fmla="*/ 1 w 353730"/>
              <a:gd name="T1" fmla="*/ 1 h 241429"/>
              <a:gd name="T2" fmla="*/ 1 w 353730"/>
              <a:gd name="T3" fmla="*/ 1 h 241429"/>
              <a:gd name="T4" fmla="*/ 1 w 353730"/>
              <a:gd name="T5" fmla="*/ 1 h 241429"/>
              <a:gd name="T6" fmla="*/ 1 w 353730"/>
              <a:gd name="T7" fmla="*/ 1 h 241429"/>
              <a:gd name="T8" fmla="*/ 1 w 353730"/>
              <a:gd name="T9" fmla="*/ 1 h 241429"/>
              <a:gd name="T10" fmla="*/ 1 w 353730"/>
              <a:gd name="T11" fmla="*/ 1 h 241429"/>
              <a:gd name="T12" fmla="*/ 1 w 353730"/>
              <a:gd name="T13" fmla="*/ 1 h 241429"/>
              <a:gd name="T14" fmla="*/ 1 w 353730"/>
              <a:gd name="T15" fmla="*/ 1 h 241429"/>
              <a:gd name="T16" fmla="*/ 1 w 353730"/>
              <a:gd name="T17" fmla="*/ 1 h 241429"/>
              <a:gd name="T18" fmla="*/ 1 w 353730"/>
              <a:gd name="T19" fmla="*/ 1 h 241429"/>
              <a:gd name="T20" fmla="*/ 1 w 353730"/>
              <a:gd name="T21" fmla="*/ 1 h 241429"/>
              <a:gd name="T22" fmla="*/ 1 w 353730"/>
              <a:gd name="T23" fmla="*/ 1 h 241429"/>
              <a:gd name="T24" fmla="*/ 1 w 353730"/>
              <a:gd name="T25" fmla="*/ 1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23643" name="Полилиния 256"/>
          <p:cNvSpPr>
            <a:spLocks noChangeArrowheads="1"/>
          </p:cNvSpPr>
          <p:nvPr/>
        </p:nvSpPr>
        <p:spPr bwMode="auto">
          <a:xfrm>
            <a:off x="5006975" y="5768975"/>
            <a:ext cx="252413" cy="173038"/>
          </a:xfrm>
          <a:custGeom>
            <a:avLst/>
            <a:gdLst>
              <a:gd name="T0" fmla="*/ 1 w 353730"/>
              <a:gd name="T1" fmla="*/ 1 h 241429"/>
              <a:gd name="T2" fmla="*/ 1 w 353730"/>
              <a:gd name="T3" fmla="*/ 1 h 241429"/>
              <a:gd name="T4" fmla="*/ 1 w 353730"/>
              <a:gd name="T5" fmla="*/ 1 h 241429"/>
              <a:gd name="T6" fmla="*/ 1 w 353730"/>
              <a:gd name="T7" fmla="*/ 1 h 241429"/>
              <a:gd name="T8" fmla="*/ 1 w 353730"/>
              <a:gd name="T9" fmla="*/ 1 h 241429"/>
              <a:gd name="T10" fmla="*/ 1 w 353730"/>
              <a:gd name="T11" fmla="*/ 1 h 241429"/>
              <a:gd name="T12" fmla="*/ 1 w 353730"/>
              <a:gd name="T13" fmla="*/ 1 h 241429"/>
              <a:gd name="T14" fmla="*/ 1 w 353730"/>
              <a:gd name="T15" fmla="*/ 1 h 241429"/>
              <a:gd name="T16" fmla="*/ 1 w 353730"/>
              <a:gd name="T17" fmla="*/ 1 h 241429"/>
              <a:gd name="T18" fmla="*/ 1 w 353730"/>
              <a:gd name="T19" fmla="*/ 1 h 241429"/>
              <a:gd name="T20" fmla="*/ 1 w 353730"/>
              <a:gd name="T21" fmla="*/ 1 h 241429"/>
              <a:gd name="T22" fmla="*/ 1 w 353730"/>
              <a:gd name="T23" fmla="*/ 1 h 241429"/>
              <a:gd name="T24" fmla="*/ 1 w 353730"/>
              <a:gd name="T25" fmla="*/ 1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23644" name="Text Box 101"/>
          <p:cNvSpPr txBox="1">
            <a:spLocks noChangeArrowheads="1"/>
          </p:cNvSpPr>
          <p:nvPr/>
        </p:nvSpPr>
        <p:spPr bwMode="auto">
          <a:xfrm>
            <a:off x="5300663" y="5257800"/>
            <a:ext cx="2619375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500" tIns="63764" rIns="127500" bIns="63764">
            <a:spAutoFit/>
          </a:bodyPr>
          <a:lstStyle/>
          <a:p>
            <a:pPr defTabSz="178752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23645" name="Text Box 101"/>
          <p:cNvSpPr txBox="1">
            <a:spLocks noChangeArrowheads="1"/>
          </p:cNvSpPr>
          <p:nvPr/>
        </p:nvSpPr>
        <p:spPr bwMode="auto">
          <a:xfrm>
            <a:off x="5300663" y="5459413"/>
            <a:ext cx="2619375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500" tIns="63764" rIns="127500" bIns="63764">
            <a:spAutoFit/>
          </a:bodyPr>
          <a:lstStyle/>
          <a:p>
            <a:pPr defTabSz="178752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23646" name="Text Box 101"/>
          <p:cNvSpPr txBox="1">
            <a:spLocks noChangeArrowheads="1"/>
          </p:cNvSpPr>
          <p:nvPr/>
        </p:nvSpPr>
        <p:spPr bwMode="auto">
          <a:xfrm>
            <a:off x="5308600" y="5676900"/>
            <a:ext cx="274955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500" tIns="63764" rIns="127500" bIns="63764">
            <a:spAutoFit/>
          </a:bodyPr>
          <a:lstStyle/>
          <a:p>
            <a:pPr defTabSz="1787525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23647" name="Line 499"/>
          <p:cNvSpPr>
            <a:spLocks noChangeShapeType="1"/>
          </p:cNvSpPr>
          <p:nvPr/>
        </p:nvSpPr>
        <p:spPr bwMode="auto">
          <a:xfrm>
            <a:off x="4340225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23648" name="Text Box 89"/>
          <p:cNvSpPr txBox="1">
            <a:spLocks noChangeArrowheads="1"/>
          </p:cNvSpPr>
          <p:nvPr/>
        </p:nvSpPr>
        <p:spPr bwMode="auto">
          <a:xfrm>
            <a:off x="5218113" y="5859463"/>
            <a:ext cx="3005137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78419" tIns="89219" rIns="178419" bIns="89219">
            <a:spAutoFit/>
          </a:bodyPr>
          <a:lstStyle/>
          <a:p>
            <a:pPr algn="just" defTabSz="2503488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23649" name="Группа 168"/>
          <p:cNvGrpSpPr>
            <a:grpSpLocks/>
          </p:cNvGrpSpPr>
          <p:nvPr/>
        </p:nvGrpSpPr>
        <p:grpSpPr bwMode="auto">
          <a:xfrm rot="-4345915">
            <a:off x="773113" y="6427788"/>
            <a:ext cx="142875" cy="428625"/>
            <a:chOff x="5857884" y="3714752"/>
            <a:chExt cx="142876" cy="428628"/>
          </a:xfrm>
        </p:grpSpPr>
        <p:sp>
          <p:nvSpPr>
            <p:cNvPr id="23693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650" name="Group 1225"/>
          <p:cNvGrpSpPr>
            <a:grpSpLocks/>
          </p:cNvGrpSpPr>
          <p:nvPr/>
        </p:nvGrpSpPr>
        <p:grpSpPr bwMode="auto">
          <a:xfrm>
            <a:off x="5013325" y="5978525"/>
            <a:ext cx="222250" cy="288925"/>
            <a:chOff x="783" y="2063"/>
            <a:chExt cx="479" cy="307"/>
          </a:xfrm>
        </p:grpSpPr>
        <p:sp>
          <p:nvSpPr>
            <p:cNvPr id="23668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3669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23686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23691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13 h 21600"/>
                    <a:gd name="T4" fmla="*/ 0 w 21600"/>
                    <a:gd name="T5" fmla="*/ 1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23692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13 h 21600"/>
                    <a:gd name="T4" fmla="*/ 0 w 21600"/>
                    <a:gd name="T5" fmla="*/ 1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23687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8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9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90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670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23679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23684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13 h 21600"/>
                    <a:gd name="T4" fmla="*/ 0 w 21600"/>
                    <a:gd name="T5" fmla="*/ 1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23685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12 h 21600"/>
                    <a:gd name="T4" fmla="*/ 0 w 21600"/>
                    <a:gd name="T5" fmla="*/ 1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23680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1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2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3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671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2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23673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23674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23675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6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7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23678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651" name="Group 1873"/>
          <p:cNvGrpSpPr>
            <a:grpSpLocks/>
          </p:cNvGrpSpPr>
          <p:nvPr/>
        </p:nvGrpSpPr>
        <p:grpSpPr bwMode="auto">
          <a:xfrm rot="-1334384">
            <a:off x="4994275" y="6332538"/>
            <a:ext cx="290513" cy="288925"/>
            <a:chOff x="258" y="12222"/>
            <a:chExt cx="457" cy="457"/>
          </a:xfrm>
        </p:grpSpPr>
        <p:sp>
          <p:nvSpPr>
            <p:cNvPr id="23661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128016" tIns="64008" rIns="128016" bIns="64008"/>
            <a:lstStyle/>
            <a:p>
              <a:endParaRPr lang="ru-RU" sz="1100">
                <a:latin typeface="Calibri" pitchFamily="34" charset="0"/>
                <a:cs typeface="Times New Roman" pitchFamily="18" charset="0"/>
              </a:endParaRPr>
            </a:p>
          </p:txBody>
        </p:sp>
        <p:grpSp>
          <p:nvGrpSpPr>
            <p:cNvPr id="23662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23663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23666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23667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23664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65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3652" name="Text Box 89"/>
          <p:cNvSpPr txBox="1">
            <a:spLocks noChangeArrowheads="1"/>
          </p:cNvSpPr>
          <p:nvPr/>
        </p:nvSpPr>
        <p:spPr bwMode="auto">
          <a:xfrm>
            <a:off x="1033463" y="6486525"/>
            <a:ext cx="12954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78419" tIns="89219" rIns="178419" bIns="89219">
            <a:spAutoFit/>
          </a:bodyPr>
          <a:lstStyle/>
          <a:p>
            <a:pPr defTabSz="2503488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23653" name="Text Box 89"/>
          <p:cNvSpPr txBox="1">
            <a:spLocks noChangeArrowheads="1"/>
          </p:cNvSpPr>
          <p:nvPr/>
        </p:nvSpPr>
        <p:spPr bwMode="auto">
          <a:xfrm>
            <a:off x="5235575" y="6335713"/>
            <a:ext cx="18843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78419" tIns="89219" rIns="178419" bIns="89219">
            <a:spAutoFit/>
          </a:bodyPr>
          <a:lstStyle/>
          <a:p>
            <a:pPr defTabSz="2503488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23654" name="Группа 231"/>
          <p:cNvGrpSpPr>
            <a:grpSpLocks/>
          </p:cNvGrpSpPr>
          <p:nvPr/>
        </p:nvGrpSpPr>
        <p:grpSpPr bwMode="auto">
          <a:xfrm>
            <a:off x="4843463" y="6654800"/>
            <a:ext cx="360362" cy="142875"/>
            <a:chOff x="6827094" y="5825222"/>
            <a:chExt cx="504000" cy="200060"/>
          </a:xfrm>
        </p:grpSpPr>
        <p:sp>
          <p:nvSpPr>
            <p:cNvPr id="23659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23660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</p:spPr>
        </p:cxnSp>
      </p:grpSp>
      <p:grpSp>
        <p:nvGrpSpPr>
          <p:cNvPr id="23655" name="Группа 218"/>
          <p:cNvGrpSpPr>
            <a:grpSpLocks/>
          </p:cNvGrpSpPr>
          <p:nvPr/>
        </p:nvGrpSpPr>
        <p:grpSpPr bwMode="auto">
          <a:xfrm>
            <a:off x="825500" y="3811588"/>
            <a:ext cx="220663" cy="215900"/>
            <a:chOff x="-1121598" y="5086352"/>
            <a:chExt cx="309408" cy="301197"/>
          </a:xfrm>
        </p:grpSpPr>
        <p:sp>
          <p:nvSpPr>
            <p:cNvPr id="23657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09638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3658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09638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3656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0" name="Группа 277"/>
          <p:cNvGrpSpPr>
            <a:grpSpLocks/>
          </p:cNvGrpSpPr>
          <p:nvPr/>
        </p:nvGrpSpPr>
        <p:grpSpPr bwMode="auto">
          <a:xfrm>
            <a:off x="209550" y="1216025"/>
            <a:ext cx="300038" cy="219075"/>
            <a:chOff x="6544278" y="3971161"/>
            <a:chExt cx="339753" cy="261960"/>
          </a:xfrm>
        </p:grpSpPr>
        <p:grpSp>
          <p:nvGrpSpPr>
            <p:cNvPr id="2831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2834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35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36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37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832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833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1031875"/>
              <a:r>
                <a:rPr lang="ru-RU" sz="500" b="1">
                  <a:latin typeface="Times New Roman" pitchFamily="18" charset="0"/>
                </a:rPr>
                <a:t>ДПО</a:t>
              </a:r>
            </a:p>
          </p:txBody>
        </p:sp>
      </p:grpSp>
      <p:grpSp>
        <p:nvGrpSpPr>
          <p:cNvPr id="2071" name="Группа 276"/>
          <p:cNvGrpSpPr>
            <a:grpSpLocks/>
          </p:cNvGrpSpPr>
          <p:nvPr/>
        </p:nvGrpSpPr>
        <p:grpSpPr bwMode="auto">
          <a:xfrm>
            <a:off x="220663" y="990600"/>
            <a:ext cx="311150" cy="219075"/>
            <a:chOff x="4856160" y="3032911"/>
            <a:chExt cx="351098" cy="261959"/>
          </a:xfrm>
        </p:grpSpPr>
        <p:grpSp>
          <p:nvGrpSpPr>
            <p:cNvPr id="2823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2827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28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29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30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824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2825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826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1031875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</a:rPr>
                  <a:t>ВПО</a:t>
                </a:r>
              </a:p>
            </p:txBody>
          </p:sp>
        </p:grpSp>
      </p:grpSp>
      <p:grpSp>
        <p:nvGrpSpPr>
          <p:cNvPr id="2072" name="Group 316"/>
          <p:cNvGrpSpPr>
            <a:grpSpLocks/>
          </p:cNvGrpSpPr>
          <p:nvPr/>
        </p:nvGrpSpPr>
        <p:grpSpPr bwMode="auto">
          <a:xfrm>
            <a:off x="168275" y="2620963"/>
            <a:ext cx="338138" cy="222250"/>
            <a:chOff x="4727" y="2506"/>
            <a:chExt cx="706" cy="1172"/>
          </a:xfrm>
        </p:grpSpPr>
        <p:sp>
          <p:nvSpPr>
            <p:cNvPr id="2744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4 h 135"/>
                <a:gd name="T2" fmla="*/ 0 w 139"/>
                <a:gd name="T3" fmla="*/ 4 h 135"/>
                <a:gd name="T4" fmla="*/ 0 w 139"/>
                <a:gd name="T5" fmla="*/ 4 h 135"/>
                <a:gd name="T6" fmla="*/ 0 w 139"/>
                <a:gd name="T7" fmla="*/ 4 h 135"/>
                <a:gd name="T8" fmla="*/ 0 w 139"/>
                <a:gd name="T9" fmla="*/ 4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4 h 135"/>
                <a:gd name="T16" fmla="*/ 0 w 139"/>
                <a:gd name="T17" fmla="*/ 4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45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3 h 1278"/>
                <a:gd name="T2" fmla="*/ 0 w 1946"/>
                <a:gd name="T3" fmla="*/ 3 h 1278"/>
                <a:gd name="T4" fmla="*/ 0 w 1946"/>
                <a:gd name="T5" fmla="*/ 3 h 1278"/>
                <a:gd name="T6" fmla="*/ 0 w 1946"/>
                <a:gd name="T7" fmla="*/ 3 h 1278"/>
                <a:gd name="T8" fmla="*/ 0 w 1946"/>
                <a:gd name="T9" fmla="*/ 3 h 1278"/>
                <a:gd name="T10" fmla="*/ 0 w 1946"/>
                <a:gd name="T11" fmla="*/ 3 h 1278"/>
                <a:gd name="T12" fmla="*/ 0 w 1946"/>
                <a:gd name="T13" fmla="*/ 3 h 1278"/>
                <a:gd name="T14" fmla="*/ 0 w 1946"/>
                <a:gd name="T15" fmla="*/ 3 h 1278"/>
                <a:gd name="T16" fmla="*/ 0 w 1946"/>
                <a:gd name="T17" fmla="*/ 3 h 1278"/>
                <a:gd name="T18" fmla="*/ 0 w 1946"/>
                <a:gd name="T19" fmla="*/ 3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3 h 1278"/>
                <a:gd name="T56" fmla="*/ 0 w 1946"/>
                <a:gd name="T57" fmla="*/ 3 h 1278"/>
                <a:gd name="T58" fmla="*/ 0 w 1946"/>
                <a:gd name="T59" fmla="*/ 3 h 1278"/>
                <a:gd name="T60" fmla="*/ 0 w 1946"/>
                <a:gd name="T61" fmla="*/ 3 h 1278"/>
                <a:gd name="T62" fmla="*/ 0 w 1946"/>
                <a:gd name="T63" fmla="*/ 3 h 1278"/>
                <a:gd name="T64" fmla="*/ 0 w 1946"/>
                <a:gd name="T65" fmla="*/ 3 h 1278"/>
                <a:gd name="T66" fmla="*/ 0 w 1946"/>
                <a:gd name="T67" fmla="*/ 3 h 1278"/>
                <a:gd name="T68" fmla="*/ 0 w 1946"/>
                <a:gd name="T69" fmla="*/ 3 h 1278"/>
                <a:gd name="T70" fmla="*/ 0 w 1946"/>
                <a:gd name="T71" fmla="*/ 3 h 1278"/>
                <a:gd name="T72" fmla="*/ 0 w 1946"/>
                <a:gd name="T73" fmla="*/ 3 h 1278"/>
                <a:gd name="T74" fmla="*/ 0 w 1946"/>
                <a:gd name="T75" fmla="*/ 3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46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47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48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49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0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1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2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3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4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5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6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7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8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59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0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1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3 h 102"/>
                <a:gd name="T2" fmla="*/ 0 w 440"/>
                <a:gd name="T3" fmla="*/ 3 h 102"/>
                <a:gd name="T4" fmla="*/ 0 w 440"/>
                <a:gd name="T5" fmla="*/ 3 h 102"/>
                <a:gd name="T6" fmla="*/ 0 w 440"/>
                <a:gd name="T7" fmla="*/ 3 h 102"/>
                <a:gd name="T8" fmla="*/ 0 w 440"/>
                <a:gd name="T9" fmla="*/ 3 h 102"/>
                <a:gd name="T10" fmla="*/ 0 w 440"/>
                <a:gd name="T11" fmla="*/ 3 h 102"/>
                <a:gd name="T12" fmla="*/ 0 w 440"/>
                <a:gd name="T13" fmla="*/ 3 h 102"/>
                <a:gd name="T14" fmla="*/ 0 w 440"/>
                <a:gd name="T15" fmla="*/ 3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3 h 102"/>
                <a:gd name="T52" fmla="*/ 0 w 440"/>
                <a:gd name="T53" fmla="*/ 3 h 102"/>
                <a:gd name="T54" fmla="*/ 0 w 440"/>
                <a:gd name="T55" fmla="*/ 3 h 102"/>
                <a:gd name="T56" fmla="*/ 0 w 440"/>
                <a:gd name="T57" fmla="*/ 3 h 102"/>
                <a:gd name="T58" fmla="*/ 0 w 440"/>
                <a:gd name="T59" fmla="*/ 3 h 102"/>
                <a:gd name="T60" fmla="*/ 0 w 440"/>
                <a:gd name="T61" fmla="*/ 3 h 102"/>
                <a:gd name="T62" fmla="*/ 0 w 440"/>
                <a:gd name="T63" fmla="*/ 3 h 102"/>
                <a:gd name="T64" fmla="*/ 0 w 440"/>
                <a:gd name="T65" fmla="*/ 3 h 102"/>
                <a:gd name="T66" fmla="*/ 0 w 440"/>
                <a:gd name="T67" fmla="*/ 3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2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4 h 168"/>
                <a:gd name="T2" fmla="*/ 0 w 1847"/>
                <a:gd name="T3" fmla="*/ 4 h 168"/>
                <a:gd name="T4" fmla="*/ 0 w 1847"/>
                <a:gd name="T5" fmla="*/ 4 h 168"/>
                <a:gd name="T6" fmla="*/ 0 w 1847"/>
                <a:gd name="T7" fmla="*/ 4 h 168"/>
                <a:gd name="T8" fmla="*/ 0 w 1847"/>
                <a:gd name="T9" fmla="*/ 4 h 168"/>
                <a:gd name="T10" fmla="*/ 0 w 1847"/>
                <a:gd name="T11" fmla="*/ 4 h 168"/>
                <a:gd name="T12" fmla="*/ 0 w 1847"/>
                <a:gd name="T13" fmla="*/ 4 h 168"/>
                <a:gd name="T14" fmla="*/ 0 w 1847"/>
                <a:gd name="T15" fmla="*/ 4 h 168"/>
                <a:gd name="T16" fmla="*/ 0 w 1847"/>
                <a:gd name="T17" fmla="*/ 4 h 168"/>
                <a:gd name="T18" fmla="*/ 0 w 1847"/>
                <a:gd name="T19" fmla="*/ 4 h 168"/>
                <a:gd name="T20" fmla="*/ 0 w 1847"/>
                <a:gd name="T21" fmla="*/ 4 h 168"/>
                <a:gd name="T22" fmla="*/ 0 w 1847"/>
                <a:gd name="T23" fmla="*/ 4 h 168"/>
                <a:gd name="T24" fmla="*/ 0 w 1847"/>
                <a:gd name="T25" fmla="*/ 4 h 168"/>
                <a:gd name="T26" fmla="*/ 0 w 1847"/>
                <a:gd name="T27" fmla="*/ 4 h 168"/>
                <a:gd name="T28" fmla="*/ 0 w 1847"/>
                <a:gd name="T29" fmla="*/ 4 h 168"/>
                <a:gd name="T30" fmla="*/ 0 w 1847"/>
                <a:gd name="T31" fmla="*/ 4 h 168"/>
                <a:gd name="T32" fmla="*/ 0 w 1847"/>
                <a:gd name="T33" fmla="*/ 4 h 168"/>
                <a:gd name="T34" fmla="*/ 0 w 1847"/>
                <a:gd name="T35" fmla="*/ 4 h 168"/>
                <a:gd name="T36" fmla="*/ 0 w 1847"/>
                <a:gd name="T37" fmla="*/ 4 h 168"/>
                <a:gd name="T38" fmla="*/ 0 w 1847"/>
                <a:gd name="T39" fmla="*/ 4 h 168"/>
                <a:gd name="T40" fmla="*/ 0 w 1847"/>
                <a:gd name="T41" fmla="*/ 4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4 h 168"/>
                <a:gd name="T60" fmla="*/ 0 w 1847"/>
                <a:gd name="T61" fmla="*/ 4 h 168"/>
                <a:gd name="T62" fmla="*/ 0 w 1847"/>
                <a:gd name="T63" fmla="*/ 4 h 168"/>
                <a:gd name="T64" fmla="*/ 0 w 1847"/>
                <a:gd name="T65" fmla="*/ 4 h 168"/>
                <a:gd name="T66" fmla="*/ 0 w 1847"/>
                <a:gd name="T67" fmla="*/ 4 h 168"/>
                <a:gd name="T68" fmla="*/ 0 w 1847"/>
                <a:gd name="T69" fmla="*/ 4 h 168"/>
                <a:gd name="T70" fmla="*/ 0 w 1847"/>
                <a:gd name="T71" fmla="*/ 4 h 168"/>
                <a:gd name="T72" fmla="*/ 0 w 1847"/>
                <a:gd name="T73" fmla="*/ 4 h 168"/>
                <a:gd name="T74" fmla="*/ 0 w 1847"/>
                <a:gd name="T75" fmla="*/ 4 h 168"/>
                <a:gd name="T76" fmla="*/ 0 w 1847"/>
                <a:gd name="T77" fmla="*/ 4 h 168"/>
                <a:gd name="T78" fmla="*/ 0 w 1847"/>
                <a:gd name="T79" fmla="*/ 4 h 168"/>
                <a:gd name="T80" fmla="*/ 0 w 1847"/>
                <a:gd name="T81" fmla="*/ 4 h 168"/>
                <a:gd name="T82" fmla="*/ 0 w 1847"/>
                <a:gd name="T83" fmla="*/ 4 h 168"/>
                <a:gd name="T84" fmla="*/ 0 w 1847"/>
                <a:gd name="T85" fmla="*/ 4 h 168"/>
                <a:gd name="T86" fmla="*/ 0 w 1847"/>
                <a:gd name="T87" fmla="*/ 4 h 168"/>
                <a:gd name="T88" fmla="*/ 0 w 1847"/>
                <a:gd name="T89" fmla="*/ 4 h 168"/>
                <a:gd name="T90" fmla="*/ 0 w 1847"/>
                <a:gd name="T91" fmla="*/ 4 h 168"/>
                <a:gd name="T92" fmla="*/ 0 w 1847"/>
                <a:gd name="T93" fmla="*/ 4 h 168"/>
                <a:gd name="T94" fmla="*/ 0 w 1847"/>
                <a:gd name="T95" fmla="*/ 4 h 168"/>
                <a:gd name="T96" fmla="*/ 0 w 1847"/>
                <a:gd name="T97" fmla="*/ 4 h 168"/>
                <a:gd name="T98" fmla="*/ 0 w 1847"/>
                <a:gd name="T99" fmla="*/ 4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3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4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5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6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7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8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69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0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1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2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3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4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5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6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7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8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79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0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1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2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3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4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5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6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7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8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89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90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91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92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93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94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95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796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3 h 373"/>
                <a:gd name="T2" fmla="*/ 0 w 217"/>
                <a:gd name="T3" fmla="*/ 3 h 373"/>
                <a:gd name="T4" fmla="*/ 0 w 217"/>
                <a:gd name="T5" fmla="*/ 3 h 373"/>
                <a:gd name="T6" fmla="*/ 0 w 217"/>
                <a:gd name="T7" fmla="*/ 3 h 373"/>
                <a:gd name="T8" fmla="*/ 0 w 217"/>
                <a:gd name="T9" fmla="*/ 3 h 373"/>
                <a:gd name="T10" fmla="*/ 0 w 217"/>
                <a:gd name="T11" fmla="*/ 3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3 h 373"/>
                <a:gd name="T22" fmla="*/ 0 w 217"/>
                <a:gd name="T23" fmla="*/ 3 h 373"/>
                <a:gd name="T24" fmla="*/ 0 w 217"/>
                <a:gd name="T25" fmla="*/ 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97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 h 373"/>
                <a:gd name="T4" fmla="*/ 0 w 29"/>
                <a:gd name="T5" fmla="*/ 3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98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3 h 373"/>
                <a:gd name="T2" fmla="*/ 0 w 216"/>
                <a:gd name="T3" fmla="*/ 3 h 373"/>
                <a:gd name="T4" fmla="*/ 0 w 216"/>
                <a:gd name="T5" fmla="*/ 3 h 373"/>
                <a:gd name="T6" fmla="*/ 0 w 216"/>
                <a:gd name="T7" fmla="*/ 3 h 373"/>
                <a:gd name="T8" fmla="*/ 0 w 216"/>
                <a:gd name="T9" fmla="*/ 3 h 373"/>
                <a:gd name="T10" fmla="*/ 0 w 216"/>
                <a:gd name="T11" fmla="*/ 3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3 h 373"/>
                <a:gd name="T22" fmla="*/ 0 w 216"/>
                <a:gd name="T23" fmla="*/ 3 h 373"/>
                <a:gd name="T24" fmla="*/ 0 w 216"/>
                <a:gd name="T25" fmla="*/ 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99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 h 373"/>
                <a:gd name="T4" fmla="*/ 0 w 29"/>
                <a:gd name="T5" fmla="*/ 3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0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3 h 373"/>
                <a:gd name="T2" fmla="*/ 0 w 217"/>
                <a:gd name="T3" fmla="*/ 3 h 373"/>
                <a:gd name="T4" fmla="*/ 0 w 217"/>
                <a:gd name="T5" fmla="*/ 3 h 373"/>
                <a:gd name="T6" fmla="*/ 0 w 217"/>
                <a:gd name="T7" fmla="*/ 3 h 373"/>
                <a:gd name="T8" fmla="*/ 0 w 217"/>
                <a:gd name="T9" fmla="*/ 3 h 373"/>
                <a:gd name="T10" fmla="*/ 0 w 217"/>
                <a:gd name="T11" fmla="*/ 3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3 h 373"/>
                <a:gd name="T22" fmla="*/ 0 w 217"/>
                <a:gd name="T23" fmla="*/ 3 h 373"/>
                <a:gd name="T24" fmla="*/ 0 w 217"/>
                <a:gd name="T25" fmla="*/ 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1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 h 373"/>
                <a:gd name="T4" fmla="*/ 0 w 29"/>
                <a:gd name="T5" fmla="*/ 3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2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3 h 372"/>
                <a:gd name="T2" fmla="*/ 0 w 216"/>
                <a:gd name="T3" fmla="*/ 3 h 372"/>
                <a:gd name="T4" fmla="*/ 0 w 216"/>
                <a:gd name="T5" fmla="*/ 3 h 372"/>
                <a:gd name="T6" fmla="*/ 0 w 216"/>
                <a:gd name="T7" fmla="*/ 3 h 372"/>
                <a:gd name="T8" fmla="*/ 0 w 216"/>
                <a:gd name="T9" fmla="*/ 3 h 372"/>
                <a:gd name="T10" fmla="*/ 0 w 216"/>
                <a:gd name="T11" fmla="*/ 3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3 h 372"/>
                <a:gd name="T22" fmla="*/ 0 w 216"/>
                <a:gd name="T23" fmla="*/ 3 h 372"/>
                <a:gd name="T24" fmla="*/ 0 w 216"/>
                <a:gd name="T25" fmla="*/ 3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3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 h 372"/>
                <a:gd name="T4" fmla="*/ 0 w 29"/>
                <a:gd name="T5" fmla="*/ 3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4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3 h 372"/>
                <a:gd name="T2" fmla="*/ 0 w 217"/>
                <a:gd name="T3" fmla="*/ 3 h 372"/>
                <a:gd name="T4" fmla="*/ 0 w 217"/>
                <a:gd name="T5" fmla="*/ 3 h 372"/>
                <a:gd name="T6" fmla="*/ 0 w 217"/>
                <a:gd name="T7" fmla="*/ 3 h 372"/>
                <a:gd name="T8" fmla="*/ 0 w 217"/>
                <a:gd name="T9" fmla="*/ 3 h 372"/>
                <a:gd name="T10" fmla="*/ 0 w 217"/>
                <a:gd name="T11" fmla="*/ 3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3 h 372"/>
                <a:gd name="T22" fmla="*/ 0 w 217"/>
                <a:gd name="T23" fmla="*/ 3 h 372"/>
                <a:gd name="T24" fmla="*/ 0 w 217"/>
                <a:gd name="T25" fmla="*/ 3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5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 h 372"/>
                <a:gd name="T4" fmla="*/ 0 w 29"/>
                <a:gd name="T5" fmla="*/ 3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6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3 h 373"/>
                <a:gd name="T2" fmla="*/ 0 w 215"/>
                <a:gd name="T3" fmla="*/ 3 h 373"/>
                <a:gd name="T4" fmla="*/ 0 w 215"/>
                <a:gd name="T5" fmla="*/ 3 h 373"/>
                <a:gd name="T6" fmla="*/ 0 w 215"/>
                <a:gd name="T7" fmla="*/ 3 h 373"/>
                <a:gd name="T8" fmla="*/ 0 w 215"/>
                <a:gd name="T9" fmla="*/ 3 h 373"/>
                <a:gd name="T10" fmla="*/ 0 w 215"/>
                <a:gd name="T11" fmla="*/ 3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3 h 373"/>
                <a:gd name="T22" fmla="*/ 0 w 215"/>
                <a:gd name="T23" fmla="*/ 3 h 373"/>
                <a:gd name="T24" fmla="*/ 0 w 215"/>
                <a:gd name="T25" fmla="*/ 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7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 h 373"/>
                <a:gd name="T4" fmla="*/ 0 w 29"/>
                <a:gd name="T5" fmla="*/ 3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8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3 h 373"/>
                <a:gd name="T2" fmla="*/ 0 w 216"/>
                <a:gd name="T3" fmla="*/ 3 h 373"/>
                <a:gd name="T4" fmla="*/ 0 w 216"/>
                <a:gd name="T5" fmla="*/ 3 h 373"/>
                <a:gd name="T6" fmla="*/ 0 w 216"/>
                <a:gd name="T7" fmla="*/ 3 h 373"/>
                <a:gd name="T8" fmla="*/ 0 w 216"/>
                <a:gd name="T9" fmla="*/ 3 h 373"/>
                <a:gd name="T10" fmla="*/ 0 w 216"/>
                <a:gd name="T11" fmla="*/ 3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3 h 373"/>
                <a:gd name="T22" fmla="*/ 0 w 216"/>
                <a:gd name="T23" fmla="*/ 3 h 373"/>
                <a:gd name="T24" fmla="*/ 0 w 216"/>
                <a:gd name="T25" fmla="*/ 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9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 h 373"/>
                <a:gd name="T4" fmla="*/ 0 w 29"/>
                <a:gd name="T5" fmla="*/ 3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0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3 h 373"/>
                <a:gd name="T2" fmla="*/ 0 w 215"/>
                <a:gd name="T3" fmla="*/ 3 h 373"/>
                <a:gd name="T4" fmla="*/ 0 w 215"/>
                <a:gd name="T5" fmla="*/ 3 h 373"/>
                <a:gd name="T6" fmla="*/ 0 w 215"/>
                <a:gd name="T7" fmla="*/ 3 h 373"/>
                <a:gd name="T8" fmla="*/ 0 w 215"/>
                <a:gd name="T9" fmla="*/ 3 h 373"/>
                <a:gd name="T10" fmla="*/ 0 w 215"/>
                <a:gd name="T11" fmla="*/ 3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3 h 373"/>
                <a:gd name="T22" fmla="*/ 0 w 215"/>
                <a:gd name="T23" fmla="*/ 3 h 373"/>
                <a:gd name="T24" fmla="*/ 0 w 215"/>
                <a:gd name="T25" fmla="*/ 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1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 h 373"/>
                <a:gd name="T4" fmla="*/ 0 w 29"/>
                <a:gd name="T5" fmla="*/ 3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2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3 h 372"/>
                <a:gd name="T2" fmla="*/ 0 w 216"/>
                <a:gd name="T3" fmla="*/ 3 h 372"/>
                <a:gd name="T4" fmla="*/ 0 w 216"/>
                <a:gd name="T5" fmla="*/ 3 h 372"/>
                <a:gd name="T6" fmla="*/ 0 w 216"/>
                <a:gd name="T7" fmla="*/ 3 h 372"/>
                <a:gd name="T8" fmla="*/ 0 w 216"/>
                <a:gd name="T9" fmla="*/ 3 h 372"/>
                <a:gd name="T10" fmla="*/ 0 w 216"/>
                <a:gd name="T11" fmla="*/ 3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3 h 372"/>
                <a:gd name="T22" fmla="*/ 0 w 216"/>
                <a:gd name="T23" fmla="*/ 3 h 372"/>
                <a:gd name="T24" fmla="*/ 0 w 216"/>
                <a:gd name="T25" fmla="*/ 3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3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 h 372"/>
                <a:gd name="T4" fmla="*/ 0 w 29"/>
                <a:gd name="T5" fmla="*/ 3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4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3 h 372"/>
                <a:gd name="T2" fmla="*/ 0 w 215"/>
                <a:gd name="T3" fmla="*/ 3 h 372"/>
                <a:gd name="T4" fmla="*/ 0 w 215"/>
                <a:gd name="T5" fmla="*/ 3 h 372"/>
                <a:gd name="T6" fmla="*/ 0 w 215"/>
                <a:gd name="T7" fmla="*/ 3 h 372"/>
                <a:gd name="T8" fmla="*/ 0 w 215"/>
                <a:gd name="T9" fmla="*/ 3 h 372"/>
                <a:gd name="T10" fmla="*/ 0 w 215"/>
                <a:gd name="T11" fmla="*/ 3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3 h 372"/>
                <a:gd name="T22" fmla="*/ 0 w 215"/>
                <a:gd name="T23" fmla="*/ 3 h 372"/>
                <a:gd name="T24" fmla="*/ 0 w 215"/>
                <a:gd name="T25" fmla="*/ 3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5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 h 372"/>
                <a:gd name="T4" fmla="*/ 0 w 29"/>
                <a:gd name="T5" fmla="*/ 3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6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817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818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819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820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821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822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19 h 38"/>
                <a:gd name="T2" fmla="*/ 0 w 37"/>
                <a:gd name="T3" fmla="*/ 19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19 h 38"/>
                <a:gd name="T32" fmla="*/ 0 w 37"/>
                <a:gd name="T33" fmla="*/ 19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73" name="Группа 280"/>
          <p:cNvGrpSpPr>
            <a:grpSpLocks/>
          </p:cNvGrpSpPr>
          <p:nvPr/>
        </p:nvGrpSpPr>
        <p:grpSpPr bwMode="auto">
          <a:xfrm>
            <a:off x="230188" y="1841500"/>
            <a:ext cx="236537" cy="212725"/>
            <a:chOff x="1758152" y="4604547"/>
            <a:chExt cx="267498" cy="253815"/>
          </a:xfrm>
        </p:grpSpPr>
        <p:grpSp>
          <p:nvGrpSpPr>
            <p:cNvPr id="2736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2738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2740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41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42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43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2739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7 h 159"/>
                  <a:gd name="T4" fmla="*/ 2147483647 w 291"/>
                  <a:gd name="T5" fmla="*/ 7 h 159"/>
                  <a:gd name="T6" fmla="*/ 2147483647 w 291"/>
                  <a:gd name="T7" fmla="*/ 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2737" name="Text Box 404"/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736600"/>
              <a:r>
                <a:rPr lang="ru-RU" sz="400" b="1">
                  <a:latin typeface="Times New Roman" pitchFamily="18" charset="0"/>
                </a:rPr>
                <a:t>ПЧ-44</a:t>
              </a:r>
            </a:p>
          </p:txBody>
        </p:sp>
      </p:grpSp>
      <p:sp>
        <p:nvSpPr>
          <p:cNvPr id="2074" name="Rectangle 423"/>
          <p:cNvSpPr>
            <a:spLocks noChangeArrowheads="1"/>
          </p:cNvSpPr>
          <p:nvPr/>
        </p:nvSpPr>
        <p:spPr bwMode="auto">
          <a:xfrm>
            <a:off x="671513" y="2098675"/>
            <a:ext cx="36988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ru-RU" sz="800">
                <a:latin typeface="Calibri" pitchFamily="34" charset="0"/>
                <a:cs typeface="Times New Roman" pitchFamily="18" charset="0"/>
              </a:rPr>
              <a:t>ПОО, ОЭ</a:t>
            </a:r>
          </a:p>
        </p:txBody>
      </p:sp>
      <p:sp>
        <p:nvSpPr>
          <p:cNvPr id="2075" name="Rectangle 425"/>
          <p:cNvSpPr>
            <a:spLocks noChangeArrowheads="1"/>
          </p:cNvSpPr>
          <p:nvPr/>
        </p:nvSpPr>
        <p:spPr bwMode="auto">
          <a:xfrm>
            <a:off x="671513" y="1185863"/>
            <a:ext cx="1428750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ru-RU" sz="800">
                <a:latin typeface="Calibri" pitchFamily="34" charset="0"/>
              </a:rPr>
              <a:t>Добровольная пожарная охрана</a:t>
            </a:r>
          </a:p>
        </p:txBody>
      </p:sp>
      <p:sp>
        <p:nvSpPr>
          <p:cNvPr id="2076" name="Rectangle 426"/>
          <p:cNvSpPr>
            <a:spLocks noChangeArrowheads="1"/>
          </p:cNvSpPr>
          <p:nvPr/>
        </p:nvSpPr>
        <p:spPr bwMode="auto">
          <a:xfrm>
            <a:off x="671513" y="987425"/>
            <a:ext cx="14668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ru-RU" sz="800">
                <a:latin typeface="Calibri" pitchFamily="34" charset="0"/>
              </a:rPr>
              <a:t>Ведомственная пожарная охрана</a:t>
            </a:r>
          </a:p>
        </p:txBody>
      </p:sp>
      <p:sp>
        <p:nvSpPr>
          <p:cNvPr id="2077" name="Rectangle 428"/>
          <p:cNvSpPr>
            <a:spLocks noChangeArrowheads="1"/>
          </p:cNvSpPr>
          <p:nvPr/>
        </p:nvSpPr>
        <p:spPr bwMode="auto">
          <a:xfrm>
            <a:off x="671513" y="1789113"/>
            <a:ext cx="17494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ru-RU" sz="800">
                <a:latin typeface="Calibri" pitchFamily="34" charset="0"/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2078" name="Rectangle 430"/>
          <p:cNvSpPr>
            <a:spLocks noChangeArrowheads="1"/>
          </p:cNvSpPr>
          <p:nvPr/>
        </p:nvSpPr>
        <p:spPr bwMode="auto">
          <a:xfrm>
            <a:off x="671513" y="2682875"/>
            <a:ext cx="132873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en-US" sz="800">
                <a:latin typeface="Calibri" pitchFamily="34" charset="0"/>
                <a:cs typeface="Times New Roman" pitchFamily="18" charset="0"/>
              </a:rPr>
              <a:t>- </a:t>
            </a:r>
            <a:r>
              <a:rPr lang="ru-RU" sz="800">
                <a:latin typeface="Calibri" pitchFamily="34" charset="0"/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2079" name="Group 431"/>
          <p:cNvGrpSpPr>
            <a:grpSpLocks noChangeAspect="1"/>
          </p:cNvGrpSpPr>
          <p:nvPr/>
        </p:nvGrpSpPr>
        <p:grpSpPr bwMode="auto">
          <a:xfrm>
            <a:off x="125413" y="2005013"/>
            <a:ext cx="403225" cy="277812"/>
            <a:chOff x="4262" y="3704"/>
            <a:chExt cx="182" cy="97"/>
          </a:xfrm>
        </p:grpSpPr>
        <p:sp>
          <p:nvSpPr>
            <p:cNvPr id="2633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34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2734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35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35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2723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2728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2732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733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2729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2730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731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2724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2725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726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727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</p:grpSp>
        <p:grpSp>
          <p:nvGrpSpPr>
            <p:cNvPr id="2636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2714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2719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2720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2721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722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2715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2716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717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718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</p:grpSp>
        <p:grpSp>
          <p:nvGrpSpPr>
            <p:cNvPr id="2637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2638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2709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710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711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712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713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639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2644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2705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706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707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08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45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2701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702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703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04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46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2697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98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99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00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47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2693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94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95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96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48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2689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90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91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92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49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2685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86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87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88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50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2681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82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83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84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51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2677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78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79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80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52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2673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74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75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76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53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2669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70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71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72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54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2665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66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67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68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55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2661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62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63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64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56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2657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58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2659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60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640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2641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642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2643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</p:grpSp>
      </p:grpSp>
      <p:grpSp>
        <p:nvGrpSpPr>
          <p:cNvPr id="2080" name="Группа 278"/>
          <p:cNvGrpSpPr>
            <a:grpSpLocks/>
          </p:cNvGrpSpPr>
          <p:nvPr/>
        </p:nvGrpSpPr>
        <p:grpSpPr bwMode="auto">
          <a:xfrm>
            <a:off x="246063" y="1636713"/>
            <a:ext cx="241300" cy="212725"/>
            <a:chOff x="6000750" y="5189915"/>
            <a:chExt cx="273049" cy="253188"/>
          </a:xfrm>
        </p:grpSpPr>
        <p:grpSp>
          <p:nvGrpSpPr>
            <p:cNvPr id="2627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2629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2630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2631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2632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2628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defTabSz="736600"/>
              <a:r>
                <a:rPr lang="ru-RU" sz="500" b="1">
                  <a:latin typeface="Times New Roman" pitchFamily="18" charset="0"/>
                </a:rPr>
                <a:t>МПО</a:t>
              </a:r>
            </a:p>
          </p:txBody>
        </p:sp>
      </p:grpSp>
      <p:sp>
        <p:nvSpPr>
          <p:cNvPr id="2081" name="Text Box 544"/>
          <p:cNvSpPr txBox="1">
            <a:spLocks noChangeArrowheads="1"/>
          </p:cNvSpPr>
          <p:nvPr/>
        </p:nvSpPr>
        <p:spPr bwMode="auto">
          <a:xfrm>
            <a:off x="603250" y="1373188"/>
            <a:ext cx="1827213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49" tIns="32625" rIns="65249" bIns="32625">
            <a:spAutoFit/>
          </a:bodyPr>
          <a:lstStyle/>
          <a:p>
            <a:pPr defTabSz="911225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2082" name="Rectangle 557"/>
          <p:cNvSpPr>
            <a:spLocks noChangeArrowheads="1"/>
          </p:cNvSpPr>
          <p:nvPr/>
        </p:nvSpPr>
        <p:spPr bwMode="auto">
          <a:xfrm>
            <a:off x="671513" y="2332038"/>
            <a:ext cx="12985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ru-RU" sz="800">
                <a:latin typeface="Calibri" pitchFamily="34" charset="0"/>
              </a:rPr>
              <a:t>Лечебные учреждения</a:t>
            </a:r>
          </a:p>
          <a:p>
            <a:pPr defTabSz="649288"/>
            <a:r>
              <a:rPr lang="ru-RU" sz="800">
                <a:latin typeface="Calibri" pitchFamily="34" charset="0"/>
              </a:rPr>
              <a:t> (наименование, кол-во коек)</a:t>
            </a:r>
          </a:p>
        </p:txBody>
      </p:sp>
      <p:grpSp>
        <p:nvGrpSpPr>
          <p:cNvPr id="2083" name="Group 560"/>
          <p:cNvGrpSpPr>
            <a:grpSpLocks/>
          </p:cNvGrpSpPr>
          <p:nvPr/>
        </p:nvGrpSpPr>
        <p:grpSpPr bwMode="auto">
          <a:xfrm>
            <a:off x="200025" y="2924175"/>
            <a:ext cx="257175" cy="217488"/>
            <a:chOff x="4032" y="3888"/>
            <a:chExt cx="192" cy="205"/>
          </a:xfrm>
        </p:grpSpPr>
        <p:sp>
          <p:nvSpPr>
            <p:cNvPr id="2625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2147483647 w 42"/>
                <a:gd name="T1" fmla="*/ 0 h 84"/>
                <a:gd name="T2" fmla="*/ 0 w 42"/>
                <a:gd name="T3" fmla="*/ 2147483647 h 84"/>
                <a:gd name="T4" fmla="*/ 2147483647 w 42"/>
                <a:gd name="T5" fmla="*/ 2147483647 h 84"/>
                <a:gd name="T6" fmla="*/ 2147483647 w 42"/>
                <a:gd name="T7" fmla="*/ 2147483647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26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2084" name="Text Box 563"/>
          <p:cNvSpPr txBox="1">
            <a:spLocks noChangeArrowheads="1"/>
          </p:cNvSpPr>
          <p:nvPr/>
        </p:nvSpPr>
        <p:spPr bwMode="auto">
          <a:xfrm>
            <a:off x="585788" y="2911475"/>
            <a:ext cx="423862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279" tIns="45645" rIns="91279" bIns="45645">
            <a:spAutoFit/>
          </a:bodyPr>
          <a:lstStyle/>
          <a:p>
            <a:pPr defTabSz="1277938"/>
            <a:r>
              <a:rPr lang="en-US" sz="700" b="1">
                <a:latin typeface="Times New Roman" pitchFamily="18" charset="0"/>
              </a:rPr>
              <a:t>- </a:t>
            </a:r>
            <a:r>
              <a:rPr lang="ru-RU" sz="700" b="1">
                <a:latin typeface="Times New Roman" pitchFamily="18" charset="0"/>
              </a:rPr>
              <a:t>ГЭС</a:t>
            </a:r>
          </a:p>
        </p:txBody>
      </p:sp>
      <p:grpSp>
        <p:nvGrpSpPr>
          <p:cNvPr id="2085" name="Group 697"/>
          <p:cNvGrpSpPr>
            <a:grpSpLocks/>
          </p:cNvGrpSpPr>
          <p:nvPr/>
        </p:nvGrpSpPr>
        <p:grpSpPr bwMode="auto">
          <a:xfrm>
            <a:off x="249238" y="1435100"/>
            <a:ext cx="254000" cy="209550"/>
            <a:chOff x="131" y="5457"/>
            <a:chExt cx="224" cy="186"/>
          </a:xfrm>
        </p:grpSpPr>
        <p:sp>
          <p:nvSpPr>
            <p:cNvPr id="2622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623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1031875"/>
              <a:r>
                <a:rPr lang="ru-RU" sz="500" b="1">
                  <a:latin typeface="Times New Roman" pitchFamily="18" charset="0"/>
                </a:rPr>
                <a:t>ПЧ-39</a:t>
              </a:r>
            </a:p>
          </p:txBody>
        </p:sp>
        <p:sp>
          <p:nvSpPr>
            <p:cNvPr id="2624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86" name="Line 701"/>
          <p:cNvSpPr>
            <a:spLocks noChangeShapeType="1"/>
          </p:cNvSpPr>
          <p:nvPr/>
        </p:nvSpPr>
        <p:spPr bwMode="auto">
          <a:xfrm>
            <a:off x="120650" y="3289300"/>
            <a:ext cx="411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2087" name="Text Box 702"/>
          <p:cNvSpPr txBox="1">
            <a:spLocks noChangeArrowheads="1"/>
          </p:cNvSpPr>
          <p:nvPr/>
        </p:nvSpPr>
        <p:spPr bwMode="auto">
          <a:xfrm>
            <a:off x="603250" y="3128963"/>
            <a:ext cx="16303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279" tIns="45645" rIns="91279" bIns="45645">
            <a:spAutoFit/>
          </a:bodyPr>
          <a:lstStyle/>
          <a:p>
            <a:pPr defTabSz="1277938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defTabSz="1277938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2088" name="Rectangle 427"/>
          <p:cNvSpPr>
            <a:spLocks noChangeArrowheads="1"/>
          </p:cNvSpPr>
          <p:nvPr/>
        </p:nvSpPr>
        <p:spPr bwMode="auto">
          <a:xfrm>
            <a:off x="671513" y="1603375"/>
            <a:ext cx="1500187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ru-RU" sz="800">
                <a:latin typeface="Calibri" pitchFamily="34" charset="0"/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2089" name="Группа 281"/>
          <p:cNvGrpSpPr>
            <a:grpSpLocks/>
          </p:cNvGrpSpPr>
          <p:nvPr/>
        </p:nvGrpSpPr>
        <p:grpSpPr bwMode="auto">
          <a:xfrm>
            <a:off x="192088" y="2354263"/>
            <a:ext cx="385762" cy="192087"/>
            <a:chOff x="2548722" y="6171025"/>
            <a:chExt cx="435778" cy="229775"/>
          </a:xfrm>
        </p:grpSpPr>
        <p:sp>
          <p:nvSpPr>
            <p:cNvPr id="2614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492" tIns="10492" rIns="10492" bIns="10492"/>
            <a:lstStyle/>
            <a:p>
              <a:pPr algn="ctr" defTabSz="649288"/>
              <a:r>
                <a:rPr lang="ru-RU" sz="600" u="sng">
                  <a:latin typeface="Calibri" pitchFamily="34" charset="0"/>
                  <a:cs typeface="Times New Roman" pitchFamily="18" charset="0"/>
                </a:rPr>
                <a:t>УБ</a:t>
              </a:r>
            </a:p>
            <a:p>
              <a:pPr algn="ctr" defTabSz="649288"/>
              <a:r>
                <a:rPr lang="ru-RU" sz="600">
                  <a:latin typeface="Calibri" pitchFamily="34" charset="0"/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2615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2616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617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18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619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2620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21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090" name="Text Box 127"/>
          <p:cNvSpPr txBox="1">
            <a:spLocks noChangeArrowheads="1"/>
          </p:cNvSpPr>
          <p:nvPr/>
        </p:nvSpPr>
        <p:spPr bwMode="auto">
          <a:xfrm>
            <a:off x="581025" y="3454400"/>
            <a:ext cx="15319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57" tIns="45635" rIns="91257" bIns="45635">
            <a:spAutoFit/>
          </a:bodyPr>
          <a:lstStyle/>
          <a:p>
            <a:pPr marL="87313" indent="-87313" defTabSz="1277938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2091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963" y="3452813"/>
            <a:ext cx="282575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92" name="Text Box 87"/>
          <p:cNvSpPr txBox="1">
            <a:spLocks noChangeArrowheads="1"/>
          </p:cNvSpPr>
          <p:nvPr/>
        </p:nvSpPr>
        <p:spPr bwMode="auto">
          <a:xfrm>
            <a:off x="593725" y="3673475"/>
            <a:ext cx="1581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9" tIns="45705" rIns="91409" bIns="45705">
            <a:spAutoFit/>
          </a:bodyPr>
          <a:lstStyle/>
          <a:p>
            <a:pPr marL="88900" indent="-88900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2093" name="TextBox 264"/>
          <p:cNvSpPr txBox="1">
            <a:spLocks noChangeArrowheads="1"/>
          </p:cNvSpPr>
          <p:nvPr/>
        </p:nvSpPr>
        <p:spPr bwMode="auto">
          <a:xfrm>
            <a:off x="168275" y="3748088"/>
            <a:ext cx="314325" cy="2190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/>
          <a:p>
            <a:pPr algn="ctr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2094" name="Группа 81"/>
          <p:cNvGrpSpPr>
            <a:grpSpLocks/>
          </p:cNvGrpSpPr>
          <p:nvPr/>
        </p:nvGrpSpPr>
        <p:grpSpPr bwMode="auto">
          <a:xfrm>
            <a:off x="141288" y="4059238"/>
            <a:ext cx="411162" cy="146050"/>
            <a:chOff x="9839134" y="6812696"/>
            <a:chExt cx="888390" cy="328255"/>
          </a:xfrm>
        </p:grpSpPr>
        <p:grpSp>
          <p:nvGrpSpPr>
            <p:cNvPr id="2603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2608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2612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2613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2609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2610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2611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604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2605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06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1054100"/>
                <a:r>
                  <a:rPr lang="ru-RU" sz="600">
                    <a:solidFill>
                      <a:srgbClr val="000000"/>
                    </a:solidFill>
                    <a:latin typeface="Calibri" pitchFamily="34" charset="0"/>
                  </a:rPr>
                  <a:t>2000</a:t>
                </a:r>
                <a:endParaRPr lang="ru-RU" sz="1000">
                  <a:latin typeface="Calibri" pitchFamily="34" charset="0"/>
                </a:endParaRPr>
              </a:p>
            </p:txBody>
          </p:sp>
          <p:sp>
            <p:nvSpPr>
              <p:cNvPr id="2607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1054100"/>
                <a:r>
                  <a:rPr lang="ru-RU" sz="600">
                    <a:solidFill>
                      <a:srgbClr val="000000"/>
                    </a:solidFill>
                    <a:latin typeface="Calibri" pitchFamily="34" charset="0"/>
                  </a:rPr>
                  <a:t>ХИМ</a:t>
                </a:r>
                <a:endParaRPr lang="ru-RU" sz="600">
                  <a:latin typeface="Calibri" pitchFamily="34" charset="0"/>
                </a:endParaRPr>
              </a:p>
            </p:txBody>
          </p:sp>
        </p:grpSp>
      </p:grpSp>
      <p:sp>
        <p:nvSpPr>
          <p:cNvPr id="2095" name="Rectangle 11363"/>
          <p:cNvSpPr>
            <a:spLocks noChangeArrowheads="1"/>
          </p:cNvSpPr>
          <p:nvPr/>
        </p:nvSpPr>
        <p:spPr bwMode="auto">
          <a:xfrm>
            <a:off x="679450" y="3983038"/>
            <a:ext cx="156051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63500" indent="-63500" defTabSz="1054100"/>
            <a:r>
              <a:rPr lang="ru-RU" sz="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2096" name="Text Box 127"/>
          <p:cNvSpPr txBox="1">
            <a:spLocks noChangeArrowheads="1"/>
          </p:cNvSpPr>
          <p:nvPr/>
        </p:nvSpPr>
        <p:spPr bwMode="auto">
          <a:xfrm>
            <a:off x="587375" y="4241800"/>
            <a:ext cx="15303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57" tIns="45635" rIns="91257" bIns="45635">
            <a:spAutoFit/>
          </a:bodyPr>
          <a:lstStyle/>
          <a:p>
            <a:pPr marL="87313" indent="-87313" defTabSz="1277938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2097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838" y="4275138"/>
            <a:ext cx="269875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98" name="Group 295"/>
          <p:cNvGrpSpPr>
            <a:grpSpLocks/>
          </p:cNvGrpSpPr>
          <p:nvPr/>
        </p:nvGrpSpPr>
        <p:grpSpPr bwMode="auto">
          <a:xfrm rot="2225729">
            <a:off x="166688" y="4800600"/>
            <a:ext cx="415925" cy="92075"/>
            <a:chOff x="2555" y="4386"/>
            <a:chExt cx="451" cy="122"/>
          </a:xfrm>
        </p:grpSpPr>
        <p:sp>
          <p:nvSpPr>
            <p:cNvPr id="2599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600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01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02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latin typeface="Calibri" pitchFamily="34" charset="0"/>
              </a:endParaRPr>
            </a:p>
          </p:txBody>
        </p:sp>
      </p:grpSp>
      <p:grpSp>
        <p:nvGrpSpPr>
          <p:cNvPr id="2099" name="Group 68"/>
          <p:cNvGrpSpPr>
            <a:grpSpLocks/>
          </p:cNvGrpSpPr>
          <p:nvPr/>
        </p:nvGrpSpPr>
        <p:grpSpPr bwMode="auto">
          <a:xfrm>
            <a:off x="158750" y="4537075"/>
            <a:ext cx="334963" cy="204788"/>
            <a:chOff x="691" y="2698"/>
            <a:chExt cx="548" cy="304"/>
          </a:xfrm>
        </p:grpSpPr>
        <p:grpSp>
          <p:nvGrpSpPr>
            <p:cNvPr id="2573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2589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2592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2594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3550"/>
                    <a:endParaRPr lang="ru-RU" sz="1400">
                      <a:latin typeface="Calibri" pitchFamily="34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595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96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97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98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93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0 h 20000"/>
                    <a:gd name="T4" fmla="*/ 1 w 20000"/>
                    <a:gd name="T5" fmla="*/ 0 h 20000"/>
                    <a:gd name="T6" fmla="*/ 1 w 20000"/>
                    <a:gd name="T7" fmla="*/ 0 h 20000"/>
                    <a:gd name="T8" fmla="*/ 1 w 20000"/>
                    <a:gd name="T9" fmla="*/ 0 h 20000"/>
                    <a:gd name="T10" fmla="*/ 1 w 20000"/>
                    <a:gd name="T11" fmla="*/ 0 h 20000"/>
                    <a:gd name="T12" fmla="*/ 1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90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3550"/>
                <a:endParaRPr lang="ru-RU" sz="1400">
                  <a:latin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2591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3550"/>
                <a:endParaRPr lang="ru-RU" sz="1400">
                  <a:latin typeface="Calibri" pitchFamily="34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74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2579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2582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2584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3550"/>
                    <a:endParaRPr lang="ru-RU" sz="1400">
                      <a:latin typeface="Calibri" pitchFamily="34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585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86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87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88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83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0 h 20000"/>
                    <a:gd name="T4" fmla="*/ 1 w 20000"/>
                    <a:gd name="T5" fmla="*/ 0 h 20000"/>
                    <a:gd name="T6" fmla="*/ 1 w 20000"/>
                    <a:gd name="T7" fmla="*/ 0 h 20000"/>
                    <a:gd name="T8" fmla="*/ 1 w 20000"/>
                    <a:gd name="T9" fmla="*/ 0 h 20000"/>
                    <a:gd name="T10" fmla="*/ 1 w 20000"/>
                    <a:gd name="T11" fmla="*/ 0 h 20000"/>
                    <a:gd name="T12" fmla="*/ 1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80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3550"/>
                <a:endParaRPr lang="ru-RU" sz="1400">
                  <a:latin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2581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3550"/>
                <a:endParaRPr lang="ru-RU" sz="1400">
                  <a:latin typeface="Calibri" pitchFamily="34" charset="0"/>
                  <a:cs typeface="Times New Roman" pitchFamily="18" charset="0"/>
                </a:endParaRPr>
              </a:p>
            </p:txBody>
          </p:sp>
        </p:grpSp>
        <p:sp>
          <p:nvSpPr>
            <p:cNvPr id="2575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00" name="TextBox 517"/>
          <p:cNvSpPr txBox="1">
            <a:spLocks noChangeArrowheads="1"/>
          </p:cNvSpPr>
          <p:nvPr/>
        </p:nvSpPr>
        <p:spPr bwMode="auto">
          <a:xfrm>
            <a:off x="641350" y="4733925"/>
            <a:ext cx="728663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/>
          <a:p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2101" name="TextBox 518"/>
          <p:cNvSpPr txBox="1">
            <a:spLocks noChangeArrowheads="1"/>
          </p:cNvSpPr>
          <p:nvPr/>
        </p:nvSpPr>
        <p:spPr bwMode="auto">
          <a:xfrm>
            <a:off x="604838" y="4546600"/>
            <a:ext cx="1617662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/>
          <a:p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2102" name="Группа 36"/>
          <p:cNvGrpSpPr>
            <a:grpSpLocks/>
          </p:cNvGrpSpPr>
          <p:nvPr/>
        </p:nvGrpSpPr>
        <p:grpSpPr bwMode="auto">
          <a:xfrm>
            <a:off x="176213" y="5168900"/>
            <a:ext cx="412750" cy="255588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0631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82"/>
              <a:ext cx="856343" cy="12424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103" name="TextBox 27"/>
          <p:cNvSpPr txBox="1">
            <a:spLocks noChangeArrowheads="1"/>
          </p:cNvSpPr>
          <p:nvPr/>
        </p:nvSpPr>
        <p:spPr bwMode="auto">
          <a:xfrm>
            <a:off x="636588" y="5207000"/>
            <a:ext cx="2043112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/>
          <a:p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2104" name="Группа 40"/>
          <p:cNvGrpSpPr>
            <a:grpSpLocks/>
          </p:cNvGrpSpPr>
          <p:nvPr/>
        </p:nvGrpSpPr>
        <p:grpSpPr bwMode="auto">
          <a:xfrm>
            <a:off x="190500" y="5511800"/>
            <a:ext cx="411163" cy="255588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643" y="2514584"/>
              <a:ext cx="499256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82"/>
              <a:ext cx="856343" cy="12424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105" name="TextBox 337"/>
          <p:cNvSpPr txBox="1">
            <a:spLocks noChangeArrowheads="1"/>
          </p:cNvSpPr>
          <p:nvPr/>
        </p:nvSpPr>
        <p:spPr bwMode="auto">
          <a:xfrm>
            <a:off x="642938" y="5480050"/>
            <a:ext cx="1370012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/>
          <a:p>
            <a:pPr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2106" name="Группа 45"/>
          <p:cNvGrpSpPr>
            <a:grpSpLocks/>
          </p:cNvGrpSpPr>
          <p:nvPr/>
        </p:nvGrpSpPr>
        <p:grpSpPr bwMode="auto">
          <a:xfrm>
            <a:off x="190500" y="5854700"/>
            <a:ext cx="411163" cy="255588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643" y="2514584"/>
              <a:ext cx="499256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82"/>
              <a:ext cx="856343" cy="12424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107" name="TextBox 341"/>
          <p:cNvSpPr txBox="1">
            <a:spLocks noChangeArrowheads="1"/>
          </p:cNvSpPr>
          <p:nvPr/>
        </p:nvSpPr>
        <p:spPr bwMode="auto">
          <a:xfrm>
            <a:off x="647700" y="5907088"/>
            <a:ext cx="1636713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/>
          <a:p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2108" name="Группа 49"/>
          <p:cNvGrpSpPr>
            <a:grpSpLocks/>
          </p:cNvGrpSpPr>
          <p:nvPr/>
        </p:nvGrpSpPr>
        <p:grpSpPr bwMode="auto">
          <a:xfrm>
            <a:off x="206375" y="6200775"/>
            <a:ext cx="411163" cy="254000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643" y="2514584"/>
              <a:ext cx="499256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0868"/>
              <a:ext cx="856343" cy="15628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109" name="TextBox 345"/>
          <p:cNvSpPr txBox="1">
            <a:spLocks noChangeArrowheads="1"/>
          </p:cNvSpPr>
          <p:nvPr/>
        </p:nvSpPr>
        <p:spPr bwMode="auto">
          <a:xfrm>
            <a:off x="642938" y="6184900"/>
            <a:ext cx="1439862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/>
          <a:p>
            <a:pPr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2110" name="Группа 56"/>
          <p:cNvGrpSpPr>
            <a:grpSpLocks/>
          </p:cNvGrpSpPr>
          <p:nvPr/>
        </p:nvGrpSpPr>
        <p:grpSpPr bwMode="auto">
          <a:xfrm rot="2193924">
            <a:off x="149225" y="4862513"/>
            <a:ext cx="438150" cy="358775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111" name="TextBox 517"/>
          <p:cNvSpPr txBox="1">
            <a:spLocks noChangeArrowheads="1"/>
          </p:cNvSpPr>
          <p:nvPr/>
        </p:nvSpPr>
        <p:spPr bwMode="auto">
          <a:xfrm>
            <a:off x="628650" y="4911725"/>
            <a:ext cx="809625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/>
          <a:p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2112" name="Rectangle 426"/>
          <p:cNvSpPr>
            <a:spLocks noChangeArrowheads="1"/>
          </p:cNvSpPr>
          <p:nvPr/>
        </p:nvSpPr>
        <p:spPr bwMode="auto">
          <a:xfrm>
            <a:off x="3463925" y="974725"/>
            <a:ext cx="62388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ru-RU" sz="800">
                <a:latin typeface="Calibri" pitchFamily="34" charset="0"/>
              </a:rPr>
              <a:t>Морской порт</a:t>
            </a:r>
          </a:p>
        </p:txBody>
      </p:sp>
      <p:pic>
        <p:nvPicPr>
          <p:cNvPr id="2113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6413" y="1196975"/>
            <a:ext cx="244475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4" name="Rectangle 426"/>
          <p:cNvSpPr>
            <a:spLocks noChangeArrowheads="1"/>
          </p:cNvSpPr>
          <p:nvPr/>
        </p:nvSpPr>
        <p:spPr bwMode="auto">
          <a:xfrm>
            <a:off x="3470275" y="1228725"/>
            <a:ext cx="65087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649288"/>
            <a:r>
              <a:rPr lang="ru-RU" sz="800">
                <a:latin typeface="Calibri" pitchFamily="34" charset="0"/>
              </a:rPr>
              <a:t>Метрополитен</a:t>
            </a:r>
          </a:p>
        </p:txBody>
      </p:sp>
      <p:grpSp>
        <p:nvGrpSpPr>
          <p:cNvPr id="2115" name="Группа 156"/>
          <p:cNvGrpSpPr>
            <a:grpSpLocks/>
          </p:cNvGrpSpPr>
          <p:nvPr/>
        </p:nvGrpSpPr>
        <p:grpSpPr bwMode="auto">
          <a:xfrm>
            <a:off x="295275" y="6530975"/>
            <a:ext cx="236538" cy="20002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57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2116" name="Text Box 47"/>
          <p:cNvSpPr txBox="1">
            <a:spLocks noChangeArrowheads="1"/>
          </p:cNvSpPr>
          <p:nvPr/>
        </p:nvSpPr>
        <p:spPr bwMode="auto">
          <a:xfrm>
            <a:off x="639763" y="6530975"/>
            <a:ext cx="738187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2117" name="Группа 358"/>
          <p:cNvGrpSpPr>
            <a:grpSpLocks/>
          </p:cNvGrpSpPr>
          <p:nvPr/>
        </p:nvGrpSpPr>
        <p:grpSpPr bwMode="auto">
          <a:xfrm>
            <a:off x="3098800" y="1698625"/>
            <a:ext cx="133350" cy="123825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118" name="Text Box 47"/>
          <p:cNvSpPr txBox="1">
            <a:spLocks noChangeArrowheads="1"/>
          </p:cNvSpPr>
          <p:nvPr/>
        </p:nvSpPr>
        <p:spPr bwMode="auto">
          <a:xfrm>
            <a:off x="3359150" y="1651000"/>
            <a:ext cx="13335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2119" name="Group 465"/>
          <p:cNvGrpSpPr>
            <a:grpSpLocks/>
          </p:cNvGrpSpPr>
          <p:nvPr/>
        </p:nvGrpSpPr>
        <p:grpSpPr bwMode="auto">
          <a:xfrm>
            <a:off x="3025775" y="2095500"/>
            <a:ext cx="252413" cy="184150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00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2120" name="Text Box 47"/>
          <p:cNvSpPr txBox="1">
            <a:spLocks noChangeArrowheads="1"/>
          </p:cNvSpPr>
          <p:nvPr/>
        </p:nvSpPr>
        <p:spPr bwMode="auto">
          <a:xfrm>
            <a:off x="3359150" y="2085975"/>
            <a:ext cx="13335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2121" name="Group 128"/>
          <p:cNvGrpSpPr>
            <a:grpSpLocks/>
          </p:cNvGrpSpPr>
          <p:nvPr/>
        </p:nvGrpSpPr>
        <p:grpSpPr bwMode="auto">
          <a:xfrm flipH="1">
            <a:off x="3070225" y="3208338"/>
            <a:ext cx="142875" cy="269875"/>
            <a:chOff x="3767" y="2115"/>
            <a:chExt cx="159" cy="368"/>
          </a:xfrm>
        </p:grpSpPr>
        <p:grpSp>
          <p:nvGrpSpPr>
            <p:cNvPr id="2533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2540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41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34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2538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39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35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2536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37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122" name="Text Box 47"/>
          <p:cNvSpPr txBox="1">
            <a:spLocks noChangeArrowheads="1"/>
          </p:cNvSpPr>
          <p:nvPr/>
        </p:nvSpPr>
        <p:spPr bwMode="auto">
          <a:xfrm>
            <a:off x="3359150" y="3236913"/>
            <a:ext cx="13335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2123" name="Группа 377"/>
          <p:cNvGrpSpPr>
            <a:grpSpLocks/>
          </p:cNvGrpSpPr>
          <p:nvPr/>
        </p:nvGrpSpPr>
        <p:grpSpPr bwMode="auto">
          <a:xfrm>
            <a:off x="2892425" y="3498850"/>
            <a:ext cx="590550" cy="406400"/>
            <a:chOff x="4523592" y="5717578"/>
            <a:chExt cx="765501" cy="563207"/>
          </a:xfrm>
        </p:grpSpPr>
        <p:grpSp>
          <p:nvGrpSpPr>
            <p:cNvPr id="2523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2528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2531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32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29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530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24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2525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26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27683" tIns="63851" rIns="127683" bIns="63851">
                <a:spAutoFit/>
              </a:bodyPr>
              <a:lstStyle/>
              <a:p>
                <a:pPr defTabSz="1544638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2527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27683" tIns="63851" rIns="127683" bIns="63851">
                <a:spAutoFit/>
              </a:bodyPr>
              <a:lstStyle/>
              <a:p>
                <a:pPr defTabSz="1544638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2124" name="Text Box 47"/>
          <p:cNvSpPr txBox="1">
            <a:spLocks noChangeArrowheads="1"/>
          </p:cNvSpPr>
          <p:nvPr/>
        </p:nvSpPr>
        <p:spPr bwMode="auto">
          <a:xfrm>
            <a:off x="3348038" y="3522663"/>
            <a:ext cx="13335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2125" name="Group 105"/>
          <p:cNvGrpSpPr>
            <a:grpSpLocks/>
          </p:cNvGrpSpPr>
          <p:nvPr/>
        </p:nvGrpSpPr>
        <p:grpSpPr bwMode="auto">
          <a:xfrm>
            <a:off x="3027363" y="3789363"/>
            <a:ext cx="223837" cy="209550"/>
            <a:chOff x="3061" y="3475"/>
            <a:chExt cx="182" cy="182"/>
          </a:xfrm>
        </p:grpSpPr>
        <p:grpSp>
          <p:nvGrpSpPr>
            <p:cNvPr id="2512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2514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2517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2521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22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18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2519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20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515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16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13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2126" name="Text Box 47"/>
          <p:cNvSpPr txBox="1">
            <a:spLocks noChangeArrowheads="1"/>
          </p:cNvSpPr>
          <p:nvPr/>
        </p:nvSpPr>
        <p:spPr bwMode="auto">
          <a:xfrm>
            <a:off x="3363913" y="3776663"/>
            <a:ext cx="13335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2127" name="TextBox 13"/>
          <p:cNvSpPr txBox="1">
            <a:spLocks noChangeArrowheads="1"/>
          </p:cNvSpPr>
          <p:nvPr/>
        </p:nvSpPr>
        <p:spPr bwMode="auto">
          <a:xfrm>
            <a:off x="3438525" y="4117975"/>
            <a:ext cx="2249488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893" tIns="39447" rIns="78893" bIns="39447">
            <a:spAutoFit/>
          </a:bodyPr>
          <a:lstStyle/>
          <a:p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28" name="TextBox 15"/>
          <p:cNvSpPr txBox="1">
            <a:spLocks noChangeArrowheads="1"/>
          </p:cNvSpPr>
          <p:nvPr/>
        </p:nvSpPr>
        <p:spPr bwMode="auto">
          <a:xfrm>
            <a:off x="3435350" y="4333875"/>
            <a:ext cx="2008188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893" tIns="39447" rIns="78893" bIns="39447">
            <a:spAutoFit/>
          </a:bodyPr>
          <a:lstStyle/>
          <a:p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775" y="4408488"/>
            <a:ext cx="252413" cy="119062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30" name="Group 82"/>
          <p:cNvGrpSpPr>
            <a:grpSpLocks/>
          </p:cNvGrpSpPr>
          <p:nvPr/>
        </p:nvGrpSpPr>
        <p:grpSpPr bwMode="auto">
          <a:xfrm>
            <a:off x="2898775" y="4110038"/>
            <a:ext cx="441325" cy="238125"/>
            <a:chOff x="4207" y="2129"/>
            <a:chExt cx="499" cy="456"/>
          </a:xfrm>
        </p:grpSpPr>
        <p:sp>
          <p:nvSpPr>
            <p:cNvPr id="2509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510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11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2131" name="Группа 49"/>
          <p:cNvGrpSpPr>
            <a:grpSpLocks/>
          </p:cNvGrpSpPr>
          <p:nvPr/>
        </p:nvGrpSpPr>
        <p:grpSpPr bwMode="auto">
          <a:xfrm>
            <a:off x="2898775" y="4621213"/>
            <a:ext cx="214313" cy="279400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96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08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32" name="TextBox 15"/>
          <p:cNvSpPr txBox="1">
            <a:spLocks noChangeArrowheads="1"/>
          </p:cNvSpPr>
          <p:nvPr/>
        </p:nvSpPr>
        <p:spPr bwMode="auto">
          <a:xfrm>
            <a:off x="3446463" y="4621213"/>
            <a:ext cx="474662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893" tIns="39447" rIns="78893" bIns="39447">
            <a:spAutoFit/>
          </a:bodyPr>
          <a:lstStyle/>
          <a:p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2068" name="Object 20"/>
          <p:cNvGraphicFramePr>
            <a:graphicFrameLocks noChangeAspect="1"/>
          </p:cNvGraphicFramePr>
          <p:nvPr/>
        </p:nvGraphicFramePr>
        <p:xfrm>
          <a:off x="2819400" y="4856163"/>
          <a:ext cx="434975" cy="293687"/>
        </p:xfrm>
        <a:graphic>
          <a:graphicData uri="http://schemas.openxmlformats.org/presentationml/2006/ole">
            <p:oleObj spid="_x0000_s2068" name="Clip" r:id="rId6" imgW="5807075" imgH="3009900" progId="">
              <p:embed/>
            </p:oleObj>
          </a:graphicData>
        </a:graphic>
      </p:graphicFrame>
      <p:sp>
        <p:nvSpPr>
          <p:cNvPr id="2133" name="TextBox 15"/>
          <p:cNvSpPr txBox="1">
            <a:spLocks noChangeArrowheads="1"/>
          </p:cNvSpPr>
          <p:nvPr/>
        </p:nvSpPr>
        <p:spPr bwMode="auto">
          <a:xfrm>
            <a:off x="3446463" y="4900613"/>
            <a:ext cx="1998662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893" tIns="39447" rIns="78893" bIns="39447">
            <a:spAutoFit/>
          </a:bodyPr>
          <a:lstStyle/>
          <a:p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2134" name="Group 360"/>
          <p:cNvGrpSpPr>
            <a:grpSpLocks/>
          </p:cNvGrpSpPr>
          <p:nvPr/>
        </p:nvGrpSpPr>
        <p:grpSpPr bwMode="auto">
          <a:xfrm>
            <a:off x="2816225" y="5259388"/>
            <a:ext cx="461963" cy="241300"/>
            <a:chOff x="6432" y="3569"/>
            <a:chExt cx="810" cy="602"/>
          </a:xfrm>
        </p:grpSpPr>
        <p:sp>
          <p:nvSpPr>
            <p:cNvPr id="2363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5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6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7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8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9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0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1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2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3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4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5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6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7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8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9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0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1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2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3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4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5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6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7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8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9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0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1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2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3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4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5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6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7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8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9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0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1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2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3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4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5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6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7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8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9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0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1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2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3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4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5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6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7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8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9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0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1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2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3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4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5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6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7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8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9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0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1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2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3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4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5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6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7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8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9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0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1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2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3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4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5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6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7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9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0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1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2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3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4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5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6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7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8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9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0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1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2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3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4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5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6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7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8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9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0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1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2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3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4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5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6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35" name="TextBox 15"/>
          <p:cNvSpPr txBox="1">
            <a:spLocks noChangeArrowheads="1"/>
          </p:cNvSpPr>
          <p:nvPr/>
        </p:nvSpPr>
        <p:spPr bwMode="auto">
          <a:xfrm>
            <a:off x="3446463" y="5259388"/>
            <a:ext cx="963612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893" tIns="39447" rIns="78893" bIns="39447">
            <a:spAutoFit/>
          </a:bodyPr>
          <a:lstStyle/>
          <a:p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2136" name="Picture 1961" descr="фенол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</a:blip>
          <a:srcRect l="47122" t="23438" r="45166" b="70436"/>
          <a:stretch>
            <a:fillRect/>
          </a:stretch>
        </p:blipFill>
        <p:spPr bwMode="auto">
          <a:xfrm>
            <a:off x="2835275" y="5534025"/>
            <a:ext cx="4556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37" name="TextBox 15"/>
          <p:cNvSpPr txBox="1">
            <a:spLocks noChangeArrowheads="1"/>
          </p:cNvSpPr>
          <p:nvPr/>
        </p:nvSpPr>
        <p:spPr bwMode="auto">
          <a:xfrm>
            <a:off x="3446463" y="5538788"/>
            <a:ext cx="49847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893" tIns="39447" rIns="78893" bIns="39447">
            <a:spAutoFit/>
          </a:bodyPr>
          <a:lstStyle/>
          <a:p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2138" name="Группа 594"/>
          <p:cNvGrpSpPr>
            <a:grpSpLocks/>
          </p:cNvGrpSpPr>
          <p:nvPr/>
        </p:nvGrpSpPr>
        <p:grpSpPr bwMode="auto">
          <a:xfrm>
            <a:off x="3021013" y="4986338"/>
            <a:ext cx="304800" cy="187325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0760" y="5431287"/>
              <a:ext cx="217466" cy="2166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900" dirty="0"/>
            </a:p>
          </p:txBody>
        </p:sp>
        <p:sp>
          <p:nvSpPr>
            <p:cNvPr id="2362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2139" name="Группа 38"/>
          <p:cNvGrpSpPr>
            <a:grpSpLocks/>
          </p:cNvGrpSpPr>
          <p:nvPr/>
        </p:nvGrpSpPr>
        <p:grpSpPr bwMode="auto">
          <a:xfrm>
            <a:off x="3057525" y="922338"/>
            <a:ext cx="219075" cy="198437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aphicFrame>
          <p:nvGraphicFramePr>
            <p:cNvPr id="2069" name="Object 21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69" name="Clip" r:id="rId8" imgW="527995" imgH="703385" progId="">
                <p:embed/>
              </p:oleObj>
            </a:graphicData>
          </a:graphic>
        </p:graphicFrame>
      </p:grpSp>
      <p:grpSp>
        <p:nvGrpSpPr>
          <p:cNvPr id="2140" name="Group 465"/>
          <p:cNvGrpSpPr>
            <a:grpSpLocks/>
          </p:cNvGrpSpPr>
          <p:nvPr/>
        </p:nvGrpSpPr>
        <p:grpSpPr bwMode="auto">
          <a:xfrm>
            <a:off x="3025775" y="2376488"/>
            <a:ext cx="252413" cy="185737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00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2141" name="Text Box 47"/>
          <p:cNvSpPr txBox="1">
            <a:spLocks noChangeArrowheads="1"/>
          </p:cNvSpPr>
          <p:nvPr/>
        </p:nvSpPr>
        <p:spPr bwMode="auto">
          <a:xfrm>
            <a:off x="3355975" y="2393950"/>
            <a:ext cx="13335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45" name="Text Box 47"/>
          <p:cNvSpPr txBox="1">
            <a:spLocks noChangeArrowheads="1"/>
          </p:cNvSpPr>
          <p:nvPr/>
        </p:nvSpPr>
        <p:spPr bwMode="auto">
          <a:xfrm>
            <a:off x="3359150" y="2636838"/>
            <a:ext cx="133350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2146" name="Group 32"/>
          <p:cNvGrpSpPr>
            <a:grpSpLocks/>
          </p:cNvGrpSpPr>
          <p:nvPr/>
        </p:nvGrpSpPr>
        <p:grpSpPr bwMode="auto">
          <a:xfrm>
            <a:off x="2989263" y="2954338"/>
            <a:ext cx="355600" cy="10001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2147" name="Text Box 47"/>
          <p:cNvSpPr txBox="1">
            <a:spLocks noChangeArrowheads="1"/>
          </p:cNvSpPr>
          <p:nvPr/>
        </p:nvSpPr>
        <p:spPr bwMode="auto">
          <a:xfrm>
            <a:off x="3379788" y="2874963"/>
            <a:ext cx="13335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2148" name="Группа 143"/>
          <p:cNvGrpSpPr>
            <a:grpSpLocks/>
          </p:cNvGrpSpPr>
          <p:nvPr/>
        </p:nvGrpSpPr>
        <p:grpSpPr bwMode="auto">
          <a:xfrm>
            <a:off x="3098800" y="1903413"/>
            <a:ext cx="122238" cy="122237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149" name="Text Box 47"/>
          <p:cNvSpPr txBox="1">
            <a:spLocks noChangeArrowheads="1"/>
          </p:cNvSpPr>
          <p:nvPr/>
        </p:nvSpPr>
        <p:spPr bwMode="auto">
          <a:xfrm>
            <a:off x="3343275" y="1862138"/>
            <a:ext cx="13938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2150" name="Group 32"/>
          <p:cNvGrpSpPr>
            <a:grpSpLocks/>
          </p:cNvGrpSpPr>
          <p:nvPr/>
        </p:nvGrpSpPr>
        <p:grpSpPr bwMode="auto">
          <a:xfrm>
            <a:off x="2986088" y="1487488"/>
            <a:ext cx="357187" cy="98425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2151" name="Text Box 47"/>
          <p:cNvSpPr txBox="1">
            <a:spLocks noChangeArrowheads="1"/>
          </p:cNvSpPr>
          <p:nvPr/>
        </p:nvSpPr>
        <p:spPr bwMode="auto">
          <a:xfrm>
            <a:off x="3349625" y="1427163"/>
            <a:ext cx="1331913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530" tIns="52257" rIns="104530" bIns="52257">
            <a:spAutoFit/>
          </a:bodyPr>
          <a:lstStyle/>
          <a:p>
            <a:pPr defTabSz="2162175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2152" name="Group 72"/>
          <p:cNvGrpSpPr>
            <a:grpSpLocks/>
          </p:cNvGrpSpPr>
          <p:nvPr/>
        </p:nvGrpSpPr>
        <p:grpSpPr bwMode="auto">
          <a:xfrm rot="-5400000">
            <a:off x="3037682" y="6485731"/>
            <a:ext cx="127000" cy="265113"/>
            <a:chOff x="4558" y="3793"/>
            <a:chExt cx="136" cy="136"/>
          </a:xfrm>
        </p:grpSpPr>
        <p:sp>
          <p:nvSpPr>
            <p:cNvPr id="2330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331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2332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33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34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153" name="Text Box 78"/>
          <p:cNvSpPr txBox="1">
            <a:spLocks noChangeArrowheads="1"/>
          </p:cNvSpPr>
          <p:nvPr/>
        </p:nvSpPr>
        <p:spPr bwMode="auto">
          <a:xfrm>
            <a:off x="3509963" y="6546850"/>
            <a:ext cx="1050925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2162175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2154" name="Text Box 78"/>
          <p:cNvSpPr txBox="1">
            <a:spLocks noChangeArrowheads="1"/>
          </p:cNvSpPr>
          <p:nvPr/>
        </p:nvSpPr>
        <p:spPr bwMode="auto">
          <a:xfrm>
            <a:off x="3500438" y="6199188"/>
            <a:ext cx="1576387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2162175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2155" name="Группа 678"/>
          <p:cNvGrpSpPr>
            <a:grpSpLocks/>
          </p:cNvGrpSpPr>
          <p:nvPr/>
        </p:nvGrpSpPr>
        <p:grpSpPr bwMode="auto">
          <a:xfrm>
            <a:off x="2938463" y="6161088"/>
            <a:ext cx="346075" cy="344487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298" y="5649555"/>
              <a:ext cx="177348" cy="17258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384"/>
              <a:ext cx="390525" cy="2389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2324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2325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1725"/>
                <a:endParaRPr lang="ru-RU" sz="800">
                  <a:latin typeface="Calibri" pitchFamily="34" charset="0"/>
                </a:endParaRPr>
              </a:p>
            </p:txBody>
          </p:sp>
          <p:sp>
            <p:nvSpPr>
              <p:cNvPr id="2326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1725"/>
                <a:endParaRPr lang="ru-RU" sz="800">
                  <a:latin typeface="Calibri" pitchFamily="34" charset="0"/>
                </a:endParaRPr>
              </a:p>
            </p:txBody>
          </p:sp>
          <p:grpSp>
            <p:nvGrpSpPr>
              <p:cNvPr id="2327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2328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29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156" name="Group 66"/>
          <p:cNvGrpSpPr>
            <a:grpSpLocks/>
          </p:cNvGrpSpPr>
          <p:nvPr/>
        </p:nvGrpSpPr>
        <p:grpSpPr bwMode="auto">
          <a:xfrm>
            <a:off x="6070600" y="3125788"/>
            <a:ext cx="203200" cy="257175"/>
            <a:chOff x="783" y="2063"/>
            <a:chExt cx="479" cy="307"/>
          </a:xfrm>
        </p:grpSpPr>
        <p:sp>
          <p:nvSpPr>
            <p:cNvPr id="2297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298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2315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2320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99 h 21600"/>
                    <a:gd name="T4" fmla="*/ 0 w 21600"/>
                    <a:gd name="T5" fmla="*/ 9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21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99 h 21600"/>
                    <a:gd name="T4" fmla="*/ 0 w 21600"/>
                    <a:gd name="T5" fmla="*/ 9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316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7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8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9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99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2308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2313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98 h 21600"/>
                    <a:gd name="T4" fmla="*/ 0 w 21600"/>
                    <a:gd name="T5" fmla="*/ 98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14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97 h 21600"/>
                    <a:gd name="T4" fmla="*/ 0 w 21600"/>
                    <a:gd name="T5" fmla="*/ 9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309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0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1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2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00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1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2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3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4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5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6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7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7" name="Text Box 92"/>
          <p:cNvSpPr txBox="1">
            <a:spLocks noChangeArrowheads="1"/>
          </p:cNvSpPr>
          <p:nvPr/>
        </p:nvSpPr>
        <p:spPr bwMode="auto">
          <a:xfrm>
            <a:off x="6403975" y="2874963"/>
            <a:ext cx="2293938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893" tIns="39447" rIns="78893" bIns="3944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2158" name="Text Box 93"/>
          <p:cNvSpPr txBox="1">
            <a:spLocks noChangeArrowheads="1"/>
          </p:cNvSpPr>
          <p:nvPr/>
        </p:nvSpPr>
        <p:spPr bwMode="auto">
          <a:xfrm>
            <a:off x="6403975" y="3111500"/>
            <a:ext cx="230981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893" tIns="39447" rIns="78893" bIns="3944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2159" name="Group 94"/>
          <p:cNvGrpSpPr>
            <a:grpSpLocks/>
          </p:cNvGrpSpPr>
          <p:nvPr/>
        </p:nvGrpSpPr>
        <p:grpSpPr bwMode="auto">
          <a:xfrm>
            <a:off x="6076950" y="2835275"/>
            <a:ext cx="174625" cy="187325"/>
            <a:chOff x="2394" y="6885"/>
            <a:chExt cx="457" cy="1027"/>
          </a:xfrm>
        </p:grpSpPr>
        <p:sp>
          <p:nvSpPr>
            <p:cNvPr id="2294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95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96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60" name="Group 98"/>
          <p:cNvGrpSpPr>
            <a:grpSpLocks/>
          </p:cNvGrpSpPr>
          <p:nvPr/>
        </p:nvGrpSpPr>
        <p:grpSpPr bwMode="auto">
          <a:xfrm>
            <a:off x="6034088" y="3536950"/>
            <a:ext cx="227012" cy="211138"/>
            <a:chOff x="258" y="12222"/>
            <a:chExt cx="457" cy="457"/>
          </a:xfrm>
        </p:grpSpPr>
        <p:sp>
          <p:nvSpPr>
            <p:cNvPr id="2287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900">
                <a:latin typeface="Calibri" pitchFamily="34" charset="0"/>
              </a:endParaRPr>
            </a:p>
          </p:txBody>
        </p:sp>
        <p:grpSp>
          <p:nvGrpSpPr>
            <p:cNvPr id="2288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2289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2292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93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290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91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161" name="Text Box 106"/>
          <p:cNvSpPr txBox="1">
            <a:spLocks noChangeArrowheads="1"/>
          </p:cNvSpPr>
          <p:nvPr/>
        </p:nvSpPr>
        <p:spPr bwMode="auto">
          <a:xfrm>
            <a:off x="6391275" y="3468688"/>
            <a:ext cx="249078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883" tIns="39440" rIns="78883" bIns="3944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2162" name="Group 109"/>
          <p:cNvGrpSpPr>
            <a:grpSpLocks/>
          </p:cNvGrpSpPr>
          <p:nvPr/>
        </p:nvGrpSpPr>
        <p:grpSpPr bwMode="auto">
          <a:xfrm>
            <a:off x="5997575" y="3863975"/>
            <a:ext cx="306388" cy="146050"/>
            <a:chOff x="1728" y="3168"/>
            <a:chExt cx="7776" cy="2160"/>
          </a:xfrm>
        </p:grpSpPr>
        <p:grpSp>
          <p:nvGrpSpPr>
            <p:cNvPr id="2264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2266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67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68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69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70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71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72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73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74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75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76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77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78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79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0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1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2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3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4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5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  <p:sp>
            <p:nvSpPr>
              <p:cNvPr id="2286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>
                  <a:latin typeface="Calibri" pitchFamily="34" charset="0"/>
                </a:endParaRPr>
              </a:p>
            </p:txBody>
          </p:sp>
        </p:grpSp>
        <p:sp>
          <p:nvSpPr>
            <p:cNvPr id="2265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63" name="Text Box 133"/>
          <p:cNvSpPr txBox="1">
            <a:spLocks noChangeArrowheads="1"/>
          </p:cNvSpPr>
          <p:nvPr/>
        </p:nvSpPr>
        <p:spPr bwMode="auto">
          <a:xfrm>
            <a:off x="6386513" y="3832225"/>
            <a:ext cx="2708275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893" tIns="39447" rIns="78893" bIns="3944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2164" name="Text Box 15"/>
          <p:cNvSpPr txBox="1">
            <a:spLocks noChangeArrowheads="1"/>
          </p:cNvSpPr>
          <p:nvPr/>
        </p:nvSpPr>
        <p:spPr bwMode="auto">
          <a:xfrm>
            <a:off x="6443663" y="4371975"/>
            <a:ext cx="938212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49" tIns="32625" rIns="65249" bIns="32625">
            <a:spAutoFit/>
          </a:bodyPr>
          <a:lstStyle/>
          <a:p>
            <a:pPr defTabSz="911225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2165" name="Line 271"/>
          <p:cNvSpPr>
            <a:spLocks noChangeShapeType="1"/>
          </p:cNvSpPr>
          <p:nvPr/>
        </p:nvSpPr>
        <p:spPr bwMode="auto">
          <a:xfrm>
            <a:off x="6045200" y="4660900"/>
            <a:ext cx="255588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2166" name="Text Box 272"/>
          <p:cNvSpPr txBox="1">
            <a:spLocks noChangeArrowheads="1"/>
          </p:cNvSpPr>
          <p:nvPr/>
        </p:nvSpPr>
        <p:spPr bwMode="auto">
          <a:xfrm>
            <a:off x="6502400" y="4557713"/>
            <a:ext cx="259556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277938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5200" y="4879975"/>
            <a:ext cx="255588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68" name="Text Box 274"/>
          <p:cNvSpPr txBox="1">
            <a:spLocks noChangeArrowheads="1"/>
          </p:cNvSpPr>
          <p:nvPr/>
        </p:nvSpPr>
        <p:spPr bwMode="auto">
          <a:xfrm>
            <a:off x="6505575" y="4830763"/>
            <a:ext cx="2287588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277938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2169" name="Полилиния 781"/>
          <p:cNvSpPr>
            <a:spLocks noChangeArrowheads="1"/>
          </p:cNvSpPr>
          <p:nvPr/>
        </p:nvSpPr>
        <p:spPr bwMode="auto">
          <a:xfrm>
            <a:off x="6037263" y="4430713"/>
            <a:ext cx="271462" cy="47625"/>
          </a:xfrm>
          <a:custGeom>
            <a:avLst/>
            <a:gdLst>
              <a:gd name="T0" fmla="*/ 0 w 173736"/>
              <a:gd name="T1" fmla="*/ 77057065 h 46037"/>
              <a:gd name="T2" fmla="*/ 2147483647 w 173736"/>
              <a:gd name="T3" fmla="*/ 77057065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2170" name="Group 131"/>
          <p:cNvGrpSpPr>
            <a:grpSpLocks/>
          </p:cNvGrpSpPr>
          <p:nvPr/>
        </p:nvGrpSpPr>
        <p:grpSpPr bwMode="auto">
          <a:xfrm>
            <a:off x="6111875" y="5041900"/>
            <a:ext cx="190500" cy="331788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3"/>
              <a:ext cx="272" cy="138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FF"/>
                </a:solidFill>
                <a:latin typeface="+mn-lt"/>
                <a:cs typeface="+mn-cs"/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3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+mn-cs"/>
                </a:rPr>
                <a:t>1</a:t>
              </a:r>
            </a:p>
          </p:txBody>
        </p:sp>
        <p:pic>
          <p:nvPicPr>
            <p:cNvPr id="2263" name="Рисунок 612" descr="рослесхо_0.tmp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2171" name="Text Box 15"/>
          <p:cNvSpPr txBox="1">
            <a:spLocks noChangeArrowheads="1"/>
          </p:cNvSpPr>
          <p:nvPr/>
        </p:nvSpPr>
        <p:spPr bwMode="auto">
          <a:xfrm>
            <a:off x="6437313" y="5129213"/>
            <a:ext cx="12350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284" tIns="32642" rIns="65284" bIns="32642">
            <a:spAutoFit/>
          </a:bodyPr>
          <a:lstStyle/>
          <a:p>
            <a:pPr defTabSz="1277938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2172" name="Text Box 274"/>
          <p:cNvSpPr txBox="1">
            <a:spLocks noChangeArrowheads="1"/>
          </p:cNvSpPr>
          <p:nvPr/>
        </p:nvSpPr>
        <p:spPr bwMode="auto">
          <a:xfrm>
            <a:off x="6450013" y="5451475"/>
            <a:ext cx="919162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284" tIns="32642" rIns="65284" bIns="32642">
            <a:spAutoFit/>
          </a:bodyPr>
          <a:lstStyle/>
          <a:p>
            <a:pPr defTabSz="1277938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2173" name="Oval 259"/>
          <p:cNvSpPr>
            <a:spLocks noChangeArrowheads="1"/>
          </p:cNvSpPr>
          <p:nvPr/>
        </p:nvSpPr>
        <p:spPr bwMode="auto">
          <a:xfrm>
            <a:off x="6145213" y="5464175"/>
            <a:ext cx="112712" cy="138113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2174" name="Полилиния 789"/>
          <p:cNvSpPr>
            <a:spLocks noChangeArrowheads="1"/>
          </p:cNvSpPr>
          <p:nvPr/>
        </p:nvSpPr>
        <p:spPr bwMode="auto">
          <a:xfrm>
            <a:off x="6037263" y="4225925"/>
            <a:ext cx="271462" cy="46038"/>
          </a:xfrm>
          <a:custGeom>
            <a:avLst/>
            <a:gdLst>
              <a:gd name="T0" fmla="*/ 0 w 173736"/>
              <a:gd name="T1" fmla="*/ 16763842 h 46037"/>
              <a:gd name="T2" fmla="*/ 2147483647 w 173736"/>
              <a:gd name="T3" fmla="*/ 16763842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2175" name="Text Box 15"/>
          <p:cNvSpPr txBox="1">
            <a:spLocks noChangeArrowheads="1"/>
          </p:cNvSpPr>
          <p:nvPr/>
        </p:nvSpPr>
        <p:spPr bwMode="auto">
          <a:xfrm>
            <a:off x="6435725" y="4110038"/>
            <a:ext cx="1851025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49" tIns="32625" rIns="65249" bIns="32625">
            <a:spAutoFit/>
          </a:bodyPr>
          <a:lstStyle/>
          <a:p>
            <a:pPr defTabSz="911225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defTabSz="911225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2176" name="Rectangle 50"/>
          <p:cNvSpPr>
            <a:spLocks noChangeArrowheads="1"/>
          </p:cNvSpPr>
          <p:nvPr/>
        </p:nvSpPr>
        <p:spPr bwMode="auto">
          <a:xfrm>
            <a:off x="6216650" y="5602288"/>
            <a:ext cx="2528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2704" tIns="137624" rIns="272704" bIns="137624" anchor="ctr">
            <a:spAutoFit/>
          </a:bodyPr>
          <a:lstStyle/>
          <a:p>
            <a:pPr defTabSz="1858963"/>
            <a:r>
              <a:rPr lang="ru-RU" sz="800">
                <a:latin typeface="Calibri" pitchFamily="34" charset="0"/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2177" name="Picture 89" descr="пламя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49975" y="5648325"/>
            <a:ext cx="1524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8" name="Овал 167"/>
          <p:cNvSpPr>
            <a:spLocks noChangeArrowheads="1"/>
          </p:cNvSpPr>
          <p:nvPr/>
        </p:nvSpPr>
        <p:spPr bwMode="auto">
          <a:xfrm>
            <a:off x="6046788" y="6043613"/>
            <a:ext cx="360362" cy="150812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49288"/>
            <a:endParaRPr lang="ru-RU">
              <a:latin typeface="Calibri" pitchFamily="34" charset="0"/>
            </a:endParaRPr>
          </a:p>
        </p:txBody>
      </p:sp>
      <p:sp>
        <p:nvSpPr>
          <p:cNvPr id="2179" name="Text Box 117"/>
          <p:cNvSpPr txBox="1">
            <a:spLocks noChangeArrowheads="1"/>
          </p:cNvSpPr>
          <p:nvPr/>
        </p:nvSpPr>
        <p:spPr bwMode="auto">
          <a:xfrm>
            <a:off x="6427788" y="6022975"/>
            <a:ext cx="24288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836" tIns="39417" rIns="78836" bIns="39417">
            <a:spAutoFit/>
          </a:bodyPr>
          <a:lstStyle/>
          <a:p>
            <a:pPr defTabSz="911225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2180" name="Text Box 50"/>
          <p:cNvSpPr txBox="1">
            <a:spLocks noChangeArrowheads="1"/>
          </p:cNvSpPr>
          <p:nvPr/>
        </p:nvSpPr>
        <p:spPr bwMode="auto">
          <a:xfrm>
            <a:off x="3460750" y="5832475"/>
            <a:ext cx="1379538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6236" tIns="28121" rIns="56236" bIns="28121">
            <a:spAutoFit/>
          </a:bodyPr>
          <a:lstStyle/>
          <a:p>
            <a:pPr defTabSz="866775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2181" name="Группа 796"/>
          <p:cNvGrpSpPr>
            <a:grpSpLocks/>
          </p:cNvGrpSpPr>
          <p:nvPr/>
        </p:nvGrpSpPr>
        <p:grpSpPr bwMode="auto">
          <a:xfrm>
            <a:off x="2970213" y="5843588"/>
            <a:ext cx="227012" cy="211137"/>
            <a:chOff x="1193267" y="4397868"/>
            <a:chExt cx="180325" cy="186832"/>
          </a:xfrm>
        </p:grpSpPr>
        <p:sp>
          <p:nvSpPr>
            <p:cNvPr id="2259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1225"/>
              <a:endParaRPr lang="ru-RU" sz="1000">
                <a:latin typeface="Calibri" pitchFamily="34" charset="0"/>
              </a:endParaRPr>
            </a:p>
          </p:txBody>
        </p:sp>
        <p:sp>
          <p:nvSpPr>
            <p:cNvPr id="2260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2182" name="Group 62"/>
          <p:cNvGrpSpPr>
            <a:grpSpLocks/>
          </p:cNvGrpSpPr>
          <p:nvPr/>
        </p:nvGrpSpPr>
        <p:grpSpPr bwMode="auto">
          <a:xfrm>
            <a:off x="6038850" y="2341563"/>
            <a:ext cx="234950" cy="212725"/>
            <a:chOff x="196" y="2647"/>
            <a:chExt cx="883" cy="641"/>
          </a:xfrm>
        </p:grpSpPr>
        <p:grpSp>
          <p:nvGrpSpPr>
            <p:cNvPr id="2244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2257" name="Rectangle 63"/>
              <p:cNvPicPr>
                <a:picLocks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58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73770" tIns="36887" rIns="73770" bIns="36887" anchor="ctr"/>
              <a:lstStyle/>
              <a:p>
                <a:pPr defTabSz="1243013"/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2245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2255" name="Line 64"/>
              <p:cNvPicPr>
                <a:picLocks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56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3801" tIns="36900" rIns="73801" bIns="36900"/>
              <a:lstStyle/>
              <a:p>
                <a:pPr defTabSz="1243013"/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2246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2253" name="Line 65"/>
              <p:cNvPicPr>
                <a:picLocks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54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3801" tIns="36900" rIns="73801" bIns="36900"/>
              <a:lstStyle/>
              <a:p>
                <a:pPr defTabSz="1243013"/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2247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2251" name="Line 66"/>
              <p:cNvPicPr>
                <a:picLocks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52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3801" tIns="36900" rIns="73801" bIns="36900"/>
              <a:lstStyle/>
              <a:p>
                <a:pPr defTabSz="1243013"/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2248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2249" name="Line 67"/>
              <p:cNvPicPr>
                <a:picLocks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50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3801" tIns="36900" rIns="73801" bIns="36900"/>
              <a:lstStyle/>
              <a:p>
                <a:pPr defTabSz="1243013"/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84" name="TextBox 142"/>
          <p:cNvGrpSpPr>
            <a:grpSpLocks/>
          </p:cNvGrpSpPr>
          <p:nvPr/>
        </p:nvGrpSpPr>
        <p:grpSpPr bwMode="auto">
          <a:xfrm>
            <a:off x="6200775" y="2314575"/>
            <a:ext cx="836613" cy="215900"/>
            <a:chOff x="5695" y="1805"/>
            <a:chExt cx="737" cy="637"/>
          </a:xfrm>
        </p:grpSpPr>
        <p:pic>
          <p:nvPicPr>
            <p:cNvPr id="2242" name="TextBox 142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43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3301" tIns="51648" rIns="103301" bIns="51648">
              <a:spAutoFit/>
            </a:bodyPr>
            <a:lstStyle/>
            <a:p>
              <a:pPr algn="ctr" defTabSz="1243013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2185" name="TextBox 143"/>
          <p:cNvGrpSpPr>
            <a:grpSpLocks/>
          </p:cNvGrpSpPr>
          <p:nvPr/>
        </p:nvGrpSpPr>
        <p:grpSpPr bwMode="auto">
          <a:xfrm>
            <a:off x="6207125" y="2541588"/>
            <a:ext cx="784225" cy="234950"/>
            <a:chOff x="5695" y="1947"/>
            <a:chExt cx="691" cy="219"/>
          </a:xfrm>
        </p:grpSpPr>
        <p:pic>
          <p:nvPicPr>
            <p:cNvPr id="2240" name="TextBox 143"/>
            <p:cNvPicPr>
              <a:picLocks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41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3301" tIns="51648" rIns="103301" bIns="51648">
              <a:spAutoFit/>
            </a:bodyPr>
            <a:lstStyle/>
            <a:p>
              <a:pPr algn="ctr" defTabSz="1243013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2186" name="TextBox 177"/>
          <p:cNvGrpSpPr>
            <a:grpSpLocks/>
          </p:cNvGrpSpPr>
          <p:nvPr/>
        </p:nvGrpSpPr>
        <p:grpSpPr bwMode="auto">
          <a:xfrm>
            <a:off x="7154863" y="2505075"/>
            <a:ext cx="684212" cy="276225"/>
            <a:chOff x="6374" y="1912"/>
            <a:chExt cx="603" cy="258"/>
          </a:xfrm>
        </p:grpSpPr>
        <p:pic>
          <p:nvPicPr>
            <p:cNvPr id="2238" name="TextBox 177"/>
            <p:cNvPicPr>
              <a:picLocks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39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3304" tIns="51652" rIns="103304" bIns="51652">
              <a:spAutoFit/>
            </a:bodyPr>
            <a:lstStyle/>
            <a:p>
              <a:pPr defTabSz="1243013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2187" name="TextBox 210"/>
          <p:cNvGrpSpPr>
            <a:grpSpLocks/>
          </p:cNvGrpSpPr>
          <p:nvPr/>
        </p:nvGrpSpPr>
        <p:grpSpPr bwMode="auto">
          <a:xfrm>
            <a:off x="7956550" y="2362200"/>
            <a:ext cx="941388" cy="357188"/>
            <a:chOff x="6808" y="1778"/>
            <a:chExt cx="830" cy="334"/>
          </a:xfrm>
        </p:grpSpPr>
        <p:pic>
          <p:nvPicPr>
            <p:cNvPr id="2236" name="TextBox 210"/>
            <p:cNvPicPr>
              <a:picLocks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37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3304" tIns="51652" rIns="103304" bIns="51652">
              <a:spAutoFit/>
            </a:bodyPr>
            <a:lstStyle/>
            <a:p>
              <a:pPr defTabSz="1243013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pPr defTabSz="1243013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2188" name="Прямоугольник 641"/>
          <p:cNvGrpSpPr>
            <a:grpSpLocks/>
          </p:cNvGrpSpPr>
          <p:nvPr/>
        </p:nvGrpSpPr>
        <p:grpSpPr bwMode="auto">
          <a:xfrm>
            <a:off x="7269163" y="2414588"/>
            <a:ext cx="547687" cy="142875"/>
            <a:chOff x="6390" y="1828"/>
            <a:chExt cx="484" cy="131"/>
          </a:xfrm>
        </p:grpSpPr>
        <p:pic>
          <p:nvPicPr>
            <p:cNvPr id="2234" name="Прямоугольник 641"/>
            <p:cNvPicPr>
              <a:picLocks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35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40668" tIns="0" rIns="40668" bIns="29058" anchor="ctr">
              <a:spAutoFit/>
            </a:bodyPr>
            <a:lstStyle/>
            <a:p>
              <a:pPr algn="ctr" defTabSz="1239838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850" y="857250"/>
          <a:ext cx="3033713" cy="1390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/>
                  </a:extLst>
                </a:gridCol>
                <a:gridCol w="668595">
                  <a:extLst>
                    <a:ext uri="{9D8B030D-6E8A-4147-A177-3AD203B41FA5}"/>
                  </a:extLst>
                </a:gridCol>
                <a:gridCol w="990034">
                  <a:extLst>
                    <a:ext uri="{9D8B030D-6E8A-4147-A177-3AD203B41FA5}"/>
                  </a:extLst>
                </a:gridCol>
                <a:gridCol w="758599">
                  <a:extLst>
                    <a:ext uri="{9D8B030D-6E8A-4147-A177-3AD203B41FA5}"/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2212" name="Группа 787"/>
          <p:cNvGrpSpPr>
            <a:grpSpLocks/>
          </p:cNvGrpSpPr>
          <p:nvPr/>
        </p:nvGrpSpPr>
        <p:grpSpPr bwMode="auto">
          <a:xfrm>
            <a:off x="6030913" y="973138"/>
            <a:ext cx="212725" cy="354012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3676" y="2015832"/>
              <a:ext cx="617856" cy="72164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2233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1243013"/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2213" name="Группа 790"/>
          <p:cNvGrpSpPr>
            <a:grpSpLocks/>
          </p:cNvGrpSpPr>
          <p:nvPr/>
        </p:nvGrpSpPr>
        <p:grpSpPr bwMode="auto">
          <a:xfrm>
            <a:off x="6069013" y="1308100"/>
            <a:ext cx="176212" cy="166688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3300" y="2739971"/>
              <a:ext cx="138940" cy="214491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838" y="1558925"/>
            <a:ext cx="179387" cy="16033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838" y="1795463"/>
            <a:ext cx="179387" cy="1603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838" y="2035175"/>
            <a:ext cx="179387" cy="161925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675" y="1155700"/>
            <a:ext cx="688975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675" y="1412875"/>
            <a:ext cx="68897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675" y="1647825"/>
            <a:ext cx="688975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8200" y="1906588"/>
            <a:ext cx="68897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675" y="2141538"/>
            <a:ext cx="688975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22" name="Группа 20"/>
          <p:cNvGrpSpPr>
            <a:grpSpLocks/>
          </p:cNvGrpSpPr>
          <p:nvPr/>
        </p:nvGrpSpPr>
        <p:grpSpPr bwMode="auto">
          <a:xfrm>
            <a:off x="6115050" y="6364288"/>
            <a:ext cx="257175" cy="246062"/>
            <a:chOff x="8573780" y="8997864"/>
            <a:chExt cx="360000" cy="346860"/>
          </a:xfrm>
        </p:grpSpPr>
        <p:cxnSp>
          <p:nvCxnSpPr>
            <p:cNvPr id="2225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226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227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2228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229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2223" name="Text Box 117"/>
          <p:cNvSpPr txBox="1">
            <a:spLocks noChangeArrowheads="1"/>
          </p:cNvSpPr>
          <p:nvPr/>
        </p:nvSpPr>
        <p:spPr bwMode="auto">
          <a:xfrm>
            <a:off x="6456363" y="6380163"/>
            <a:ext cx="24288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836" tIns="39417" rIns="78836" bIns="39417">
            <a:spAutoFit/>
          </a:bodyPr>
          <a:lstStyle/>
          <a:p>
            <a:pPr defTabSz="911225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2224" name="Rectangle 4"/>
          <p:cNvSpPr txBox="1">
            <a:spLocks noChangeArrowheads="1"/>
          </p:cNvSpPr>
          <p:nvPr/>
        </p:nvSpPr>
        <p:spPr bwMode="auto">
          <a:xfrm>
            <a:off x="0" y="6350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«Ново-Буцринская  СОШ»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26627" name="Text Box 65"/>
          <p:cNvSpPr txBox="1">
            <a:spLocks noChangeArrowheads="1"/>
          </p:cNvSpPr>
          <p:nvPr/>
        </p:nvSpPr>
        <p:spPr bwMode="auto">
          <a:xfrm>
            <a:off x="8532813" y="0"/>
            <a:ext cx="51435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298" tIns="32649" rIns="65298" bIns="32649">
            <a:spAutoFit/>
          </a:bodyPr>
          <a:lstStyle/>
          <a:p>
            <a:pPr algn="r" defTabSz="1279525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3688</Words>
  <Application>Microsoft Office PowerPoint</Application>
  <PresentationFormat>Экран (4:3)</PresentationFormat>
  <Paragraphs>1298</Paragraphs>
  <Slides>36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Calibri</vt:lpstr>
      <vt:lpstr>Times New Roman</vt:lpstr>
      <vt:lpstr>Wingdings</vt:lpstr>
      <vt:lpstr>Tahoma</vt:lpstr>
      <vt:lpstr>Тема Office</vt:lpstr>
      <vt:lpstr>CorelDRAW</vt:lpstr>
      <vt:lpstr>Clip</vt:lpstr>
      <vt:lpstr>ОТВЕТСТВЕННЫЙ ЗА ОБРАБОТКУ:  Гасанов М.М ТЕЛ.: (8964) 052 45 44</vt:lpstr>
      <vt:lpstr>Слайд 2</vt:lpstr>
      <vt:lpstr>Слайд 3</vt:lpstr>
      <vt:lpstr>Паспорт объекта министерства образования РД МКОУ «Ново-Буцринская  СОШ»</vt:lpstr>
      <vt:lpstr>Паспорт объекта министерства образования РД МКОУ «Ново-Буцринская  СОШ»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ПАСПОРТ ОБЪЕКТА МИНИСТЕРСТВА ОБРАЗОВАНИЯ РД МКОУ «Ново-Буцринская  СОШ» (Акт комиссионной проверки) </vt:lpstr>
      <vt:lpstr>ПАСПОРТ ОБЪЕКТА МИНИСТЕРСТВА ОБРАЗОВАНИЯ РД МКОУ «Ново-Буцринская  СОШ» (Акт комиссионной проверки)</vt:lpstr>
      <vt:lpstr>ПАСПОРТ ОБЪЕКТА МИНИСТЕРСТВА ОБРАЗОВАНИЯ РД МКОУ «Ново-Буцринская  СОШ» (Акт комиссионной проверки)</vt:lpstr>
      <vt:lpstr>ПАСПОРТ ОБЪЕКТА МИНИСТЕРСТВА ОБРАЗОВАНИЯ РД МКОУ «Мочохская сош»  (Акт комиссионной проверки)  </vt:lpstr>
      <vt:lpstr>ПАСПОРТ ОБЪЕКТА МИНИСТЕРСТВА ОБРАЗОВАНИЯ РД МКОУ «Ново-Буцринская  СОШ»  (Акт комиссионной проверки) 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ПАСПОРТ ОБЪЕКТА МИНИСТЕРСТВА ОБРАЗОВАНИЯ РД МКОУ «Ново-Буцринская  СОШ» (схема расстановки сил и средств)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nb</cp:lastModifiedBy>
  <cp:revision>189</cp:revision>
  <cp:lastPrinted>2017-11-03T08:59:47Z</cp:lastPrinted>
  <dcterms:created xsi:type="dcterms:W3CDTF">2015-10-24T05:28:36Z</dcterms:created>
  <dcterms:modified xsi:type="dcterms:W3CDTF">2019-02-27T11:18:57Z</dcterms:modified>
</cp:coreProperties>
</file>